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0" r:id="rId1"/>
  </p:sldMasterIdLst>
  <p:notesMasterIdLst>
    <p:notesMasterId r:id="rId66"/>
  </p:notesMasterIdLst>
  <p:handoutMasterIdLst>
    <p:handoutMasterId r:id="rId67"/>
  </p:handoutMasterIdLst>
  <p:sldIdLst>
    <p:sldId id="635" r:id="rId2"/>
    <p:sldId id="423" r:id="rId3"/>
    <p:sldId id="647" r:id="rId4"/>
    <p:sldId id="644" r:id="rId5"/>
    <p:sldId id="709" r:id="rId6"/>
    <p:sldId id="643" r:id="rId7"/>
    <p:sldId id="634" r:id="rId8"/>
    <p:sldId id="648" r:id="rId9"/>
    <p:sldId id="649" r:id="rId10"/>
    <p:sldId id="650" r:id="rId11"/>
    <p:sldId id="656" r:id="rId12"/>
    <p:sldId id="657" r:id="rId13"/>
    <p:sldId id="658" r:id="rId14"/>
    <p:sldId id="659" r:id="rId15"/>
    <p:sldId id="640" r:id="rId16"/>
    <p:sldId id="639" r:id="rId17"/>
    <p:sldId id="645" r:id="rId18"/>
    <p:sldId id="638" r:id="rId19"/>
    <p:sldId id="641" r:id="rId20"/>
    <p:sldId id="664" r:id="rId21"/>
    <p:sldId id="704" r:id="rId22"/>
    <p:sldId id="710" r:id="rId23"/>
    <p:sldId id="666" r:id="rId24"/>
    <p:sldId id="712" r:id="rId25"/>
    <p:sldId id="713" r:id="rId26"/>
    <p:sldId id="714" r:id="rId27"/>
    <p:sldId id="705" r:id="rId28"/>
    <p:sldId id="716" r:id="rId29"/>
    <p:sldId id="717" r:id="rId30"/>
    <p:sldId id="718" r:id="rId31"/>
    <p:sldId id="671" r:id="rId32"/>
    <p:sldId id="719" r:id="rId33"/>
    <p:sldId id="756" r:id="rId34"/>
    <p:sldId id="706" r:id="rId35"/>
    <p:sldId id="672" r:id="rId36"/>
    <p:sldId id="675" r:id="rId37"/>
    <p:sldId id="676" r:id="rId38"/>
    <p:sldId id="677" r:id="rId39"/>
    <p:sldId id="678" r:id="rId40"/>
    <p:sldId id="730" r:id="rId41"/>
    <p:sldId id="733" r:id="rId42"/>
    <p:sldId id="737" r:id="rId43"/>
    <p:sldId id="739" r:id="rId44"/>
    <p:sldId id="746" r:id="rId45"/>
    <p:sldId id="747" r:id="rId46"/>
    <p:sldId id="748" r:id="rId47"/>
    <p:sldId id="755" r:id="rId48"/>
    <p:sldId id="707" r:id="rId49"/>
    <p:sldId id="680" r:id="rId50"/>
    <p:sldId id="681" r:id="rId51"/>
    <p:sldId id="683" r:id="rId52"/>
    <p:sldId id="685" r:id="rId53"/>
    <p:sldId id="691" r:id="rId54"/>
    <p:sldId id="694" r:id="rId55"/>
    <p:sldId id="695" r:id="rId56"/>
    <p:sldId id="696" r:id="rId57"/>
    <p:sldId id="697" r:id="rId58"/>
    <p:sldId id="698" r:id="rId59"/>
    <p:sldId id="700" r:id="rId60"/>
    <p:sldId id="708" r:id="rId61"/>
    <p:sldId id="668" r:id="rId62"/>
    <p:sldId id="652" r:id="rId63"/>
    <p:sldId id="646" r:id="rId64"/>
    <p:sldId id="703" r:id="rId65"/>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ACE"/>
    <a:srgbClr val="290795"/>
    <a:srgbClr val="FFCA21"/>
    <a:srgbClr val="FF9966"/>
    <a:srgbClr val="CCCCFF"/>
    <a:srgbClr val="04606A"/>
    <a:srgbClr val="54301A"/>
    <a:srgbClr val="DD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0" autoAdjust="0"/>
    <p:restoredTop sz="93846" autoAdjust="0"/>
  </p:normalViewPr>
  <p:slideViewPr>
    <p:cSldViewPr>
      <p:cViewPr>
        <p:scale>
          <a:sx n="81" d="100"/>
          <a:sy n="81" d="100"/>
        </p:scale>
        <p:origin x="-832" y="-72"/>
      </p:cViewPr>
      <p:guideLst>
        <p:guide orient="horz" pos="2160"/>
        <p:guide pos="2880"/>
      </p:guideLst>
    </p:cSldViewPr>
  </p:slideViewPr>
  <p:outlineViewPr>
    <p:cViewPr>
      <p:scale>
        <a:sx n="33" d="100"/>
        <a:sy n="33" d="100"/>
      </p:scale>
      <p:origin x="0" y="44272"/>
    </p:cViewPr>
  </p:outlineViewPr>
  <p:notesTextViewPr>
    <p:cViewPr>
      <p:scale>
        <a:sx n="100" d="100"/>
        <a:sy n="100" d="100"/>
      </p:scale>
      <p:origin x="0" y="0"/>
    </p:cViewPr>
  </p:notesTextViewPr>
  <p:sorterViewPr>
    <p:cViewPr>
      <p:scale>
        <a:sx n="75" d="100"/>
        <a:sy n="75" d="100"/>
      </p:scale>
      <p:origin x="0" y="2272"/>
    </p:cViewPr>
  </p:sorterViewPr>
  <p:notesViewPr>
    <p:cSldViewPr>
      <p:cViewPr>
        <p:scale>
          <a:sx n="150" d="100"/>
          <a:sy n="150" d="100"/>
        </p:scale>
        <p:origin x="-996" y="9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A5A61-CA68-432B-ADC5-0B77C29B7698}" type="doc">
      <dgm:prSet loTypeId="urn:microsoft.com/office/officeart/2005/8/layout/process1" loCatId="process" qsTypeId="urn:microsoft.com/office/officeart/2005/8/quickstyle/simple1" qsCatId="simple" csTypeId="urn:microsoft.com/office/officeart/2005/8/colors/accent1_2" csCatId="accent1" phldr="1"/>
      <dgm:spPr/>
    </dgm:pt>
    <dgm:pt modelId="{5A90A975-2601-4854-BB68-B30164148F52}">
      <dgm:prSet phldrT="[Text]" custT="1"/>
      <dgm:spPr>
        <a:solidFill>
          <a:srgbClr val="800000"/>
        </a:solidFill>
      </dgm:spPr>
      <dgm:t>
        <a:bodyPr/>
        <a:lstStyle/>
        <a:p>
          <a:r>
            <a:rPr lang="en-US" sz="2400" dirty="0" smtClean="0"/>
            <a:t>Perception</a:t>
          </a:r>
          <a:endParaRPr lang="en-US" sz="2400" dirty="0"/>
        </a:p>
      </dgm:t>
    </dgm:pt>
    <dgm:pt modelId="{C4DE67D4-29F3-46F1-8C6D-6F2EB63B9FF7}" type="parTrans" cxnId="{54067F8F-2EDD-424A-B853-3C97B39EECB8}">
      <dgm:prSet/>
      <dgm:spPr/>
      <dgm:t>
        <a:bodyPr/>
        <a:lstStyle/>
        <a:p>
          <a:endParaRPr lang="en-US" sz="2400"/>
        </a:p>
      </dgm:t>
    </dgm:pt>
    <dgm:pt modelId="{8A409DCC-2617-4FBD-80D0-1BE92A826C7E}" type="sibTrans" cxnId="{54067F8F-2EDD-424A-B853-3C97B39EECB8}">
      <dgm:prSet custT="1"/>
      <dgm:spPr>
        <a:solidFill>
          <a:srgbClr val="EFAB16"/>
        </a:solidFill>
      </dgm:spPr>
      <dgm:t>
        <a:bodyPr/>
        <a:lstStyle/>
        <a:p>
          <a:endParaRPr lang="en-US" sz="2400"/>
        </a:p>
      </dgm:t>
    </dgm:pt>
    <dgm:pt modelId="{1C9D5FA9-73F4-44D4-96B0-99A753C6A4C9}">
      <dgm:prSet phldrT="[Text]" custT="1"/>
      <dgm:spPr>
        <a:solidFill>
          <a:srgbClr val="800000"/>
        </a:solidFill>
      </dgm:spPr>
      <dgm:t>
        <a:bodyPr/>
        <a:lstStyle/>
        <a:p>
          <a:r>
            <a:rPr lang="en-US" sz="2400" dirty="0" smtClean="0"/>
            <a:t>Comprehension</a:t>
          </a:r>
          <a:endParaRPr lang="en-US" sz="2400" dirty="0"/>
        </a:p>
      </dgm:t>
    </dgm:pt>
    <dgm:pt modelId="{7A10349F-63E7-4F62-A2A6-AE8558E8C2E5}" type="parTrans" cxnId="{0A14B4F6-C559-4E83-8EDB-6DE37453FAEA}">
      <dgm:prSet/>
      <dgm:spPr/>
      <dgm:t>
        <a:bodyPr/>
        <a:lstStyle/>
        <a:p>
          <a:endParaRPr lang="en-US" sz="2400"/>
        </a:p>
      </dgm:t>
    </dgm:pt>
    <dgm:pt modelId="{2A2644F7-30C5-4F8E-9675-F2B05C8E38D4}" type="sibTrans" cxnId="{0A14B4F6-C559-4E83-8EDB-6DE37453FAEA}">
      <dgm:prSet custT="1"/>
      <dgm:spPr>
        <a:solidFill>
          <a:srgbClr val="EFAB16"/>
        </a:solidFill>
      </dgm:spPr>
      <dgm:t>
        <a:bodyPr/>
        <a:lstStyle/>
        <a:p>
          <a:endParaRPr lang="en-US" sz="2400"/>
        </a:p>
      </dgm:t>
    </dgm:pt>
    <dgm:pt modelId="{88A765EB-909F-450C-A699-121C56CD0F73}">
      <dgm:prSet phldrT="[Text]" custT="1"/>
      <dgm:spPr>
        <a:solidFill>
          <a:srgbClr val="800000"/>
        </a:solidFill>
      </dgm:spPr>
      <dgm:t>
        <a:bodyPr/>
        <a:lstStyle/>
        <a:p>
          <a:r>
            <a:rPr lang="en-US" sz="2400" dirty="0" smtClean="0"/>
            <a:t>Projection</a:t>
          </a:r>
          <a:endParaRPr lang="en-US" sz="2400" dirty="0"/>
        </a:p>
      </dgm:t>
    </dgm:pt>
    <dgm:pt modelId="{96EA4DC8-2F29-4E40-973C-82734DD0A4C3}" type="parTrans" cxnId="{1C188BE4-340D-49EE-88CA-658DF365676A}">
      <dgm:prSet/>
      <dgm:spPr/>
      <dgm:t>
        <a:bodyPr/>
        <a:lstStyle/>
        <a:p>
          <a:endParaRPr lang="en-US" sz="2400"/>
        </a:p>
      </dgm:t>
    </dgm:pt>
    <dgm:pt modelId="{3684D81A-43EA-4922-8A26-95B46AD042C6}" type="sibTrans" cxnId="{1C188BE4-340D-49EE-88CA-658DF365676A}">
      <dgm:prSet/>
      <dgm:spPr/>
      <dgm:t>
        <a:bodyPr/>
        <a:lstStyle/>
        <a:p>
          <a:endParaRPr lang="en-US" sz="2400"/>
        </a:p>
      </dgm:t>
    </dgm:pt>
    <dgm:pt modelId="{09ACC5B9-D68F-40E3-A899-A58E712F9C43}" type="pres">
      <dgm:prSet presAssocID="{92CA5A61-CA68-432B-ADC5-0B77C29B7698}" presName="Name0" presStyleCnt="0">
        <dgm:presLayoutVars>
          <dgm:dir/>
          <dgm:resizeHandles val="exact"/>
        </dgm:presLayoutVars>
      </dgm:prSet>
      <dgm:spPr/>
    </dgm:pt>
    <dgm:pt modelId="{EFA56374-EE45-4AA7-A801-6B78581C1C89}" type="pres">
      <dgm:prSet presAssocID="{5A90A975-2601-4854-BB68-B30164148F52}" presName="node" presStyleLbl="node1" presStyleIdx="0" presStyleCnt="3">
        <dgm:presLayoutVars>
          <dgm:bulletEnabled val="1"/>
        </dgm:presLayoutVars>
      </dgm:prSet>
      <dgm:spPr/>
      <dgm:t>
        <a:bodyPr/>
        <a:lstStyle/>
        <a:p>
          <a:endParaRPr lang="en-US"/>
        </a:p>
      </dgm:t>
    </dgm:pt>
    <dgm:pt modelId="{FCF0FAFD-7FFC-493D-892E-277A2B4900F0}" type="pres">
      <dgm:prSet presAssocID="{8A409DCC-2617-4FBD-80D0-1BE92A826C7E}" presName="sibTrans" presStyleLbl="sibTrans2D1" presStyleIdx="0" presStyleCnt="2"/>
      <dgm:spPr/>
      <dgm:t>
        <a:bodyPr/>
        <a:lstStyle/>
        <a:p>
          <a:endParaRPr lang="en-US"/>
        </a:p>
      </dgm:t>
    </dgm:pt>
    <dgm:pt modelId="{FEDCBB63-C839-44A6-B769-4E308CEB99BE}" type="pres">
      <dgm:prSet presAssocID="{8A409DCC-2617-4FBD-80D0-1BE92A826C7E}" presName="connectorText" presStyleLbl="sibTrans2D1" presStyleIdx="0" presStyleCnt="2"/>
      <dgm:spPr/>
      <dgm:t>
        <a:bodyPr/>
        <a:lstStyle/>
        <a:p>
          <a:endParaRPr lang="en-US"/>
        </a:p>
      </dgm:t>
    </dgm:pt>
    <dgm:pt modelId="{DD095F5D-D229-456E-827E-DFE4FC96AC08}" type="pres">
      <dgm:prSet presAssocID="{1C9D5FA9-73F4-44D4-96B0-99A753C6A4C9}" presName="node" presStyleLbl="node1" presStyleIdx="1" presStyleCnt="3">
        <dgm:presLayoutVars>
          <dgm:bulletEnabled val="1"/>
        </dgm:presLayoutVars>
      </dgm:prSet>
      <dgm:spPr/>
      <dgm:t>
        <a:bodyPr/>
        <a:lstStyle/>
        <a:p>
          <a:endParaRPr lang="en-US"/>
        </a:p>
      </dgm:t>
    </dgm:pt>
    <dgm:pt modelId="{6A1D4AD4-A8ED-4296-8193-B3AF6BD5A467}" type="pres">
      <dgm:prSet presAssocID="{2A2644F7-30C5-4F8E-9675-F2B05C8E38D4}" presName="sibTrans" presStyleLbl="sibTrans2D1" presStyleIdx="1" presStyleCnt="2"/>
      <dgm:spPr/>
      <dgm:t>
        <a:bodyPr/>
        <a:lstStyle/>
        <a:p>
          <a:endParaRPr lang="en-US"/>
        </a:p>
      </dgm:t>
    </dgm:pt>
    <dgm:pt modelId="{CB2D3CA8-4CD3-409B-BC75-FF55568AB88E}" type="pres">
      <dgm:prSet presAssocID="{2A2644F7-30C5-4F8E-9675-F2B05C8E38D4}" presName="connectorText" presStyleLbl="sibTrans2D1" presStyleIdx="1" presStyleCnt="2"/>
      <dgm:spPr/>
      <dgm:t>
        <a:bodyPr/>
        <a:lstStyle/>
        <a:p>
          <a:endParaRPr lang="en-US"/>
        </a:p>
      </dgm:t>
    </dgm:pt>
    <dgm:pt modelId="{96638CAE-273B-4484-8D01-8B62076B4591}" type="pres">
      <dgm:prSet presAssocID="{88A765EB-909F-450C-A699-121C56CD0F73}" presName="node" presStyleLbl="node1" presStyleIdx="2" presStyleCnt="3">
        <dgm:presLayoutVars>
          <dgm:bulletEnabled val="1"/>
        </dgm:presLayoutVars>
      </dgm:prSet>
      <dgm:spPr/>
      <dgm:t>
        <a:bodyPr/>
        <a:lstStyle/>
        <a:p>
          <a:endParaRPr lang="en-US"/>
        </a:p>
      </dgm:t>
    </dgm:pt>
  </dgm:ptLst>
  <dgm:cxnLst>
    <dgm:cxn modelId="{54067F8F-2EDD-424A-B853-3C97B39EECB8}" srcId="{92CA5A61-CA68-432B-ADC5-0B77C29B7698}" destId="{5A90A975-2601-4854-BB68-B30164148F52}" srcOrd="0" destOrd="0" parTransId="{C4DE67D4-29F3-46F1-8C6D-6F2EB63B9FF7}" sibTransId="{8A409DCC-2617-4FBD-80D0-1BE92A826C7E}"/>
    <dgm:cxn modelId="{CB244A00-70C1-E34D-BF73-D41C1ACD88E2}" type="presOf" srcId="{92CA5A61-CA68-432B-ADC5-0B77C29B7698}" destId="{09ACC5B9-D68F-40E3-A899-A58E712F9C43}" srcOrd="0" destOrd="0" presId="urn:microsoft.com/office/officeart/2005/8/layout/process1"/>
    <dgm:cxn modelId="{0A14B4F6-C559-4E83-8EDB-6DE37453FAEA}" srcId="{92CA5A61-CA68-432B-ADC5-0B77C29B7698}" destId="{1C9D5FA9-73F4-44D4-96B0-99A753C6A4C9}" srcOrd="1" destOrd="0" parTransId="{7A10349F-63E7-4F62-A2A6-AE8558E8C2E5}" sibTransId="{2A2644F7-30C5-4F8E-9675-F2B05C8E38D4}"/>
    <dgm:cxn modelId="{312596FF-031B-CA4A-9EFF-836E895A1D5E}" type="presOf" srcId="{1C9D5FA9-73F4-44D4-96B0-99A753C6A4C9}" destId="{DD095F5D-D229-456E-827E-DFE4FC96AC08}" srcOrd="0" destOrd="0" presId="urn:microsoft.com/office/officeart/2005/8/layout/process1"/>
    <dgm:cxn modelId="{706595AE-200E-6A46-A02E-9E69E7AD7FE2}" type="presOf" srcId="{5A90A975-2601-4854-BB68-B30164148F52}" destId="{EFA56374-EE45-4AA7-A801-6B78581C1C89}" srcOrd="0" destOrd="0" presId="urn:microsoft.com/office/officeart/2005/8/layout/process1"/>
    <dgm:cxn modelId="{72896301-0FC9-6E49-8F6B-C58BEC98F294}" type="presOf" srcId="{8A409DCC-2617-4FBD-80D0-1BE92A826C7E}" destId="{FCF0FAFD-7FFC-493D-892E-277A2B4900F0}" srcOrd="0" destOrd="0" presId="urn:microsoft.com/office/officeart/2005/8/layout/process1"/>
    <dgm:cxn modelId="{BA273FC3-827A-FD4D-A810-51BF96DA45AC}" type="presOf" srcId="{2A2644F7-30C5-4F8E-9675-F2B05C8E38D4}" destId="{CB2D3CA8-4CD3-409B-BC75-FF55568AB88E}" srcOrd="1" destOrd="0" presId="urn:microsoft.com/office/officeart/2005/8/layout/process1"/>
    <dgm:cxn modelId="{D4E5C5ED-99DA-7445-912A-6D5DC1F71FD5}" type="presOf" srcId="{2A2644F7-30C5-4F8E-9675-F2B05C8E38D4}" destId="{6A1D4AD4-A8ED-4296-8193-B3AF6BD5A467}" srcOrd="0" destOrd="0" presId="urn:microsoft.com/office/officeart/2005/8/layout/process1"/>
    <dgm:cxn modelId="{1C188BE4-340D-49EE-88CA-658DF365676A}" srcId="{92CA5A61-CA68-432B-ADC5-0B77C29B7698}" destId="{88A765EB-909F-450C-A699-121C56CD0F73}" srcOrd="2" destOrd="0" parTransId="{96EA4DC8-2F29-4E40-973C-82734DD0A4C3}" sibTransId="{3684D81A-43EA-4922-8A26-95B46AD042C6}"/>
    <dgm:cxn modelId="{8353A134-C1D8-9A4F-8DB3-34C8B56DF970}" type="presOf" srcId="{88A765EB-909F-450C-A699-121C56CD0F73}" destId="{96638CAE-273B-4484-8D01-8B62076B4591}" srcOrd="0" destOrd="0" presId="urn:microsoft.com/office/officeart/2005/8/layout/process1"/>
    <dgm:cxn modelId="{B0D1BA82-B77C-3B44-A96A-149C294E7292}" type="presOf" srcId="{8A409DCC-2617-4FBD-80D0-1BE92A826C7E}" destId="{FEDCBB63-C839-44A6-B769-4E308CEB99BE}" srcOrd="1" destOrd="0" presId="urn:microsoft.com/office/officeart/2005/8/layout/process1"/>
    <dgm:cxn modelId="{EF0C16D3-59E3-BE40-A355-57A47502A695}" type="presParOf" srcId="{09ACC5B9-D68F-40E3-A899-A58E712F9C43}" destId="{EFA56374-EE45-4AA7-A801-6B78581C1C89}" srcOrd="0" destOrd="0" presId="urn:microsoft.com/office/officeart/2005/8/layout/process1"/>
    <dgm:cxn modelId="{96998195-EE5F-4446-88BE-442F3F4905A3}" type="presParOf" srcId="{09ACC5B9-D68F-40E3-A899-A58E712F9C43}" destId="{FCF0FAFD-7FFC-493D-892E-277A2B4900F0}" srcOrd="1" destOrd="0" presId="urn:microsoft.com/office/officeart/2005/8/layout/process1"/>
    <dgm:cxn modelId="{A47ECC9A-B5A4-0C4B-99EC-090373F8FA86}" type="presParOf" srcId="{FCF0FAFD-7FFC-493D-892E-277A2B4900F0}" destId="{FEDCBB63-C839-44A6-B769-4E308CEB99BE}" srcOrd="0" destOrd="0" presId="urn:microsoft.com/office/officeart/2005/8/layout/process1"/>
    <dgm:cxn modelId="{D7F50381-EE20-C342-A7D0-38BA1D882583}" type="presParOf" srcId="{09ACC5B9-D68F-40E3-A899-A58E712F9C43}" destId="{DD095F5D-D229-456E-827E-DFE4FC96AC08}" srcOrd="2" destOrd="0" presId="urn:microsoft.com/office/officeart/2005/8/layout/process1"/>
    <dgm:cxn modelId="{0D6496A2-7CD7-2B46-A59D-CCA0D2C5AD83}" type="presParOf" srcId="{09ACC5B9-D68F-40E3-A899-A58E712F9C43}" destId="{6A1D4AD4-A8ED-4296-8193-B3AF6BD5A467}" srcOrd="3" destOrd="0" presId="urn:microsoft.com/office/officeart/2005/8/layout/process1"/>
    <dgm:cxn modelId="{31864D1B-DDDF-8949-87BF-5BEBC49BA4C3}" type="presParOf" srcId="{6A1D4AD4-A8ED-4296-8193-B3AF6BD5A467}" destId="{CB2D3CA8-4CD3-409B-BC75-FF55568AB88E}" srcOrd="0" destOrd="0" presId="urn:microsoft.com/office/officeart/2005/8/layout/process1"/>
    <dgm:cxn modelId="{9DD2B494-12E4-4C47-A636-741C77E2C84C}" type="presParOf" srcId="{09ACC5B9-D68F-40E3-A899-A58E712F9C43}" destId="{96638CAE-273B-4484-8D01-8B62076B45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DE74-1D90-4295-912C-1644BC8AD3A6}" type="doc">
      <dgm:prSet loTypeId="urn:microsoft.com/office/officeart/2005/8/layout/chevron1" loCatId="process" qsTypeId="urn:microsoft.com/office/officeart/2005/8/quickstyle/3d1" qsCatId="3D" csTypeId="urn:microsoft.com/office/officeart/2005/8/colors/colorful2" csCatId="colorful" phldr="1"/>
      <dgm:spPr/>
    </dgm:pt>
    <dgm:pt modelId="{58253799-D4DE-40CB-A59A-0BCF8D3D2931}">
      <dgm:prSet phldrT="[Texte]"/>
      <dgm:spPr/>
      <dgm:t>
        <a:bodyPr/>
        <a:lstStyle/>
        <a:p>
          <a:r>
            <a:rPr lang="en-US" dirty="0" smtClean="0">
              <a:solidFill>
                <a:schemeClr val="tx1"/>
              </a:solidFill>
            </a:rPr>
            <a:t>Training</a:t>
          </a:r>
          <a:endParaRPr lang="en-US" dirty="0">
            <a:solidFill>
              <a:schemeClr val="tx1"/>
            </a:solidFill>
          </a:endParaRPr>
        </a:p>
      </dgm:t>
    </dgm:pt>
    <dgm:pt modelId="{529CB227-7E26-4C36-820E-CA56CC7ADABE}" type="parTrans" cxnId="{962E2818-8483-4961-ABCB-3C8CC182F912}">
      <dgm:prSet/>
      <dgm:spPr/>
      <dgm:t>
        <a:bodyPr/>
        <a:lstStyle/>
        <a:p>
          <a:endParaRPr lang="en-US"/>
        </a:p>
      </dgm:t>
    </dgm:pt>
    <dgm:pt modelId="{3F385CA7-6861-48AD-B462-F4815BB08DA4}" type="sibTrans" cxnId="{962E2818-8483-4961-ABCB-3C8CC182F912}">
      <dgm:prSet/>
      <dgm:spPr/>
      <dgm:t>
        <a:bodyPr/>
        <a:lstStyle/>
        <a:p>
          <a:endParaRPr lang="en-US"/>
        </a:p>
      </dgm:t>
    </dgm:pt>
    <dgm:pt modelId="{1E9D2792-2B71-4BFE-8638-6C4689E51A1D}">
      <dgm:prSet phldrT="[Texte]"/>
      <dgm:spPr/>
      <dgm:t>
        <a:bodyPr/>
        <a:lstStyle/>
        <a:p>
          <a:r>
            <a:rPr lang="en-US" dirty="0" smtClean="0">
              <a:solidFill>
                <a:schemeClr val="tx1"/>
              </a:solidFill>
            </a:rPr>
            <a:t>Practice</a:t>
          </a:r>
          <a:endParaRPr lang="en-US" dirty="0">
            <a:solidFill>
              <a:schemeClr val="tx1"/>
            </a:solidFill>
          </a:endParaRPr>
        </a:p>
      </dgm:t>
    </dgm:pt>
    <dgm:pt modelId="{46EAB8E3-02FB-4468-B503-716DC99349BD}" type="parTrans" cxnId="{24CA70E0-AAFD-490D-9FF7-8CBD2B63BB27}">
      <dgm:prSet/>
      <dgm:spPr/>
      <dgm:t>
        <a:bodyPr/>
        <a:lstStyle/>
        <a:p>
          <a:endParaRPr lang="en-US"/>
        </a:p>
      </dgm:t>
    </dgm:pt>
    <dgm:pt modelId="{EB1A0E64-9A61-4CD2-ADF6-1BC0B372B1B3}" type="sibTrans" cxnId="{24CA70E0-AAFD-490D-9FF7-8CBD2B63BB27}">
      <dgm:prSet/>
      <dgm:spPr/>
      <dgm:t>
        <a:bodyPr/>
        <a:lstStyle/>
        <a:p>
          <a:endParaRPr lang="en-US"/>
        </a:p>
      </dgm:t>
    </dgm:pt>
    <dgm:pt modelId="{D1FE04AA-E1A7-4BB3-B82C-9AE722BBF4CC}">
      <dgm:prSet phldrT="[Texte]"/>
      <dgm:spPr/>
      <dgm:t>
        <a:bodyPr/>
        <a:lstStyle/>
        <a:p>
          <a:r>
            <a:rPr lang="en-US" dirty="0" smtClean="0">
              <a:solidFill>
                <a:schemeClr val="tx1"/>
              </a:solidFill>
            </a:rPr>
            <a:t>Scenario </a:t>
          </a:r>
          <a:r>
            <a:rPr lang="en-US" dirty="0" smtClean="0"/>
            <a:t>1</a:t>
          </a:r>
        </a:p>
      </dgm:t>
    </dgm:pt>
    <dgm:pt modelId="{33DF4BEB-3C0D-41D2-BB0C-5245B31151FC}" type="parTrans" cxnId="{D0E3192A-76B6-44F2-98DF-1C384EF6A19A}">
      <dgm:prSet/>
      <dgm:spPr/>
      <dgm:t>
        <a:bodyPr/>
        <a:lstStyle/>
        <a:p>
          <a:endParaRPr lang="en-US"/>
        </a:p>
      </dgm:t>
    </dgm:pt>
    <dgm:pt modelId="{25491E89-15D0-4215-9EDE-FEDFBBA35515}" type="sibTrans" cxnId="{D0E3192A-76B6-44F2-98DF-1C384EF6A19A}">
      <dgm:prSet/>
      <dgm:spPr/>
      <dgm:t>
        <a:bodyPr/>
        <a:lstStyle/>
        <a:p>
          <a:endParaRPr lang="en-US"/>
        </a:p>
      </dgm:t>
    </dgm:pt>
    <dgm:pt modelId="{72B45315-03CA-4512-86CD-C6FD0DAF37BD}">
      <dgm:prSet/>
      <dgm:spPr/>
      <dgm:t>
        <a:bodyPr/>
        <a:lstStyle/>
        <a:p>
          <a:r>
            <a:rPr lang="en-US" dirty="0" smtClean="0">
              <a:solidFill>
                <a:schemeClr val="tx1"/>
              </a:solidFill>
            </a:rPr>
            <a:t>TLX</a:t>
          </a:r>
        </a:p>
      </dgm:t>
    </dgm:pt>
    <dgm:pt modelId="{45F6E759-15F5-49B4-9274-4A6AB856079A}" type="parTrans" cxnId="{A783B76E-8EA1-4C5B-9C4E-87B28F7548B2}">
      <dgm:prSet/>
      <dgm:spPr/>
      <dgm:t>
        <a:bodyPr/>
        <a:lstStyle/>
        <a:p>
          <a:endParaRPr lang="en-US"/>
        </a:p>
      </dgm:t>
    </dgm:pt>
    <dgm:pt modelId="{0AEDB04A-C05B-446E-BB6B-A991FE654B4E}" type="sibTrans" cxnId="{A783B76E-8EA1-4C5B-9C4E-87B28F7548B2}">
      <dgm:prSet/>
      <dgm:spPr/>
      <dgm:t>
        <a:bodyPr/>
        <a:lstStyle/>
        <a:p>
          <a:endParaRPr lang="en-US"/>
        </a:p>
      </dgm:t>
    </dgm:pt>
    <dgm:pt modelId="{CF3E15CA-2C8C-46D8-931A-8AC9C322278E}">
      <dgm:prSet/>
      <dgm:spPr/>
      <dgm:t>
        <a:bodyPr/>
        <a:lstStyle/>
        <a:p>
          <a:r>
            <a:rPr lang="en-US" dirty="0" smtClean="0">
              <a:solidFill>
                <a:schemeClr val="tx1"/>
              </a:solidFill>
            </a:rPr>
            <a:t>Scenario2</a:t>
          </a:r>
        </a:p>
      </dgm:t>
    </dgm:pt>
    <dgm:pt modelId="{DC7BA2B8-E587-4E3A-B211-789088D3C52B}" type="parTrans" cxnId="{22EB1BF0-B8D6-4E1C-B93A-240580EAFBF9}">
      <dgm:prSet/>
      <dgm:spPr/>
      <dgm:t>
        <a:bodyPr/>
        <a:lstStyle/>
        <a:p>
          <a:endParaRPr lang="en-US"/>
        </a:p>
      </dgm:t>
    </dgm:pt>
    <dgm:pt modelId="{33457AD5-D46D-4259-8AA9-8FE6434C88DC}" type="sibTrans" cxnId="{22EB1BF0-B8D6-4E1C-B93A-240580EAFBF9}">
      <dgm:prSet/>
      <dgm:spPr/>
      <dgm:t>
        <a:bodyPr/>
        <a:lstStyle/>
        <a:p>
          <a:endParaRPr lang="en-US"/>
        </a:p>
      </dgm:t>
    </dgm:pt>
    <dgm:pt modelId="{94E5CBC7-9235-407B-8BDC-5AB91EBC9D93}">
      <dgm:prSet/>
      <dgm:spPr/>
      <dgm:t>
        <a:bodyPr/>
        <a:lstStyle/>
        <a:p>
          <a:r>
            <a:rPr lang="en-US" dirty="0" smtClean="0">
              <a:solidFill>
                <a:schemeClr val="tx1"/>
              </a:solidFill>
            </a:rPr>
            <a:t>TLX</a:t>
          </a:r>
          <a:endParaRPr lang="en-US" dirty="0">
            <a:solidFill>
              <a:schemeClr val="tx1"/>
            </a:solidFill>
          </a:endParaRPr>
        </a:p>
      </dgm:t>
    </dgm:pt>
    <dgm:pt modelId="{D6136192-2C48-4B18-BBB7-7AFB47287D1D}" type="parTrans" cxnId="{4F7471A8-2D2A-498E-8D20-D61C64C4BAA2}">
      <dgm:prSet/>
      <dgm:spPr/>
      <dgm:t>
        <a:bodyPr/>
        <a:lstStyle/>
        <a:p>
          <a:endParaRPr lang="en-US"/>
        </a:p>
      </dgm:t>
    </dgm:pt>
    <dgm:pt modelId="{B512CB9E-CF56-45E2-BD28-BFE495E5541A}" type="sibTrans" cxnId="{4F7471A8-2D2A-498E-8D20-D61C64C4BAA2}">
      <dgm:prSet/>
      <dgm:spPr/>
      <dgm:t>
        <a:bodyPr/>
        <a:lstStyle/>
        <a:p>
          <a:endParaRPr lang="en-US"/>
        </a:p>
      </dgm:t>
    </dgm:pt>
    <dgm:pt modelId="{3A046215-AE86-4FB4-A8E3-FE0B79FA8A18}">
      <dgm:prSet/>
      <dgm:spPr/>
      <dgm:t>
        <a:bodyPr/>
        <a:lstStyle/>
        <a:p>
          <a:r>
            <a:rPr lang="en-US" dirty="0" smtClean="0">
              <a:solidFill>
                <a:schemeClr val="tx1"/>
              </a:solidFill>
            </a:rPr>
            <a:t>Questionnaire</a:t>
          </a:r>
          <a:endParaRPr lang="en-US" dirty="0">
            <a:solidFill>
              <a:schemeClr val="tx1"/>
            </a:solidFill>
          </a:endParaRPr>
        </a:p>
      </dgm:t>
    </dgm:pt>
    <dgm:pt modelId="{C63C2E45-FADD-4888-AD6B-C784D267E95C}" type="parTrans" cxnId="{1366E2E4-351F-49C1-B538-30DAA8C5AF65}">
      <dgm:prSet/>
      <dgm:spPr/>
      <dgm:t>
        <a:bodyPr/>
        <a:lstStyle/>
        <a:p>
          <a:endParaRPr lang="en-US"/>
        </a:p>
      </dgm:t>
    </dgm:pt>
    <dgm:pt modelId="{ED180387-8798-4D3E-B187-80055AF45DBA}" type="sibTrans" cxnId="{1366E2E4-351F-49C1-B538-30DAA8C5AF65}">
      <dgm:prSet/>
      <dgm:spPr/>
      <dgm:t>
        <a:bodyPr/>
        <a:lstStyle/>
        <a:p>
          <a:endParaRPr lang="en-US"/>
        </a:p>
      </dgm:t>
    </dgm:pt>
    <dgm:pt modelId="{C078B24A-9EAB-4718-8552-30DF31F7771B}" type="pres">
      <dgm:prSet presAssocID="{CB62DE74-1D90-4295-912C-1644BC8AD3A6}" presName="Name0" presStyleCnt="0">
        <dgm:presLayoutVars>
          <dgm:dir/>
          <dgm:animLvl val="lvl"/>
          <dgm:resizeHandles val="exact"/>
        </dgm:presLayoutVars>
      </dgm:prSet>
      <dgm:spPr/>
    </dgm:pt>
    <dgm:pt modelId="{04526101-F3F7-4C2F-976B-5EE7156DB059}" type="pres">
      <dgm:prSet presAssocID="{58253799-D4DE-40CB-A59A-0BCF8D3D2931}" presName="parTxOnly" presStyleLbl="node1" presStyleIdx="0" presStyleCnt="7" custLinFactNeighborX="-7858" custLinFactNeighborY="1951">
        <dgm:presLayoutVars>
          <dgm:chMax val="0"/>
          <dgm:chPref val="0"/>
          <dgm:bulletEnabled val="1"/>
        </dgm:presLayoutVars>
      </dgm:prSet>
      <dgm:spPr/>
      <dgm:t>
        <a:bodyPr/>
        <a:lstStyle/>
        <a:p>
          <a:endParaRPr lang="en-US"/>
        </a:p>
      </dgm:t>
    </dgm:pt>
    <dgm:pt modelId="{71492610-2238-4DA4-B87E-2EF82056464C}" type="pres">
      <dgm:prSet presAssocID="{3F385CA7-6861-48AD-B462-F4815BB08DA4}" presName="parTxOnlySpace" presStyleCnt="0"/>
      <dgm:spPr/>
    </dgm:pt>
    <dgm:pt modelId="{828E8452-8617-4F88-9D09-B9B5D2ED6A2B}" type="pres">
      <dgm:prSet presAssocID="{1E9D2792-2B71-4BFE-8638-6C4689E51A1D}" presName="parTxOnly" presStyleLbl="node1" presStyleIdx="1" presStyleCnt="7" custLinFactNeighborX="-39578" custLinFactNeighborY="1951">
        <dgm:presLayoutVars>
          <dgm:chMax val="0"/>
          <dgm:chPref val="0"/>
          <dgm:bulletEnabled val="1"/>
        </dgm:presLayoutVars>
      </dgm:prSet>
      <dgm:spPr/>
      <dgm:t>
        <a:bodyPr/>
        <a:lstStyle/>
        <a:p>
          <a:endParaRPr lang="en-US"/>
        </a:p>
      </dgm:t>
    </dgm:pt>
    <dgm:pt modelId="{1EA049FE-061F-4D7E-A630-B328D794C46F}" type="pres">
      <dgm:prSet presAssocID="{EB1A0E64-9A61-4CD2-ADF6-1BC0B372B1B3}" presName="parTxOnlySpace" presStyleCnt="0"/>
      <dgm:spPr/>
    </dgm:pt>
    <dgm:pt modelId="{148C4CDF-8794-442F-A9EC-1D42C7BF0740}" type="pres">
      <dgm:prSet presAssocID="{D1FE04AA-E1A7-4BB3-B82C-9AE722BBF4CC}" presName="parTxOnly" presStyleLbl="node1" presStyleIdx="2" presStyleCnt="7">
        <dgm:presLayoutVars>
          <dgm:chMax val="0"/>
          <dgm:chPref val="0"/>
          <dgm:bulletEnabled val="1"/>
        </dgm:presLayoutVars>
      </dgm:prSet>
      <dgm:spPr/>
      <dgm:t>
        <a:bodyPr/>
        <a:lstStyle/>
        <a:p>
          <a:endParaRPr lang="en-US"/>
        </a:p>
      </dgm:t>
    </dgm:pt>
    <dgm:pt modelId="{A635269A-5652-472F-B776-CE3EBF5016BE}" type="pres">
      <dgm:prSet presAssocID="{25491E89-15D0-4215-9EDE-FEDFBBA35515}" presName="parTxOnlySpace" presStyleCnt="0"/>
      <dgm:spPr/>
    </dgm:pt>
    <dgm:pt modelId="{782C0F00-BC07-4628-9C69-C08A737268A3}" type="pres">
      <dgm:prSet presAssocID="{72B45315-03CA-4512-86CD-C6FD0DAF37BD}" presName="parTxOnly" presStyleLbl="node1" presStyleIdx="3" presStyleCnt="7">
        <dgm:presLayoutVars>
          <dgm:chMax val="0"/>
          <dgm:chPref val="0"/>
          <dgm:bulletEnabled val="1"/>
        </dgm:presLayoutVars>
      </dgm:prSet>
      <dgm:spPr/>
      <dgm:t>
        <a:bodyPr/>
        <a:lstStyle/>
        <a:p>
          <a:endParaRPr lang="en-US"/>
        </a:p>
      </dgm:t>
    </dgm:pt>
    <dgm:pt modelId="{6CA0332F-4FBC-468B-A16C-07FC5F804DEA}" type="pres">
      <dgm:prSet presAssocID="{0AEDB04A-C05B-446E-BB6B-A991FE654B4E}" presName="parTxOnlySpace" presStyleCnt="0"/>
      <dgm:spPr/>
    </dgm:pt>
    <dgm:pt modelId="{0EB9118E-2D9B-4F94-A8F6-4E74FF32F89E}" type="pres">
      <dgm:prSet presAssocID="{CF3E15CA-2C8C-46D8-931A-8AC9C322278E}" presName="parTxOnly" presStyleLbl="node1" presStyleIdx="4" presStyleCnt="7">
        <dgm:presLayoutVars>
          <dgm:chMax val="0"/>
          <dgm:chPref val="0"/>
          <dgm:bulletEnabled val="1"/>
        </dgm:presLayoutVars>
      </dgm:prSet>
      <dgm:spPr/>
      <dgm:t>
        <a:bodyPr/>
        <a:lstStyle/>
        <a:p>
          <a:endParaRPr lang="en-US"/>
        </a:p>
      </dgm:t>
    </dgm:pt>
    <dgm:pt modelId="{EF83F179-D3B1-4FF0-8CAC-42373544A335}" type="pres">
      <dgm:prSet presAssocID="{33457AD5-D46D-4259-8AA9-8FE6434C88DC}" presName="parTxOnlySpace" presStyleCnt="0"/>
      <dgm:spPr/>
    </dgm:pt>
    <dgm:pt modelId="{DEBFC969-3A53-43FC-95FB-04E56CADD371}" type="pres">
      <dgm:prSet presAssocID="{94E5CBC7-9235-407B-8BDC-5AB91EBC9D93}" presName="parTxOnly" presStyleLbl="node1" presStyleIdx="5" presStyleCnt="7">
        <dgm:presLayoutVars>
          <dgm:chMax val="0"/>
          <dgm:chPref val="0"/>
          <dgm:bulletEnabled val="1"/>
        </dgm:presLayoutVars>
      </dgm:prSet>
      <dgm:spPr/>
      <dgm:t>
        <a:bodyPr/>
        <a:lstStyle/>
        <a:p>
          <a:endParaRPr lang="en-US"/>
        </a:p>
      </dgm:t>
    </dgm:pt>
    <dgm:pt modelId="{D0079B41-4523-4628-AFF7-7514C1962EE2}" type="pres">
      <dgm:prSet presAssocID="{B512CB9E-CF56-45E2-BD28-BFE495E5541A}" presName="parTxOnlySpace" presStyleCnt="0"/>
      <dgm:spPr/>
    </dgm:pt>
    <dgm:pt modelId="{E7566887-0780-49C2-A586-EB500028BAA5}" type="pres">
      <dgm:prSet presAssocID="{3A046215-AE86-4FB4-A8E3-FE0B79FA8A18}" presName="parTxOnly" presStyleLbl="node1" presStyleIdx="6" presStyleCnt="7">
        <dgm:presLayoutVars>
          <dgm:chMax val="0"/>
          <dgm:chPref val="0"/>
          <dgm:bulletEnabled val="1"/>
        </dgm:presLayoutVars>
      </dgm:prSet>
      <dgm:spPr/>
      <dgm:t>
        <a:bodyPr/>
        <a:lstStyle/>
        <a:p>
          <a:endParaRPr lang="en-US"/>
        </a:p>
      </dgm:t>
    </dgm:pt>
  </dgm:ptLst>
  <dgm:cxnLst>
    <dgm:cxn modelId="{962E2818-8483-4961-ABCB-3C8CC182F912}" srcId="{CB62DE74-1D90-4295-912C-1644BC8AD3A6}" destId="{58253799-D4DE-40CB-A59A-0BCF8D3D2931}" srcOrd="0" destOrd="0" parTransId="{529CB227-7E26-4C36-820E-CA56CC7ADABE}" sibTransId="{3F385CA7-6861-48AD-B462-F4815BB08DA4}"/>
    <dgm:cxn modelId="{24CA70E0-AAFD-490D-9FF7-8CBD2B63BB27}" srcId="{CB62DE74-1D90-4295-912C-1644BC8AD3A6}" destId="{1E9D2792-2B71-4BFE-8638-6C4689E51A1D}" srcOrd="1" destOrd="0" parTransId="{46EAB8E3-02FB-4468-B503-716DC99349BD}" sibTransId="{EB1A0E64-9A61-4CD2-ADF6-1BC0B372B1B3}"/>
    <dgm:cxn modelId="{A783B76E-8EA1-4C5B-9C4E-87B28F7548B2}" srcId="{CB62DE74-1D90-4295-912C-1644BC8AD3A6}" destId="{72B45315-03CA-4512-86CD-C6FD0DAF37BD}" srcOrd="3" destOrd="0" parTransId="{45F6E759-15F5-49B4-9274-4A6AB856079A}" sibTransId="{0AEDB04A-C05B-446E-BB6B-A991FE654B4E}"/>
    <dgm:cxn modelId="{025E5726-50CC-496E-AD3F-7461E64BC917}" type="presOf" srcId="{58253799-D4DE-40CB-A59A-0BCF8D3D2931}" destId="{04526101-F3F7-4C2F-976B-5EE7156DB059}" srcOrd="0" destOrd="0" presId="urn:microsoft.com/office/officeart/2005/8/layout/chevron1"/>
    <dgm:cxn modelId="{D0E3192A-76B6-44F2-98DF-1C384EF6A19A}" srcId="{CB62DE74-1D90-4295-912C-1644BC8AD3A6}" destId="{D1FE04AA-E1A7-4BB3-B82C-9AE722BBF4CC}" srcOrd="2" destOrd="0" parTransId="{33DF4BEB-3C0D-41D2-BB0C-5245B31151FC}" sibTransId="{25491E89-15D0-4215-9EDE-FEDFBBA35515}"/>
    <dgm:cxn modelId="{030002FF-B828-4A3B-9268-D5CEBF54BB6E}" type="presOf" srcId="{72B45315-03CA-4512-86CD-C6FD0DAF37BD}" destId="{782C0F00-BC07-4628-9C69-C08A737268A3}" srcOrd="0" destOrd="0" presId="urn:microsoft.com/office/officeart/2005/8/layout/chevron1"/>
    <dgm:cxn modelId="{C21E2DF5-5980-4446-9066-90252B9B2079}" type="presOf" srcId="{94E5CBC7-9235-407B-8BDC-5AB91EBC9D93}" destId="{DEBFC969-3A53-43FC-95FB-04E56CADD371}" srcOrd="0" destOrd="0" presId="urn:microsoft.com/office/officeart/2005/8/layout/chevron1"/>
    <dgm:cxn modelId="{4F7471A8-2D2A-498E-8D20-D61C64C4BAA2}" srcId="{CB62DE74-1D90-4295-912C-1644BC8AD3A6}" destId="{94E5CBC7-9235-407B-8BDC-5AB91EBC9D93}" srcOrd="5" destOrd="0" parTransId="{D6136192-2C48-4B18-BBB7-7AFB47287D1D}" sibTransId="{B512CB9E-CF56-45E2-BD28-BFE495E5541A}"/>
    <dgm:cxn modelId="{1366E2E4-351F-49C1-B538-30DAA8C5AF65}" srcId="{CB62DE74-1D90-4295-912C-1644BC8AD3A6}" destId="{3A046215-AE86-4FB4-A8E3-FE0B79FA8A18}" srcOrd="6" destOrd="0" parTransId="{C63C2E45-FADD-4888-AD6B-C784D267E95C}" sibTransId="{ED180387-8798-4D3E-B187-80055AF45DBA}"/>
    <dgm:cxn modelId="{A4C7C9DF-DC41-4126-A7BF-50326691E3AC}" type="presOf" srcId="{CB62DE74-1D90-4295-912C-1644BC8AD3A6}" destId="{C078B24A-9EAB-4718-8552-30DF31F7771B}" srcOrd="0" destOrd="0" presId="urn:microsoft.com/office/officeart/2005/8/layout/chevron1"/>
    <dgm:cxn modelId="{22EB1BF0-B8D6-4E1C-B93A-240580EAFBF9}" srcId="{CB62DE74-1D90-4295-912C-1644BC8AD3A6}" destId="{CF3E15CA-2C8C-46D8-931A-8AC9C322278E}" srcOrd="4" destOrd="0" parTransId="{DC7BA2B8-E587-4E3A-B211-789088D3C52B}" sibTransId="{33457AD5-D46D-4259-8AA9-8FE6434C88DC}"/>
    <dgm:cxn modelId="{1BC1C2D7-B557-434D-8B30-F124766122D4}" type="presOf" srcId="{D1FE04AA-E1A7-4BB3-B82C-9AE722BBF4CC}" destId="{148C4CDF-8794-442F-A9EC-1D42C7BF0740}" srcOrd="0" destOrd="0" presId="urn:microsoft.com/office/officeart/2005/8/layout/chevron1"/>
    <dgm:cxn modelId="{380F109F-88D2-4388-B92F-2251BC05D030}" type="presOf" srcId="{3A046215-AE86-4FB4-A8E3-FE0B79FA8A18}" destId="{E7566887-0780-49C2-A586-EB500028BAA5}" srcOrd="0" destOrd="0" presId="urn:microsoft.com/office/officeart/2005/8/layout/chevron1"/>
    <dgm:cxn modelId="{17A7D570-8C55-44C1-AF0A-8DE63E6EA10B}" type="presOf" srcId="{1E9D2792-2B71-4BFE-8638-6C4689E51A1D}" destId="{828E8452-8617-4F88-9D09-B9B5D2ED6A2B}" srcOrd="0" destOrd="0" presId="urn:microsoft.com/office/officeart/2005/8/layout/chevron1"/>
    <dgm:cxn modelId="{EE4C3CD5-B387-4AA6-82E4-907BE3F7FAE8}" type="presOf" srcId="{CF3E15CA-2C8C-46D8-931A-8AC9C322278E}" destId="{0EB9118E-2D9B-4F94-A8F6-4E74FF32F89E}" srcOrd="0" destOrd="0" presId="urn:microsoft.com/office/officeart/2005/8/layout/chevron1"/>
    <dgm:cxn modelId="{8F3BC8EA-AE12-4424-BF04-860200E5E3F8}" type="presParOf" srcId="{C078B24A-9EAB-4718-8552-30DF31F7771B}" destId="{04526101-F3F7-4C2F-976B-5EE7156DB059}" srcOrd="0" destOrd="0" presId="urn:microsoft.com/office/officeart/2005/8/layout/chevron1"/>
    <dgm:cxn modelId="{E98F1702-3028-4AF0-A763-A62566264BAD}" type="presParOf" srcId="{C078B24A-9EAB-4718-8552-30DF31F7771B}" destId="{71492610-2238-4DA4-B87E-2EF82056464C}" srcOrd="1" destOrd="0" presId="urn:microsoft.com/office/officeart/2005/8/layout/chevron1"/>
    <dgm:cxn modelId="{D4312FC3-EC8E-49BA-BB97-C48630AE3173}" type="presParOf" srcId="{C078B24A-9EAB-4718-8552-30DF31F7771B}" destId="{828E8452-8617-4F88-9D09-B9B5D2ED6A2B}" srcOrd="2" destOrd="0" presId="urn:microsoft.com/office/officeart/2005/8/layout/chevron1"/>
    <dgm:cxn modelId="{441D77F7-6E50-4D3B-8964-063FF4FDF0EB}" type="presParOf" srcId="{C078B24A-9EAB-4718-8552-30DF31F7771B}" destId="{1EA049FE-061F-4D7E-A630-B328D794C46F}" srcOrd="3" destOrd="0" presId="urn:microsoft.com/office/officeart/2005/8/layout/chevron1"/>
    <dgm:cxn modelId="{9AB79EEF-B281-4D28-AD96-AD7E7927A3DB}" type="presParOf" srcId="{C078B24A-9EAB-4718-8552-30DF31F7771B}" destId="{148C4CDF-8794-442F-A9EC-1D42C7BF0740}" srcOrd="4" destOrd="0" presId="urn:microsoft.com/office/officeart/2005/8/layout/chevron1"/>
    <dgm:cxn modelId="{B1014E28-5205-4586-B286-754ACAAFA4B6}" type="presParOf" srcId="{C078B24A-9EAB-4718-8552-30DF31F7771B}" destId="{A635269A-5652-472F-B776-CE3EBF5016BE}" srcOrd="5" destOrd="0" presId="urn:microsoft.com/office/officeart/2005/8/layout/chevron1"/>
    <dgm:cxn modelId="{46C28D9E-1DBE-473F-832B-19EA1158429A}" type="presParOf" srcId="{C078B24A-9EAB-4718-8552-30DF31F7771B}" destId="{782C0F00-BC07-4628-9C69-C08A737268A3}" srcOrd="6" destOrd="0" presId="urn:microsoft.com/office/officeart/2005/8/layout/chevron1"/>
    <dgm:cxn modelId="{40EAC724-191F-426E-BC8A-519E3CAF886F}" type="presParOf" srcId="{C078B24A-9EAB-4718-8552-30DF31F7771B}" destId="{6CA0332F-4FBC-468B-A16C-07FC5F804DEA}" srcOrd="7" destOrd="0" presId="urn:microsoft.com/office/officeart/2005/8/layout/chevron1"/>
    <dgm:cxn modelId="{F260B090-BEE4-4F9A-9B04-1AFAF5B1521D}" type="presParOf" srcId="{C078B24A-9EAB-4718-8552-30DF31F7771B}" destId="{0EB9118E-2D9B-4F94-A8F6-4E74FF32F89E}" srcOrd="8" destOrd="0" presId="urn:microsoft.com/office/officeart/2005/8/layout/chevron1"/>
    <dgm:cxn modelId="{FDB65EDB-B03F-4BB5-A8C3-969947D71889}" type="presParOf" srcId="{C078B24A-9EAB-4718-8552-30DF31F7771B}" destId="{EF83F179-D3B1-4FF0-8CAC-42373544A335}" srcOrd="9" destOrd="0" presId="urn:microsoft.com/office/officeart/2005/8/layout/chevron1"/>
    <dgm:cxn modelId="{89BE75D1-D415-4450-9ECC-ADBE2C14A39D}" type="presParOf" srcId="{C078B24A-9EAB-4718-8552-30DF31F7771B}" destId="{DEBFC969-3A53-43FC-95FB-04E56CADD371}" srcOrd="10" destOrd="0" presId="urn:microsoft.com/office/officeart/2005/8/layout/chevron1"/>
    <dgm:cxn modelId="{533C8BC9-DAA6-4F62-9C98-E0857F64227D}" type="presParOf" srcId="{C078B24A-9EAB-4718-8552-30DF31F7771B}" destId="{D0079B41-4523-4628-AFF7-7514C1962EE2}" srcOrd="11" destOrd="0" presId="urn:microsoft.com/office/officeart/2005/8/layout/chevron1"/>
    <dgm:cxn modelId="{452553C8-6185-4108-9706-2A093FA87D5F}" type="presParOf" srcId="{C078B24A-9EAB-4718-8552-30DF31F7771B}" destId="{E7566887-0780-49C2-A586-EB500028BAA5}"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56374-EE45-4AA7-A801-6B78581C1C89}">
      <dsp:nvSpPr>
        <dsp:cNvPr id="0" name=""/>
        <dsp:cNvSpPr/>
      </dsp:nvSpPr>
      <dsp:spPr>
        <a:xfrm>
          <a:off x="7701" y="414300"/>
          <a:ext cx="2301999" cy="1381199"/>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Perception</a:t>
          </a:r>
          <a:endParaRPr lang="en-US" sz="2400" kern="1200" dirty="0"/>
        </a:p>
      </dsp:txBody>
      <dsp:txXfrm>
        <a:off x="48155" y="454754"/>
        <a:ext cx="2221091" cy="1300291"/>
      </dsp:txXfrm>
    </dsp:sp>
    <dsp:sp modelId="{FCF0FAFD-7FFC-493D-892E-277A2B4900F0}">
      <dsp:nvSpPr>
        <dsp:cNvPr id="0" name=""/>
        <dsp:cNvSpPr/>
      </dsp:nvSpPr>
      <dsp:spPr>
        <a:xfrm>
          <a:off x="2539900" y="819452"/>
          <a:ext cx="488023" cy="570895"/>
        </a:xfrm>
        <a:prstGeom prst="rightArrow">
          <a:avLst>
            <a:gd name="adj1" fmla="val 60000"/>
            <a:gd name="adj2" fmla="val 50000"/>
          </a:avLst>
        </a:prstGeom>
        <a:solidFill>
          <a:srgbClr val="EFAB1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539900" y="933631"/>
        <a:ext cx="341616" cy="342537"/>
      </dsp:txXfrm>
    </dsp:sp>
    <dsp:sp modelId="{DD095F5D-D229-456E-827E-DFE4FC96AC08}">
      <dsp:nvSpPr>
        <dsp:cNvPr id="0" name=""/>
        <dsp:cNvSpPr/>
      </dsp:nvSpPr>
      <dsp:spPr>
        <a:xfrm>
          <a:off x="3230500" y="414300"/>
          <a:ext cx="2301999" cy="1381199"/>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Comprehension</a:t>
          </a:r>
          <a:endParaRPr lang="en-US" sz="2400" kern="1200" dirty="0"/>
        </a:p>
      </dsp:txBody>
      <dsp:txXfrm>
        <a:off x="3270954" y="454754"/>
        <a:ext cx="2221091" cy="1300291"/>
      </dsp:txXfrm>
    </dsp:sp>
    <dsp:sp modelId="{6A1D4AD4-A8ED-4296-8193-B3AF6BD5A467}">
      <dsp:nvSpPr>
        <dsp:cNvPr id="0" name=""/>
        <dsp:cNvSpPr/>
      </dsp:nvSpPr>
      <dsp:spPr>
        <a:xfrm>
          <a:off x="5762699" y="819452"/>
          <a:ext cx="488023" cy="570895"/>
        </a:xfrm>
        <a:prstGeom prst="rightArrow">
          <a:avLst>
            <a:gd name="adj1" fmla="val 60000"/>
            <a:gd name="adj2" fmla="val 50000"/>
          </a:avLst>
        </a:prstGeom>
        <a:solidFill>
          <a:srgbClr val="EFAB1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762699" y="933631"/>
        <a:ext cx="341616" cy="342537"/>
      </dsp:txXfrm>
    </dsp:sp>
    <dsp:sp modelId="{96638CAE-273B-4484-8D01-8B62076B4591}">
      <dsp:nvSpPr>
        <dsp:cNvPr id="0" name=""/>
        <dsp:cNvSpPr/>
      </dsp:nvSpPr>
      <dsp:spPr>
        <a:xfrm>
          <a:off x="6453299" y="414300"/>
          <a:ext cx="2301999" cy="1381199"/>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Projection</a:t>
          </a:r>
          <a:endParaRPr lang="en-US" sz="2400" kern="1200" dirty="0"/>
        </a:p>
      </dsp:txBody>
      <dsp:txXfrm>
        <a:off x="6493753" y="454754"/>
        <a:ext cx="2221091" cy="1300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26101-F3F7-4C2F-976B-5EE7156DB059}">
      <dsp:nvSpPr>
        <dsp:cNvPr id="0" name=""/>
        <dsp:cNvSpPr/>
      </dsp:nvSpPr>
      <dsp:spPr>
        <a:xfrm>
          <a:off x="0" y="179041"/>
          <a:ext cx="1316396" cy="526558"/>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Training</a:t>
          </a:r>
          <a:endParaRPr lang="en-US" sz="1000" kern="1200" dirty="0">
            <a:solidFill>
              <a:schemeClr val="tx1"/>
            </a:solidFill>
          </a:endParaRPr>
        </a:p>
      </dsp:txBody>
      <dsp:txXfrm>
        <a:off x="263279" y="179041"/>
        <a:ext cx="789838" cy="526558"/>
      </dsp:txXfrm>
    </dsp:sp>
    <dsp:sp modelId="{828E8452-8617-4F88-9D09-B9B5D2ED6A2B}">
      <dsp:nvSpPr>
        <dsp:cNvPr id="0" name=""/>
        <dsp:cNvSpPr/>
      </dsp:nvSpPr>
      <dsp:spPr>
        <a:xfrm>
          <a:off x="1132656" y="179041"/>
          <a:ext cx="1316396" cy="526558"/>
        </a:xfrm>
        <a:prstGeom prst="chevron">
          <a:avLst/>
        </a:prstGeom>
        <a:gradFill rotWithShape="0">
          <a:gsLst>
            <a:gs pos="0">
              <a:schemeClr val="accent2">
                <a:hueOff val="450196"/>
                <a:satOff val="-5710"/>
                <a:lumOff val="-1176"/>
                <a:alphaOff val="0"/>
                <a:tint val="100000"/>
                <a:shade val="100000"/>
                <a:satMod val="130000"/>
              </a:schemeClr>
            </a:gs>
            <a:gs pos="100000">
              <a:schemeClr val="accent2">
                <a:hueOff val="450196"/>
                <a:satOff val="-5710"/>
                <a:lumOff val="-11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Practice</a:t>
          </a:r>
          <a:endParaRPr lang="en-US" sz="1000" kern="1200" dirty="0">
            <a:solidFill>
              <a:schemeClr val="tx1"/>
            </a:solidFill>
          </a:endParaRPr>
        </a:p>
      </dsp:txBody>
      <dsp:txXfrm>
        <a:off x="1395935" y="179041"/>
        <a:ext cx="789838" cy="526558"/>
      </dsp:txXfrm>
    </dsp:sp>
    <dsp:sp modelId="{148C4CDF-8794-442F-A9EC-1D42C7BF0740}">
      <dsp:nvSpPr>
        <dsp:cNvPr id="0" name=""/>
        <dsp:cNvSpPr/>
      </dsp:nvSpPr>
      <dsp:spPr>
        <a:xfrm>
          <a:off x="2369513" y="168768"/>
          <a:ext cx="1316396" cy="526558"/>
        </a:xfrm>
        <a:prstGeom prst="chevron">
          <a:avLst/>
        </a:prstGeom>
        <a:gradFill rotWithShape="0">
          <a:gsLst>
            <a:gs pos="0">
              <a:schemeClr val="accent2">
                <a:hueOff val="900393"/>
                <a:satOff val="-11420"/>
                <a:lumOff val="-2353"/>
                <a:alphaOff val="0"/>
                <a:tint val="100000"/>
                <a:shade val="100000"/>
                <a:satMod val="130000"/>
              </a:schemeClr>
            </a:gs>
            <a:gs pos="100000">
              <a:schemeClr val="accent2">
                <a:hueOff val="900393"/>
                <a:satOff val="-11420"/>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Scenario </a:t>
          </a:r>
          <a:r>
            <a:rPr lang="en-US" sz="1000" kern="1200" dirty="0" smtClean="0"/>
            <a:t>1</a:t>
          </a:r>
        </a:p>
      </dsp:txBody>
      <dsp:txXfrm>
        <a:off x="2632792" y="168768"/>
        <a:ext cx="789838" cy="526558"/>
      </dsp:txXfrm>
    </dsp:sp>
    <dsp:sp modelId="{782C0F00-BC07-4628-9C69-C08A737268A3}">
      <dsp:nvSpPr>
        <dsp:cNvPr id="0" name=""/>
        <dsp:cNvSpPr/>
      </dsp:nvSpPr>
      <dsp:spPr>
        <a:xfrm>
          <a:off x="3554269" y="168768"/>
          <a:ext cx="1316396" cy="526558"/>
        </a:xfrm>
        <a:prstGeom prst="chevron">
          <a:avLst/>
        </a:prstGeom>
        <a:gradFill rotWithShape="0">
          <a:gsLst>
            <a:gs pos="0">
              <a:schemeClr val="accent2">
                <a:hueOff val="1350589"/>
                <a:satOff val="-17130"/>
                <a:lumOff val="-3529"/>
                <a:alphaOff val="0"/>
                <a:tint val="100000"/>
                <a:shade val="100000"/>
                <a:satMod val="130000"/>
              </a:schemeClr>
            </a:gs>
            <a:gs pos="100000">
              <a:schemeClr val="accent2">
                <a:hueOff val="1350589"/>
                <a:satOff val="-17130"/>
                <a:lumOff val="-35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TLX</a:t>
          </a:r>
        </a:p>
      </dsp:txBody>
      <dsp:txXfrm>
        <a:off x="3817548" y="168768"/>
        <a:ext cx="789838" cy="526558"/>
      </dsp:txXfrm>
    </dsp:sp>
    <dsp:sp modelId="{0EB9118E-2D9B-4F94-A8F6-4E74FF32F89E}">
      <dsp:nvSpPr>
        <dsp:cNvPr id="0" name=""/>
        <dsp:cNvSpPr/>
      </dsp:nvSpPr>
      <dsp:spPr>
        <a:xfrm>
          <a:off x="4739026" y="168768"/>
          <a:ext cx="1316396" cy="526558"/>
        </a:xfrm>
        <a:prstGeom prst="chevron">
          <a:avLst/>
        </a:prstGeom>
        <a:gradFill rotWithShape="0">
          <a:gsLst>
            <a:gs pos="0">
              <a:schemeClr val="accent2">
                <a:hueOff val="1800785"/>
                <a:satOff val="-22840"/>
                <a:lumOff val="-4705"/>
                <a:alphaOff val="0"/>
                <a:tint val="100000"/>
                <a:shade val="100000"/>
                <a:satMod val="130000"/>
              </a:schemeClr>
            </a:gs>
            <a:gs pos="100000">
              <a:schemeClr val="accent2">
                <a:hueOff val="1800785"/>
                <a:satOff val="-22840"/>
                <a:lumOff val="-47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Scenario2</a:t>
          </a:r>
        </a:p>
      </dsp:txBody>
      <dsp:txXfrm>
        <a:off x="5002305" y="168768"/>
        <a:ext cx="789838" cy="526558"/>
      </dsp:txXfrm>
    </dsp:sp>
    <dsp:sp modelId="{DEBFC969-3A53-43FC-95FB-04E56CADD371}">
      <dsp:nvSpPr>
        <dsp:cNvPr id="0" name=""/>
        <dsp:cNvSpPr/>
      </dsp:nvSpPr>
      <dsp:spPr>
        <a:xfrm>
          <a:off x="5923783" y="168768"/>
          <a:ext cx="1316396" cy="526558"/>
        </a:xfrm>
        <a:prstGeom prst="chevron">
          <a:avLst/>
        </a:prstGeom>
        <a:gradFill rotWithShape="0">
          <a:gsLst>
            <a:gs pos="0">
              <a:schemeClr val="accent2">
                <a:hueOff val="2250981"/>
                <a:satOff val="-28550"/>
                <a:lumOff val="-5882"/>
                <a:alphaOff val="0"/>
                <a:tint val="100000"/>
                <a:shade val="100000"/>
                <a:satMod val="130000"/>
              </a:schemeClr>
            </a:gs>
            <a:gs pos="100000">
              <a:schemeClr val="accent2">
                <a:hueOff val="2250981"/>
                <a:satOff val="-28550"/>
                <a:lumOff val="-588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TLX</a:t>
          </a:r>
          <a:endParaRPr lang="en-US" sz="1000" kern="1200" dirty="0">
            <a:solidFill>
              <a:schemeClr val="tx1"/>
            </a:solidFill>
          </a:endParaRPr>
        </a:p>
      </dsp:txBody>
      <dsp:txXfrm>
        <a:off x="6187062" y="168768"/>
        <a:ext cx="789838" cy="526558"/>
      </dsp:txXfrm>
    </dsp:sp>
    <dsp:sp modelId="{E7566887-0780-49C2-A586-EB500028BAA5}">
      <dsp:nvSpPr>
        <dsp:cNvPr id="0" name=""/>
        <dsp:cNvSpPr/>
      </dsp:nvSpPr>
      <dsp:spPr>
        <a:xfrm>
          <a:off x="7108539" y="168768"/>
          <a:ext cx="1316396" cy="526558"/>
        </a:xfrm>
        <a:prstGeom prst="chevron">
          <a:avLst/>
        </a:prstGeom>
        <a:gradFill rotWithShape="0">
          <a:gsLst>
            <a:gs pos="0">
              <a:schemeClr val="accent2">
                <a:hueOff val="2701178"/>
                <a:satOff val="-34260"/>
                <a:lumOff val="-7058"/>
                <a:alphaOff val="0"/>
                <a:tint val="100000"/>
                <a:shade val="100000"/>
                <a:satMod val="130000"/>
              </a:schemeClr>
            </a:gs>
            <a:gs pos="100000">
              <a:schemeClr val="accent2">
                <a:hueOff val="2701178"/>
                <a:satOff val="-34260"/>
                <a:lumOff val="-70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Questionnaire</a:t>
          </a:r>
          <a:endParaRPr lang="en-US" sz="1000" kern="1200" dirty="0">
            <a:solidFill>
              <a:schemeClr val="tx1"/>
            </a:solidFill>
          </a:endParaRPr>
        </a:p>
      </dsp:txBody>
      <dsp:txXfrm>
        <a:off x="7371818" y="168768"/>
        <a:ext cx="789838" cy="5265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4099" name="Rectangle 3"/>
          <p:cNvSpPr>
            <a:spLocks noGrp="1" noChangeArrowheads="1"/>
          </p:cNvSpPr>
          <p:nvPr>
            <p:ph type="dt" sz="quarter" idx="1"/>
          </p:nvPr>
        </p:nvSpPr>
        <p:spPr bwMode="auto">
          <a:xfrm>
            <a:off x="4024736"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4100" name="Rectangle 4"/>
          <p:cNvSpPr>
            <a:spLocks noGrp="1" noChangeArrowheads="1"/>
          </p:cNvSpPr>
          <p:nvPr>
            <p:ph type="ftr" sz="quarter" idx="2"/>
          </p:nvPr>
        </p:nvSpPr>
        <p:spPr bwMode="auto">
          <a:xfrm>
            <a:off x="0"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4101" name="Rectangle 5"/>
          <p:cNvSpPr>
            <a:spLocks noGrp="1" noChangeArrowheads="1"/>
          </p:cNvSpPr>
          <p:nvPr>
            <p:ph type="sldNum" sz="quarter" idx="3"/>
          </p:nvPr>
        </p:nvSpPr>
        <p:spPr bwMode="auto">
          <a:xfrm>
            <a:off x="4024736"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defRPr sz="1200">
                <a:ea typeface="ＭＳ Ｐゴシック" charset="-128"/>
                <a:cs typeface="+mn-cs"/>
              </a:defRPr>
            </a:lvl1pPr>
          </a:lstStyle>
          <a:p>
            <a:pPr>
              <a:defRPr/>
            </a:pPr>
            <a:fld id="{762D54AF-C311-4C40-8162-8965FAF9A5A3}" type="slidenum">
              <a:rPr lang="en-US"/>
              <a:pPr>
                <a:defRPr/>
              </a:pPr>
              <a:t>‹#›</a:t>
            </a:fld>
            <a:endParaRPr lang="en-US" dirty="0"/>
          </a:p>
        </p:txBody>
      </p:sp>
    </p:spTree>
    <p:extLst>
      <p:ext uri="{BB962C8B-B14F-4D97-AF65-F5344CB8AC3E}">
        <p14:creationId xmlns:p14="http://schemas.microsoft.com/office/powerpoint/2010/main" val="215547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6147" name="Rectangle 3"/>
          <p:cNvSpPr>
            <a:spLocks noGrp="1" noChangeArrowheads="1"/>
          </p:cNvSpPr>
          <p:nvPr>
            <p:ph type="dt" idx="1"/>
          </p:nvPr>
        </p:nvSpPr>
        <p:spPr bwMode="auto">
          <a:xfrm>
            <a:off x="4024736" y="0"/>
            <a:ext cx="3077739" cy="46942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997" y="4459526"/>
            <a:ext cx="5208482" cy="4224814"/>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6151" name="Rectangle 7"/>
          <p:cNvSpPr>
            <a:spLocks noGrp="1" noChangeArrowheads="1"/>
          </p:cNvSpPr>
          <p:nvPr>
            <p:ph type="sldNum" sz="quarter" idx="5"/>
          </p:nvPr>
        </p:nvSpPr>
        <p:spPr bwMode="auto">
          <a:xfrm>
            <a:off x="4024736" y="8919051"/>
            <a:ext cx="3077739" cy="469424"/>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eaLnBrk="0" hangingPunct="0">
              <a:defRPr sz="1200">
                <a:ea typeface="ＭＳ Ｐゴシック" charset="-128"/>
                <a:cs typeface="+mn-cs"/>
              </a:defRPr>
            </a:lvl1pPr>
          </a:lstStyle>
          <a:p>
            <a:pPr>
              <a:defRPr/>
            </a:pPr>
            <a:fld id="{2F0C4394-FE17-4A69-B7A5-8D61F9E6DBE8}" type="slidenum">
              <a:rPr lang="en-US"/>
              <a:pPr>
                <a:defRPr/>
              </a:pPr>
              <a:t>‹#›</a:t>
            </a:fld>
            <a:endParaRPr lang="en-US" dirty="0"/>
          </a:p>
        </p:txBody>
      </p:sp>
    </p:spTree>
    <p:extLst>
      <p:ext uri="{BB962C8B-B14F-4D97-AF65-F5344CB8AC3E}">
        <p14:creationId xmlns:p14="http://schemas.microsoft.com/office/powerpoint/2010/main" val="3620982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ea typeface="ＭＳ Ｐゴシック"/>
              <a:cs typeface="ＭＳ Ｐゴシック"/>
            </a:endParaRPr>
          </a:p>
        </p:txBody>
      </p:sp>
      <p:sp>
        <p:nvSpPr>
          <p:cNvPr id="19459" name="Slide Number Placeholder 3"/>
          <p:cNvSpPr>
            <a:spLocks noGrp="1"/>
          </p:cNvSpPr>
          <p:nvPr>
            <p:ph type="sldNum" sz="quarter" idx="5"/>
          </p:nvPr>
        </p:nvSpPr>
        <p:spPr>
          <a:noFill/>
        </p:spPr>
        <p:txBody>
          <a:bodyPr/>
          <a:lstStyle/>
          <a:p>
            <a:fld id="{42BC99CC-02D6-4E17-98C3-32CF3B421963}" type="slidenum">
              <a:rPr lang="en-US" smtClean="0">
                <a:ea typeface="ＭＳ Ｐゴシック"/>
                <a:cs typeface="ＭＳ Ｐゴシック"/>
              </a:rPr>
              <a:pPr/>
              <a:t>2</a:t>
            </a:fld>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16</a:t>
            </a:fld>
            <a:endParaRPr lang="en-US" dirty="0"/>
          </a:p>
        </p:txBody>
      </p:sp>
    </p:spTree>
    <p:extLst>
      <p:ext uri="{BB962C8B-B14F-4D97-AF65-F5344CB8AC3E}">
        <p14:creationId xmlns:p14="http://schemas.microsoft.com/office/powerpoint/2010/main" val="389256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17</a:t>
            </a:fld>
            <a:endParaRPr lang="en-US" dirty="0"/>
          </a:p>
        </p:txBody>
      </p:sp>
    </p:spTree>
    <p:extLst>
      <p:ext uri="{BB962C8B-B14F-4D97-AF65-F5344CB8AC3E}">
        <p14:creationId xmlns:p14="http://schemas.microsoft.com/office/powerpoint/2010/main" val="389256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18</a:t>
            </a:fld>
            <a:endParaRPr lang="en-US" dirty="0"/>
          </a:p>
        </p:txBody>
      </p:sp>
    </p:spTree>
    <p:extLst>
      <p:ext uri="{BB962C8B-B14F-4D97-AF65-F5344CB8AC3E}">
        <p14:creationId xmlns:p14="http://schemas.microsoft.com/office/powerpoint/2010/main" val="389256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clip shows the team taking a look at a specific set of patterns. They've started to identify that the SMTP server may be involved. However, it falls apart whenever they start looking more into it. Once the team member on the left queries about it - the other analysts go quiet searching for an answer. </a:t>
            </a:r>
            <a:br>
              <a:rPr lang="en-US" dirty="0"/>
            </a:br>
            <a:r>
              <a:rPr lang="en-US" dirty="0"/>
              <a:t>    The second clip is a continuation of the conversation much later in the exercise. They are looking at events and start trying to categorize them into an attack path. At the end, the third analyst chimes in with information on an alert she needs help with. Although she gives IP details, the other team member requests to share the event showing more information.  Overall, this team failed in the attack path. </a:t>
            </a:r>
            <a:br>
              <a:rPr lang="en-US" dirty="0"/>
            </a:br>
            <a:endParaRPr lang="en-US" dirty="0" smtClean="0"/>
          </a:p>
          <a:p>
            <a:endParaRPr lang="en-US" dirty="0" smtClean="0"/>
          </a:p>
          <a:p>
            <a:r>
              <a:rPr lang="en-US" dirty="0" smtClean="0"/>
              <a:t>**THE LINK NEEDS HELP,</a:t>
            </a:r>
            <a:r>
              <a:rPr lang="en-US" baseline="0" dirty="0" smtClean="0"/>
              <a:t> RUN MOVIE FROM COMPUTER, PLEASE***</a:t>
            </a:r>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28</a:t>
            </a:fld>
            <a:endParaRPr lang="en-US" dirty="0"/>
          </a:p>
        </p:txBody>
      </p:sp>
    </p:spTree>
    <p:extLst>
      <p:ext uri="{BB962C8B-B14F-4D97-AF65-F5344CB8AC3E}">
        <p14:creationId xmlns:p14="http://schemas.microsoft.com/office/powerpoint/2010/main" val="24917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marL="742950" lvl="2" indent="-342900">
              <a:buFont typeface="Wingdings" pitchFamily="2" charset="2"/>
              <a:buChar char="Ø"/>
            </a:pPr>
            <a:r>
              <a:rPr lang="en-US" sz="2000" dirty="0" smtClean="0"/>
              <a:t>Analyst 1 - database containing system vulnerabilities </a:t>
            </a:r>
          </a:p>
          <a:p>
            <a:pPr marL="742950" lvl="2" indent="-342900">
              <a:buFont typeface="Wingdings" pitchFamily="2" charset="2"/>
              <a:buChar char="Ø"/>
            </a:pPr>
            <a:r>
              <a:rPr lang="en-US" sz="2000" dirty="0" smtClean="0"/>
              <a:t>Analyst 2 - wiki-styled website forum-information on possible attack scenarios </a:t>
            </a:r>
          </a:p>
          <a:p>
            <a:pPr marL="742950" lvl="2" indent="-342900">
              <a:buFont typeface="Wingdings" pitchFamily="2" charset="2"/>
              <a:buChar char="Ø"/>
            </a:pPr>
            <a:r>
              <a:rPr lang="en-US" sz="2000" dirty="0" smtClean="0"/>
              <a:t>Analyst 3 - network map-illustrated systems and their physical layout</a:t>
            </a:r>
          </a:p>
          <a:p>
            <a:endParaRPr lang="en-US" dirty="0"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32</a:t>
            </a:fld>
            <a:endParaRPr lang="en-US" dirty="0"/>
          </a:p>
        </p:txBody>
      </p:sp>
    </p:spTree>
    <p:extLst>
      <p:ext uri="{BB962C8B-B14F-4D97-AF65-F5344CB8AC3E}">
        <p14:creationId xmlns:p14="http://schemas.microsoft.com/office/powerpoint/2010/main" val="394355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ea typeface="ＭＳ Ｐゴシック"/>
              <a:cs typeface="ＭＳ Ｐゴシック"/>
            </a:endParaRPr>
          </a:p>
        </p:txBody>
      </p:sp>
      <p:sp>
        <p:nvSpPr>
          <p:cNvPr id="19459" name="Slide Number Placeholder 3"/>
          <p:cNvSpPr>
            <a:spLocks noGrp="1"/>
          </p:cNvSpPr>
          <p:nvPr>
            <p:ph type="sldNum" sz="quarter" idx="5"/>
          </p:nvPr>
        </p:nvSpPr>
        <p:spPr>
          <a:noFill/>
        </p:spPr>
        <p:txBody>
          <a:bodyPr/>
          <a:lstStyle/>
          <a:p>
            <a:fld id="{42BC99CC-02D6-4E17-98C3-32CF3B421963}" type="slidenum">
              <a:rPr lang="en-US" smtClean="0">
                <a:ea typeface="ＭＳ Ｐゴシック"/>
                <a:cs typeface="ＭＳ Ｐゴシック"/>
              </a:rPr>
              <a:pPr/>
              <a:t>3</a:t>
            </a:fld>
            <a:endParaRPr lang="en-US" dirty="0"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Working as team helps when alerts are novel and involves multi step analysis, not otherwise.</a:t>
            </a:r>
          </a:p>
          <a:p>
            <a:r>
              <a:rPr lang="en-US" sz="1200" dirty="0" smtClean="0">
                <a:solidFill>
                  <a:schemeClr val="tx1"/>
                </a:solidFill>
              </a:rPr>
              <a:t>Signal Detection Measure: </a:t>
            </a:r>
            <a:r>
              <a:rPr lang="en-US" sz="1200" i="1" dirty="0" smtClean="0">
                <a:solidFill>
                  <a:schemeClr val="tx1"/>
                </a:solidFill>
              </a:rPr>
              <a:t>A' </a:t>
            </a:r>
            <a:r>
              <a:rPr lang="en-US" sz="1200" dirty="0" smtClean="0">
                <a:solidFill>
                  <a:schemeClr val="tx1"/>
                </a:solidFill>
              </a:rPr>
              <a:t> as performance measure</a:t>
            </a:r>
            <a:endParaRPr lang="en-US" sz="1200" i="1" dirty="0" smtClean="0">
              <a:solidFill>
                <a:schemeClr val="tx1"/>
              </a:solidFill>
            </a:endParaRPr>
          </a:p>
          <a:p>
            <a:r>
              <a:rPr lang="en-US" sz="1200" i="1" dirty="0" smtClean="0">
                <a:solidFill>
                  <a:schemeClr val="tx1"/>
                </a:solidFill>
              </a:rPr>
              <a:t>A' </a:t>
            </a:r>
            <a:r>
              <a:rPr lang="en-US" sz="1200" dirty="0" smtClean="0">
                <a:solidFill>
                  <a:schemeClr val="tx1"/>
                </a:solidFill>
              </a:rPr>
              <a:t>ranges from values 0.5 and 1 with 0.5 indicating lowest performance possible and 1 indicating highest performance possible. </a:t>
            </a:r>
          </a:p>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36</a:t>
            </a:fld>
            <a:endParaRPr lang="en-US" dirty="0"/>
          </a:p>
        </p:txBody>
      </p:sp>
    </p:spTree>
    <p:extLst>
      <p:ext uri="{BB962C8B-B14F-4D97-AF65-F5344CB8AC3E}">
        <p14:creationId xmlns:p14="http://schemas.microsoft.com/office/powerpoint/2010/main" val="135747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visualization tool designed from a cognitive engineering perspective</a:t>
            </a:r>
          </a:p>
          <a:p>
            <a:pPr lvl="1"/>
            <a:r>
              <a:rPr lang="en-US" b="1" i="1" dirty="0" smtClean="0"/>
              <a:t>Cognitive Friendly Visualizations </a:t>
            </a:r>
            <a:r>
              <a:rPr lang="en-US" i="1" dirty="0" smtClean="0"/>
              <a:t>(a new term?)</a:t>
            </a:r>
          </a:p>
          <a:p>
            <a:endParaRPr lang="en-US" dirty="0" smtClean="0"/>
          </a:p>
          <a:p>
            <a:r>
              <a:rPr lang="en-US" dirty="0" smtClean="0"/>
              <a:t>To mitigate the information pooling bias in cyber defense analysts</a:t>
            </a:r>
          </a:p>
          <a:p>
            <a:endParaRPr lang="en-US" dirty="0" smtClean="0"/>
          </a:p>
          <a:p>
            <a:r>
              <a:rPr lang="en-US" dirty="0" smtClean="0"/>
              <a:t>Improve information sharing and decision making performance</a:t>
            </a:r>
          </a:p>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43</a:t>
            </a:fld>
            <a:endParaRPr lang="en-US" dirty="0"/>
          </a:p>
        </p:txBody>
      </p:sp>
    </p:spTree>
    <p:extLst>
      <p:ext uri="{BB962C8B-B14F-4D97-AF65-F5344CB8AC3E}">
        <p14:creationId xmlns:p14="http://schemas.microsoft.com/office/powerpoint/2010/main" val="418348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Max possible = 18 (4*3 + 2*3)</a:t>
            </a:r>
          </a:p>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46</a:t>
            </a:fld>
            <a:endParaRPr lang="en-US" dirty="0"/>
          </a:p>
        </p:txBody>
      </p:sp>
    </p:spTree>
    <p:extLst>
      <p:ext uri="{BB962C8B-B14F-4D97-AF65-F5344CB8AC3E}">
        <p14:creationId xmlns:p14="http://schemas.microsoft.com/office/powerpoint/2010/main" val="297568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some</a:t>
            </a:r>
            <a:r>
              <a:rPr lang="en-US" baseline="0" dirty="0" smtClean="0"/>
              <a:t> picture of agent based models</a:t>
            </a:r>
            <a:endParaRPr lang="en-US" dirty="0"/>
          </a:p>
        </p:txBody>
      </p:sp>
      <p:sp>
        <p:nvSpPr>
          <p:cNvPr id="4" name="Slide Number Placeholder 3"/>
          <p:cNvSpPr>
            <a:spLocks noGrp="1"/>
          </p:cNvSpPr>
          <p:nvPr>
            <p:ph type="sldNum" sz="quarter" idx="10"/>
          </p:nvPr>
        </p:nvSpPr>
        <p:spPr/>
        <p:txBody>
          <a:bodyPr/>
          <a:lstStyle/>
          <a:p>
            <a:fld id="{35B5FB9A-6832-4995-8D8F-7BEF7917D6C6}" type="slidenum">
              <a:rPr lang="en-US" smtClean="0"/>
              <a:pPr/>
              <a:t>49</a:t>
            </a:fld>
            <a:endParaRPr lang="en-US"/>
          </a:p>
        </p:txBody>
      </p:sp>
    </p:spTree>
    <p:extLst>
      <p:ext uri="{BB962C8B-B14F-4D97-AF65-F5344CB8AC3E}">
        <p14:creationId xmlns:p14="http://schemas.microsoft.com/office/powerpoint/2010/main" val="342460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5FB9A-6832-4995-8D8F-7BEF7917D6C6}" type="slidenum">
              <a:rPr lang="en-US" smtClean="0"/>
              <a:pPr/>
              <a:t>50</a:t>
            </a:fld>
            <a:endParaRPr lang="en-US"/>
          </a:p>
        </p:txBody>
      </p:sp>
    </p:spTree>
    <p:extLst>
      <p:ext uri="{BB962C8B-B14F-4D97-AF65-F5344CB8AC3E}">
        <p14:creationId xmlns:p14="http://schemas.microsoft.com/office/powerpoint/2010/main" val="1477652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5FB9A-6832-4995-8D8F-7BEF7917D6C6}" type="slidenum">
              <a:rPr lang="en-US" smtClean="0"/>
              <a:pPr/>
              <a:t>51</a:t>
            </a:fld>
            <a:endParaRPr lang="en-US"/>
          </a:p>
        </p:txBody>
      </p:sp>
    </p:spTree>
    <p:extLst>
      <p:ext uri="{BB962C8B-B14F-4D97-AF65-F5344CB8AC3E}">
        <p14:creationId xmlns:p14="http://schemas.microsoft.com/office/powerpoint/2010/main" val="102769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effect size instead</a:t>
            </a:r>
            <a:endParaRPr lang="en-US" dirty="0"/>
          </a:p>
        </p:txBody>
      </p:sp>
      <p:sp>
        <p:nvSpPr>
          <p:cNvPr id="4" name="Slide Number Placeholder 3"/>
          <p:cNvSpPr>
            <a:spLocks noGrp="1"/>
          </p:cNvSpPr>
          <p:nvPr>
            <p:ph type="sldNum" sz="quarter" idx="10"/>
          </p:nvPr>
        </p:nvSpPr>
        <p:spPr/>
        <p:txBody>
          <a:bodyPr/>
          <a:lstStyle/>
          <a:p>
            <a:fld id="{35B5FB9A-6832-4995-8D8F-7BEF7917D6C6}" type="slidenum">
              <a:rPr lang="en-US" smtClean="0"/>
              <a:pPr/>
              <a:t>52</a:t>
            </a:fld>
            <a:endParaRPr lang="en-US"/>
          </a:p>
        </p:txBody>
      </p:sp>
    </p:spTree>
    <p:extLst>
      <p:ext uri="{BB962C8B-B14F-4D97-AF65-F5344CB8AC3E}">
        <p14:creationId xmlns:p14="http://schemas.microsoft.com/office/powerpoint/2010/main" val="64024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the text .. And talk </a:t>
            </a:r>
            <a:r>
              <a:rPr lang="en-US" dirty="0" err="1" smtClean="0"/>
              <a:t>abt</a:t>
            </a:r>
            <a:r>
              <a:rPr lang="en-US" dirty="0" smtClean="0"/>
              <a:t> it.. Or split in two slides.. </a:t>
            </a:r>
            <a:endParaRPr lang="en-US" dirty="0"/>
          </a:p>
        </p:txBody>
      </p:sp>
      <p:sp>
        <p:nvSpPr>
          <p:cNvPr id="4" name="Slide Number Placeholder 3"/>
          <p:cNvSpPr>
            <a:spLocks noGrp="1"/>
          </p:cNvSpPr>
          <p:nvPr>
            <p:ph type="sldNum" sz="quarter" idx="10"/>
          </p:nvPr>
        </p:nvSpPr>
        <p:spPr/>
        <p:txBody>
          <a:bodyPr/>
          <a:lstStyle/>
          <a:p>
            <a:fld id="{35B5FB9A-6832-4995-8D8F-7BEF7917D6C6}" type="slidenum">
              <a:rPr lang="en-US" smtClean="0"/>
              <a:pPr/>
              <a:t>53</a:t>
            </a:fld>
            <a:endParaRPr lang="en-US"/>
          </a:p>
        </p:txBody>
      </p:sp>
    </p:spTree>
    <p:extLst>
      <p:ext uri="{BB962C8B-B14F-4D97-AF65-F5344CB8AC3E}">
        <p14:creationId xmlns:p14="http://schemas.microsoft.com/office/powerpoint/2010/main" val="217647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323C8A-39D0-4723-BD17-1B7EB36057C3}" type="slidenum">
              <a:rPr lang="en-US" smtClean="0"/>
              <a:pPr/>
              <a:t>7</a:t>
            </a:fld>
            <a:endParaRPr lang="en-US"/>
          </a:p>
        </p:txBody>
      </p:sp>
    </p:spTree>
    <p:extLst>
      <p:ext uri="{BB962C8B-B14F-4D97-AF65-F5344CB8AC3E}">
        <p14:creationId xmlns:p14="http://schemas.microsoft.com/office/powerpoint/2010/main" val="1592356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61</a:t>
            </a:fld>
            <a:endParaRPr lang="en-US" dirty="0"/>
          </a:p>
        </p:txBody>
      </p:sp>
    </p:spTree>
    <p:extLst>
      <p:ext uri="{BB962C8B-B14F-4D97-AF65-F5344CB8AC3E}">
        <p14:creationId xmlns:p14="http://schemas.microsoft.com/office/powerpoint/2010/main" val="1830830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dirty="0" smtClean="0">
              <a:ea typeface="ＭＳ Ｐゴシック"/>
              <a:cs typeface="ＭＳ Ｐゴシック"/>
            </a:endParaRPr>
          </a:p>
        </p:txBody>
      </p:sp>
      <p:sp>
        <p:nvSpPr>
          <p:cNvPr id="17411" name="Slide Number Placeholder 3"/>
          <p:cNvSpPr>
            <a:spLocks noGrp="1"/>
          </p:cNvSpPr>
          <p:nvPr>
            <p:ph type="sldNum" sz="quarter" idx="5"/>
          </p:nvPr>
        </p:nvSpPr>
        <p:spPr>
          <a:noFill/>
        </p:spPr>
        <p:txBody>
          <a:bodyPr/>
          <a:lstStyle/>
          <a:p>
            <a:fld id="{F99A1F57-AE6F-45DA-BAE4-07404E459553}" type="slidenum">
              <a:rPr lang="en-US" smtClean="0">
                <a:ea typeface="ＭＳ Ｐゴシック"/>
                <a:cs typeface="ＭＳ Ｐゴシック"/>
              </a:rPr>
              <a:pPr/>
              <a:t>62</a:t>
            </a:fld>
            <a:endParaRPr lang="en-US" dirty="0"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64</a:t>
            </a:fld>
            <a:endParaRPr lang="en-US" dirty="0"/>
          </a:p>
        </p:txBody>
      </p:sp>
    </p:spTree>
    <p:extLst>
      <p:ext uri="{BB962C8B-B14F-4D97-AF65-F5344CB8AC3E}">
        <p14:creationId xmlns:p14="http://schemas.microsoft.com/office/powerpoint/2010/main" val="416650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9613" y="4459288"/>
            <a:ext cx="5683250" cy="422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dirty="0" smtClean="0">
              <a:ea typeface="ＭＳ Ｐゴシック"/>
              <a:cs typeface="ＭＳ Ｐゴシック"/>
            </a:endParaRPr>
          </a:p>
        </p:txBody>
      </p:sp>
      <p:sp>
        <p:nvSpPr>
          <p:cNvPr id="15363" name="Slide Number Placeholder 3"/>
          <p:cNvSpPr>
            <a:spLocks noGrp="1"/>
          </p:cNvSpPr>
          <p:nvPr>
            <p:ph type="sldNum" sz="quarter" idx="5"/>
          </p:nvPr>
        </p:nvSpPr>
        <p:spPr>
          <a:noFill/>
        </p:spPr>
        <p:txBody>
          <a:bodyPr/>
          <a:lstStyle/>
          <a:p>
            <a:fld id="{2B00E523-42F8-4775-BEFC-3B37244ABA72}" type="slidenum">
              <a:rPr lang="en-US" smtClean="0">
                <a:ea typeface="ＭＳ Ｐゴシック"/>
                <a:cs typeface="ＭＳ Ｐゴシック"/>
              </a:rPr>
              <a:pPr/>
              <a:t>9</a:t>
            </a:fld>
            <a:endParaRPr lang="en-US" dirty="0"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10</a:t>
            </a:fld>
            <a:endParaRPr lang="en-US" dirty="0"/>
          </a:p>
        </p:txBody>
      </p:sp>
    </p:spTree>
    <p:extLst>
      <p:ext uri="{BB962C8B-B14F-4D97-AF65-F5344CB8AC3E}">
        <p14:creationId xmlns:p14="http://schemas.microsoft.com/office/powerpoint/2010/main" val="398803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C4394-FE17-4A69-B7A5-8D61F9E6DBE8}" type="slidenum">
              <a:rPr lang="en-US" smtClean="0"/>
              <a:pPr>
                <a:defRPr/>
              </a:pPr>
              <a:t>13</a:t>
            </a:fld>
            <a:endParaRPr lang="en-US" dirty="0"/>
          </a:p>
        </p:txBody>
      </p:sp>
    </p:spTree>
    <p:extLst>
      <p:ext uri="{BB962C8B-B14F-4D97-AF65-F5344CB8AC3E}">
        <p14:creationId xmlns:p14="http://schemas.microsoft.com/office/powerpoint/2010/main" val="333150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lwm2_mg"/>
          <p:cNvPicPr>
            <a:picLocks noChangeAspect="1" noChangeArrowheads="1"/>
          </p:cNvPicPr>
          <p:nvPr userDrawn="1"/>
        </p:nvPicPr>
        <p:blipFill>
          <a:blip r:embed="rId2" cstate="print"/>
          <a:srcRect/>
          <a:stretch>
            <a:fillRect/>
          </a:stretch>
        </p:blipFill>
        <p:spPr bwMode="auto">
          <a:xfrm rot="10800000" flipH="1" flipV="1">
            <a:off x="0" y="6232525"/>
            <a:ext cx="2362200" cy="625475"/>
          </a:xfrm>
          <a:prstGeom prst="rect">
            <a:avLst/>
          </a:prstGeom>
          <a:noFill/>
          <a:ln w="9525">
            <a:noFill/>
            <a:miter lim="800000"/>
            <a:headEnd/>
            <a:tailEnd/>
          </a:ln>
        </p:spPr>
      </p:pic>
      <p:pic>
        <p:nvPicPr>
          <p:cNvPr id="5" name="Picture 15"/>
          <p:cNvPicPr>
            <a:picLocks noChangeArrowheads="1"/>
          </p:cNvPicPr>
          <p:nvPr userDrawn="1"/>
        </p:nvPicPr>
        <p:blipFill>
          <a:blip r:embed="rId3" cstate="print"/>
          <a:srcRect/>
          <a:stretch>
            <a:fillRect/>
          </a:stretch>
        </p:blipFill>
        <p:spPr bwMode="auto">
          <a:xfrm>
            <a:off x="8229600" y="152400"/>
            <a:ext cx="685800" cy="685800"/>
          </a:xfrm>
          <a:prstGeom prst="rect">
            <a:avLst/>
          </a:prstGeom>
          <a:noFill/>
          <a:ln w="12700">
            <a:noFill/>
            <a:miter lim="800000"/>
            <a:headEnd/>
            <a:tailEnd/>
          </a:ln>
        </p:spPr>
      </p:pic>
      <p:sp>
        <p:nvSpPr>
          <p:cNvPr id="2" name="Title 1"/>
          <p:cNvSpPr>
            <a:spLocks noGrp="1"/>
          </p:cNvSpPr>
          <p:nvPr>
            <p:ph type="ctrTitle"/>
          </p:nvPr>
        </p:nvSpPr>
        <p:spPr>
          <a:xfrm>
            <a:off x="762000" y="304800"/>
            <a:ext cx="7772400" cy="1470025"/>
          </a:xfrm>
        </p:spPr>
        <p:txBody>
          <a:bodyPr>
            <a:norm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2860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A40DE013-7D30-470C-BAAE-BF4E3E654CA3}" type="slidenum">
              <a:rPr lang="en-US"/>
              <a:pPr>
                <a:defRPr/>
              </a:pPr>
              <a:t>‹#›</a:t>
            </a:fld>
            <a:endParaRPr lang="en-US" dirty="0"/>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80F46-49B3-45BD-AD71-5548E8273667}" type="datetimeFigureOut">
              <a:rPr lang="en-US" smtClean="0"/>
              <a:pPr/>
              <a:t>7/9/15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27935-A301-471D-B14F-B468F45E814F}" type="slidenum">
              <a:rPr lang="en-US" smtClean="0"/>
              <a:pPr/>
              <a:t>‹#›</a:t>
            </a:fld>
            <a:endParaRPr lang="en-US"/>
          </a:p>
        </p:txBody>
      </p:sp>
    </p:spTree>
    <p:extLst>
      <p:ext uri="{BB962C8B-B14F-4D97-AF65-F5344CB8AC3E}">
        <p14:creationId xmlns:p14="http://schemas.microsoft.com/office/powerpoint/2010/main" val="312157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0000"/>
                </a:solidFill>
                <a:latin typeface="Times New Roman"/>
                <a:cs typeface="Times New Roman"/>
              </a:defRPr>
            </a:lvl1pPr>
            <a:lvl2pPr>
              <a:defRPr sz="2400">
                <a:solidFill>
                  <a:srgbClr val="000000"/>
                </a:solidFill>
                <a:latin typeface="Times New Roman"/>
                <a:cs typeface="Times New Roman"/>
              </a:defRPr>
            </a:lvl2pPr>
            <a:lvl3pPr>
              <a:defRPr sz="2000">
                <a:solidFill>
                  <a:srgbClr val="000000"/>
                </a:solidFill>
                <a:latin typeface="Times New Roman"/>
                <a:cs typeface="Times New Roman"/>
              </a:defRPr>
            </a:lvl3pPr>
            <a:lvl4pPr>
              <a:defRPr sz="1800">
                <a:solidFill>
                  <a:srgbClr val="000000"/>
                </a:solidFill>
                <a:latin typeface="Times New Roman"/>
                <a:cs typeface="Times New Roman"/>
              </a:defRPr>
            </a:lvl4pPr>
            <a:lvl5pPr>
              <a:defRPr sz="1800">
                <a:solidFill>
                  <a:srgbClr val="000000"/>
                </a:solidFill>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0000"/>
                </a:solidFill>
                <a:latin typeface="Times New Roman"/>
                <a:cs typeface="Times New Roman"/>
              </a:defRPr>
            </a:lvl1pPr>
            <a:lvl2pPr>
              <a:defRPr sz="2400">
                <a:solidFill>
                  <a:srgbClr val="000000"/>
                </a:solidFill>
                <a:latin typeface="Times New Roman"/>
                <a:cs typeface="Times New Roman"/>
              </a:defRPr>
            </a:lvl2pPr>
            <a:lvl3pPr>
              <a:defRPr sz="2000">
                <a:solidFill>
                  <a:srgbClr val="000000"/>
                </a:solidFill>
                <a:latin typeface="Times New Roman"/>
                <a:cs typeface="Times New Roman"/>
              </a:defRPr>
            </a:lvl3pPr>
            <a:lvl4pPr>
              <a:defRPr sz="1800">
                <a:solidFill>
                  <a:srgbClr val="000000"/>
                </a:solidFill>
                <a:latin typeface="Times New Roman"/>
                <a:cs typeface="Times New Roman"/>
              </a:defRPr>
            </a:lvl4pPr>
            <a:lvl5pPr>
              <a:defRPr sz="1800">
                <a:solidFill>
                  <a:srgbClr val="000000"/>
                </a:solidFill>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000000"/>
                </a:solidFill>
              </a:defRPr>
            </a:lvl1pPr>
          </a:lstStyle>
          <a:p>
            <a:fld id="{97EB1536-40AC-4124-BA46-B1B45E6B7F62}" type="datetime1">
              <a:rPr lang="en-US" smtClean="0"/>
              <a:pPr/>
              <a:t>7/9/15</a:t>
            </a:fld>
            <a:endParaRPr lang="en-US"/>
          </a:p>
        </p:txBody>
      </p:sp>
      <p:sp>
        <p:nvSpPr>
          <p:cNvPr id="6" name="Footer Placeholder 5"/>
          <p:cNvSpPr>
            <a:spLocks noGrp="1"/>
          </p:cNvSpPr>
          <p:nvPr>
            <p:ph type="ftr" sz="quarter" idx="11"/>
          </p:nvPr>
        </p:nvSpPr>
        <p:spPr/>
        <p:txBody>
          <a:bodyPr/>
          <a:lstStyle>
            <a:lvl1pPr>
              <a:defRPr>
                <a:solidFill>
                  <a:srgbClr val="000000"/>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85065531-D5C6-2446-A215-F4C02F3EBD4F}" type="slidenum">
              <a:rPr lang="en-US" smtClean="0"/>
              <a:pPr/>
              <a:t>‹#›</a:t>
            </a:fld>
            <a:endParaRPr lang="en-US"/>
          </a:p>
        </p:txBody>
      </p:sp>
    </p:spTree>
    <p:extLst>
      <p:ext uri="{BB962C8B-B14F-4D97-AF65-F5344CB8AC3E}">
        <p14:creationId xmlns:p14="http://schemas.microsoft.com/office/powerpoint/2010/main" val="170496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43B9F4-C108-45D1-BD71-5A54CEEA14F9}" type="slidenum">
              <a:rPr lang="en-US"/>
              <a:pPr>
                <a:defRPr/>
              </a:pPr>
              <a:t>‹#›</a:t>
            </a:fld>
            <a:endParaRPr lang="en-US" dirty="0"/>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B8CE30-D1B3-4D0A-9741-5423C0642AF2}" type="slidenum">
              <a:rPr lang="en-US"/>
              <a:pPr>
                <a:defRPr/>
              </a:pPr>
              <a:t>‹#›</a:t>
            </a:fld>
            <a:endParaRPr lang="en-US" dirty="0"/>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161B9AC-9849-48B0-B5D9-608EBF843B4B}" type="slidenum">
              <a:rPr lang="en-US"/>
              <a:pPr>
                <a:defRPr/>
              </a:pPr>
              <a:t>‹#›</a:t>
            </a:fld>
            <a:endParaRPr lang="en-US" dirty="0"/>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8FE64C-254B-4E00-9709-CBDC5D395063}" type="slidenum">
              <a:rPr lang="en-US"/>
              <a:pPr>
                <a:defRPr/>
              </a:pPr>
              <a:t>‹#›</a:t>
            </a:fld>
            <a:endParaRPr lang="en-US" dirty="0"/>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326149B-2073-4400-8540-B1D6D41E1E72}" type="slidenum">
              <a:rPr lang="en-US"/>
              <a:pPr>
                <a:defRPr/>
              </a:pPr>
              <a:t>‹#›</a:t>
            </a:fld>
            <a:endParaRPr lang="en-US" dirty="0"/>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A03A60-3F4B-4CAE-B160-2661149CD184}" type="slidenum">
              <a:rPr lang="en-US"/>
              <a:pPr>
                <a:defRPr/>
              </a:pPr>
              <a:t>‹#›</a:t>
            </a:fld>
            <a:endParaRPr lang="en-US" dirty="0"/>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8D1E63-701C-44FA-8E0B-603AAAF56421}" type="slidenum">
              <a:rPr lang="en-US"/>
              <a:pPr>
                <a:defRPr/>
              </a:pPr>
              <a:t>‹#›</a:t>
            </a:fld>
            <a:endParaRPr lang="en-US" dirty="0"/>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D4F3472-364D-4CA9-8A78-3293DEA15ED1}" type="slidenum">
              <a:rPr lang="en-US"/>
              <a:pPr>
                <a:defRPr/>
              </a:pPr>
              <a:t>‹#›</a:t>
            </a:fld>
            <a:endParaRPr lang="en-US" dirty="0"/>
          </a:p>
        </p:txBody>
      </p:sp>
    </p:spTree>
    <p:extLst>
      <p:ext uri="{BB962C8B-B14F-4D97-AF65-F5344CB8AC3E}">
        <p14:creationId xmlns:p14="http://schemas.microsoft.com/office/powerpoint/2010/main" val="1862827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ea typeface="ＭＳ Ｐゴシック" charset="-128"/>
                <a:cs typeface="+mn-cs"/>
              </a:defRPr>
            </a:lvl1pPr>
          </a:lstStyle>
          <a:p>
            <a:pPr>
              <a:defRPr/>
            </a:pPr>
            <a:fld id="{650F2401-F6B9-478C-A131-C767E3518FD6}" type="slidenum">
              <a:rPr lang="en-US"/>
              <a:pPr>
                <a:defRPr/>
              </a:pPr>
              <a:t>‹#›</a:t>
            </a:fld>
            <a:endParaRPr lang="en-US" dirty="0"/>
          </a:p>
        </p:txBody>
      </p:sp>
      <p:pic>
        <p:nvPicPr>
          <p:cNvPr id="39943" name="Picture 9" descr="lwm2_mg"/>
          <p:cNvPicPr>
            <a:picLocks noChangeAspect="1" noChangeArrowheads="1"/>
          </p:cNvPicPr>
          <p:nvPr userDrawn="1"/>
        </p:nvPicPr>
        <p:blipFill>
          <a:blip r:embed="rId13" cstate="print"/>
          <a:srcRect/>
          <a:stretch>
            <a:fillRect/>
          </a:stretch>
        </p:blipFill>
        <p:spPr bwMode="auto">
          <a:xfrm rot="10800000" flipH="1" flipV="1">
            <a:off x="0" y="6232525"/>
            <a:ext cx="2362200" cy="625475"/>
          </a:xfrm>
          <a:prstGeom prst="rect">
            <a:avLst/>
          </a:prstGeom>
          <a:noFill/>
          <a:ln w="9525">
            <a:noFill/>
            <a:miter lim="800000"/>
            <a:headEnd/>
            <a:tailEnd/>
          </a:ln>
        </p:spPr>
      </p:pic>
      <p:pic>
        <p:nvPicPr>
          <p:cNvPr id="39944" name="Picture 15"/>
          <p:cNvPicPr>
            <a:picLocks noChangeArrowheads="1"/>
          </p:cNvPicPr>
          <p:nvPr userDrawn="1"/>
        </p:nvPicPr>
        <p:blipFill>
          <a:blip r:embed="rId14" cstate="print"/>
          <a:srcRect/>
          <a:stretch>
            <a:fillRect/>
          </a:stretch>
        </p:blipFill>
        <p:spPr bwMode="auto">
          <a:xfrm>
            <a:off x="8305800" y="0"/>
            <a:ext cx="838200" cy="838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0" r:id="rId2"/>
    <p:sldLayoutId id="2147483829" r:id="rId3"/>
    <p:sldLayoutId id="2147483828" r:id="rId4"/>
    <p:sldLayoutId id="2147483827" r:id="rId5"/>
    <p:sldLayoutId id="2147483826" r:id="rId6"/>
    <p:sldLayoutId id="2147483825" r:id="rId7"/>
    <p:sldLayoutId id="2147483824" r:id="rId8"/>
    <p:sldLayoutId id="2147483832" r:id="rId9"/>
    <p:sldLayoutId id="2147483833" r:id="rId10"/>
    <p:sldLayoutId id="2147483834" r:id="rId11"/>
  </p:sldLayoutIdLst>
  <p:transition xmlns:p14="http://schemas.microsoft.com/office/powerpoint/2010/main" spd="med"/>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800" kern="1200">
          <a:solidFill>
            <a:srgbClr val="000090"/>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800">
          <a:solidFill>
            <a:srgbClr val="000090"/>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600" kern="1200">
          <a:solidFill>
            <a:srgbClr val="800000"/>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a:defRPr>
      </a:lvl2pPr>
      <a:lvl3pPr marL="1143000" indent="-2286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a:defRPr>
      </a:lvl3pPr>
      <a:lvl4pPr marL="1600200" indent="-2286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a:defRPr>
      </a:lvl4pPr>
      <a:lvl5pPr marL="2057400" indent="-2286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4.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4.jpe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wmf"/><Relationship Id="rId7"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wmf"/><Relationship Id="rId7"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wmf"/><Relationship Id="rId1" Type="http://schemas.openxmlformats.org/officeDocument/2006/relationships/slideLayout" Target="../slideLayouts/slideLayout2.xml"/><Relationship Id="rId2" Type="http://schemas.openxmlformats.org/officeDocument/2006/relationships/image" Target="../media/image4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1.jpeg"/><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1470025"/>
          </a:xfrm>
        </p:spPr>
        <p:txBody>
          <a:bodyPr>
            <a:normAutofit fontScale="90000"/>
          </a:bodyPr>
          <a:lstStyle/>
          <a:p>
            <a:r>
              <a:rPr lang="en-US" dirty="0" smtClean="0">
                <a:latin typeface="Arial" panose="020B0604020202020204" pitchFamily="34" charset="0"/>
                <a:cs typeface="Arial" panose="020B0604020202020204" pitchFamily="34" charset="0"/>
              </a:rPr>
              <a:t>Umbrella Presentation</a:t>
            </a:r>
            <a:br>
              <a:rPr lang="en-US"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Cognitive Science of Cyber SA</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 y="2667000"/>
            <a:ext cx="9011478" cy="1752600"/>
          </a:xfrm>
        </p:spPr>
        <p:txBody>
          <a:bodyPr/>
          <a:lstStyle/>
          <a:p>
            <a:r>
              <a:rPr lang="en-US" sz="2800" b="1" dirty="0" smtClean="0"/>
              <a:t>Collaborative </a:t>
            </a:r>
            <a:r>
              <a:rPr lang="en-US" sz="2800" b="1" dirty="0"/>
              <a:t>Cyber </a:t>
            </a:r>
            <a:r>
              <a:rPr lang="en-US" sz="2800" b="1" dirty="0" smtClean="0"/>
              <a:t>Situation Awareness</a:t>
            </a:r>
          </a:p>
          <a:p>
            <a:r>
              <a:rPr lang="en-US" sz="2800" dirty="0" smtClean="0"/>
              <a:t>Nancy J. Cooke, ASU &amp; </a:t>
            </a:r>
            <a:r>
              <a:rPr lang="en-US" sz="2800" dirty="0" err="1" smtClean="0"/>
              <a:t>Prashanth</a:t>
            </a:r>
            <a:r>
              <a:rPr lang="en-US" sz="2800" dirty="0" smtClean="0"/>
              <a:t> </a:t>
            </a:r>
            <a:r>
              <a:rPr lang="en-US" sz="2800" dirty="0" err="1" smtClean="0"/>
              <a:t>Rajivan</a:t>
            </a:r>
            <a:r>
              <a:rPr lang="en-US" sz="2800" dirty="0" smtClean="0"/>
              <a:t>, Indiana U.</a:t>
            </a:r>
          </a:p>
          <a:p>
            <a:r>
              <a:rPr lang="en-US" sz="2800" b="1" dirty="0" smtClean="0"/>
              <a:t>Models and Experiments in Cognition-Based Cyber Situation Awareness</a:t>
            </a:r>
          </a:p>
          <a:p>
            <a:r>
              <a:rPr lang="en-US" sz="2800" dirty="0" smtClean="0"/>
              <a:t>Dave Hall, Michael McNeese, &amp; Nick Giacobe, PSU</a:t>
            </a:r>
            <a:endParaRPr lang="en-US" sz="2800" dirty="0"/>
          </a:p>
        </p:txBody>
      </p:sp>
      <p:sp>
        <p:nvSpPr>
          <p:cNvPr id="4" name="Slide Number Placeholder 3"/>
          <p:cNvSpPr>
            <a:spLocks noGrp="1"/>
          </p:cNvSpPr>
          <p:nvPr>
            <p:ph type="sldNum" sz="quarter" idx="12"/>
          </p:nvPr>
        </p:nvSpPr>
        <p:spPr/>
        <p:txBody>
          <a:bodyPr/>
          <a:lstStyle/>
          <a:p>
            <a:pPr>
              <a:defRPr/>
            </a:pPr>
            <a:fld id="{A40DE013-7D30-470C-BAAE-BF4E3E654CA3}" type="slidenum">
              <a:rPr lang="en-US" smtClean="0"/>
              <a:pPr>
                <a:defRPr/>
              </a:pPr>
              <a:t>1</a:t>
            </a:fld>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139" y="6141187"/>
            <a:ext cx="1746488" cy="69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descr="lwm2_mg"/>
          <p:cNvPicPr>
            <a:picLocks noChangeAspect="1" noChangeArrowheads="1"/>
          </p:cNvPicPr>
          <p:nvPr/>
        </p:nvPicPr>
        <p:blipFill>
          <a:blip r:embed="rId3" cstate="print"/>
          <a:srcRect/>
          <a:stretch>
            <a:fillRect/>
          </a:stretch>
        </p:blipFill>
        <p:spPr bwMode="auto">
          <a:xfrm rot="10800000" flipH="1" flipV="1">
            <a:off x="152400" y="6019800"/>
            <a:ext cx="2519397" cy="667099"/>
          </a:xfrm>
          <a:prstGeom prst="rect">
            <a:avLst/>
          </a:prstGeom>
          <a:noFill/>
          <a:ln w="9525">
            <a:noFill/>
            <a:miter lim="800000"/>
            <a:headEnd/>
            <a:tailEnd/>
          </a:ln>
        </p:spPr>
      </p:pic>
      <p:pic>
        <p:nvPicPr>
          <p:cNvPr id="8" name="Picture 6" descr="http://www.icb.ucsb.edu/partners/logos/small-aro-logo.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86200" y="5791200"/>
            <a:ext cx="1066800" cy="1066800"/>
          </a:xfrm>
          <a:prstGeom prst="rect">
            <a:avLst/>
          </a:prstGeom>
          <a:noFill/>
        </p:spPr>
      </p:pic>
      <p:pic>
        <p:nvPicPr>
          <p:cNvPr id="9" name="Picture 8" descr="Screen shot 2010-09-09 at 8.17.43 AM.png"/>
          <p:cNvPicPr>
            <a:picLocks noChangeAspect="1"/>
          </p:cNvPicPr>
          <p:nvPr/>
        </p:nvPicPr>
        <p:blipFill>
          <a:blip r:embed="rId5" cstate="print"/>
          <a:stretch>
            <a:fillRect/>
          </a:stretch>
        </p:blipFill>
        <p:spPr>
          <a:xfrm>
            <a:off x="7404138" y="5493026"/>
            <a:ext cx="1746488" cy="685800"/>
          </a:xfrm>
          <a:prstGeom prst="rect">
            <a:avLst/>
          </a:prstGeom>
        </p:spPr>
      </p:pic>
    </p:spTree>
    <p:extLst>
      <p:ext uri="{BB962C8B-B14F-4D97-AF65-F5344CB8AC3E}">
        <p14:creationId xmlns:p14="http://schemas.microsoft.com/office/powerpoint/2010/main" val="14332982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457200" y="228600"/>
            <a:ext cx="8229600" cy="1219200"/>
          </a:xfrm>
        </p:spPr>
        <p:txBody>
          <a:bodyPr/>
          <a:lstStyle/>
          <a:p>
            <a:r>
              <a:rPr lang="en-US" b="1" dirty="0" smtClean="0">
                <a:solidFill>
                  <a:srgbClr val="390ACE"/>
                </a:solidFill>
                <a:latin typeface="Arial" panose="020B0604020202020204" pitchFamily="34" charset="0"/>
                <a:ea typeface="ＭＳ Ｐゴシック"/>
                <a:cs typeface="Arial" panose="020B0604020202020204" pitchFamily="34" charset="0"/>
              </a:rPr>
              <a:t>Overview</a:t>
            </a:r>
          </a:p>
        </p:txBody>
      </p:sp>
      <p:sp>
        <p:nvSpPr>
          <p:cNvPr id="21506" name="Rectangle 3"/>
          <p:cNvSpPr>
            <a:spLocks noGrp="1"/>
          </p:cNvSpPr>
          <p:nvPr>
            <p:ph type="body" idx="4294967295"/>
          </p:nvPr>
        </p:nvSpPr>
        <p:spPr>
          <a:xfrm>
            <a:off x="381000" y="1524000"/>
            <a:ext cx="8458200" cy="4648200"/>
          </a:xfrm>
        </p:spPr>
        <p:txBody>
          <a:bodyPr/>
          <a:lstStyle/>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Overview of Project </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Definitions and Theoretical Drivers</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Cognitive Task Analysis</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Testbed Development</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Empirical Studies and Metrics </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Modeling </a:t>
            </a:r>
          </a:p>
          <a:p>
            <a:pPr marL="0">
              <a:lnSpc>
                <a:spcPct val="110000"/>
              </a:lnSpc>
              <a:spcBef>
                <a:spcPts val="0"/>
              </a:spcBef>
            </a:pPr>
            <a:r>
              <a:rPr lang="en-US" sz="3200" dirty="0" smtClean="0">
                <a:solidFill>
                  <a:schemeClr val="tx1"/>
                </a:solidFill>
                <a:latin typeface="Arial" panose="020B0604020202020204" pitchFamily="34" charset="0"/>
                <a:ea typeface="ＭＳ Ｐゴシック"/>
                <a:cs typeface="Arial" panose="020B0604020202020204" pitchFamily="34" charset="0"/>
              </a:rPr>
              <a:t>What We Learned</a:t>
            </a:r>
            <a:endParaRPr lang="en-US" sz="3200" dirty="0">
              <a:solidFill>
                <a:schemeClr val="tx1"/>
              </a:solidFill>
              <a:latin typeface="Arial" panose="020B0604020202020204" pitchFamily="34" charset="0"/>
              <a:ea typeface="ＭＳ Ｐゴシック"/>
              <a:cs typeface="Arial" panose="020B0604020202020204" pitchFamily="34" charset="0"/>
            </a:endParaRPr>
          </a:p>
          <a:p>
            <a:pPr marL="800100" lvl="2">
              <a:spcBef>
                <a:spcPts val="0"/>
              </a:spcBef>
              <a:buFont typeface="Arial" pitchFamily="34" charset="0"/>
              <a:buChar char="•"/>
            </a:pPr>
            <a:endParaRPr lang="en-US" dirty="0" smtClean="0">
              <a:solidFill>
                <a:srgbClr val="002060"/>
              </a:solidFill>
              <a:ea typeface="ＭＳ Ｐゴシック"/>
            </a:endParaRPr>
          </a:p>
        </p:txBody>
      </p:sp>
      <p:sp>
        <p:nvSpPr>
          <p:cNvPr id="21507" name="Slide Number Placeholder 4"/>
          <p:cNvSpPr>
            <a:spLocks noGrp="1"/>
          </p:cNvSpPr>
          <p:nvPr>
            <p:ph type="sldNum" sz="quarter" idx="12"/>
          </p:nvPr>
        </p:nvSpPr>
        <p:spPr bwMode="auto">
          <a:noFill/>
          <a:ln>
            <a:miter lim="800000"/>
            <a:headEnd/>
            <a:tailEnd/>
          </a:ln>
        </p:spPr>
        <p:txBody>
          <a:bodyPr/>
          <a:lstStyle/>
          <a:p>
            <a:fld id="{E66A507E-982F-4C3C-9183-13452E9F69CD}" type="slidenum">
              <a:rPr lang="en-US" smtClean="0">
                <a:ea typeface="ＭＳ Ｐゴシック"/>
                <a:cs typeface="ＭＳ Ｐゴシック"/>
              </a:rPr>
              <a:pPr/>
              <a:t>10</a:t>
            </a:fld>
            <a:endParaRPr lang="en-US" dirty="0" smtClean="0">
              <a:ea typeface="ＭＳ Ｐゴシック"/>
              <a:cs typeface="ＭＳ Ｐゴシック"/>
            </a:endParaRPr>
          </a:p>
        </p:txBody>
      </p:sp>
      <p:sp>
        <p:nvSpPr>
          <p:cNvPr id="2" name="TextBox 1"/>
          <p:cNvSpPr txBox="1"/>
          <p:nvPr/>
        </p:nvSpPr>
        <p:spPr>
          <a:xfrm>
            <a:off x="1608667" y="64770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975947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90ACE"/>
                </a:solidFill>
                <a:latin typeface="Arial" panose="020B0604020202020204" pitchFamily="34" charset="0"/>
                <a:cs typeface="Arial" panose="020B0604020202020204" pitchFamily="34" charset="0"/>
              </a:rPr>
              <a:t>Theoretical Drivers</a:t>
            </a:r>
            <a:endParaRPr lang="en-US"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752600"/>
            <a:ext cx="8229600" cy="4525963"/>
          </a:xfrm>
        </p:spPr>
        <p:txBody>
          <a:bodyPr/>
          <a:lstStyle/>
          <a:p>
            <a:r>
              <a:rPr lang="en-US" sz="4400" dirty="0" smtClean="0">
                <a:solidFill>
                  <a:schemeClr val="tx1"/>
                </a:solidFill>
              </a:rPr>
              <a:t>Interactive Team Cognition</a:t>
            </a:r>
          </a:p>
          <a:p>
            <a:r>
              <a:rPr lang="en-US" sz="4400" dirty="0" smtClean="0">
                <a:solidFill>
                  <a:schemeClr val="tx1"/>
                </a:solidFill>
              </a:rPr>
              <a:t>Team Situation Awareness</a:t>
            </a:r>
          </a:p>
          <a:p>
            <a:r>
              <a:rPr lang="en-US" sz="4400" dirty="0" smtClean="0">
                <a:solidFill>
                  <a:schemeClr val="tx1"/>
                </a:solidFill>
              </a:rPr>
              <a:t>Sociotechnical Systems/ Human Systems Integration</a:t>
            </a:r>
          </a:p>
          <a:p>
            <a:pPr marL="0" indent="0" algn="ctr">
              <a:buNone/>
            </a:pPr>
            <a:endParaRPr lang="en-US" sz="5400" dirty="0"/>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11</a:t>
            </a:fld>
            <a:endParaRPr lang="en-US" dirty="0"/>
          </a:p>
        </p:txBody>
      </p:sp>
    </p:spTree>
    <p:extLst>
      <p:ext uri="{BB962C8B-B14F-4D97-AF65-F5344CB8AC3E}">
        <p14:creationId xmlns:p14="http://schemas.microsoft.com/office/powerpoint/2010/main" val="29426306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1" descr="zz64776280-personnel-work.jpg"/>
          <p:cNvPicPr>
            <a:picLocks noGrp="1" noChangeAspect="1"/>
          </p:cNvPicPr>
          <p:nvPr/>
        </p:nvPicPr>
        <p:blipFill>
          <a:blip r:embed="rId4" cstate="print"/>
          <a:stretch>
            <a:fillRect/>
          </a:stretch>
        </p:blipFill>
        <p:spPr>
          <a:xfrm>
            <a:off x="0" y="4001796"/>
            <a:ext cx="4419600" cy="2856204"/>
          </a:xfrm>
          <a:prstGeom prst="rect">
            <a:avLst/>
          </a:prstGeom>
        </p:spPr>
      </p:pic>
      <p:sp>
        <p:nvSpPr>
          <p:cNvPr id="25601" name="Rectangle 2"/>
          <p:cNvSpPr>
            <a:spLocks noGrp="1" noChangeArrowheads="1"/>
          </p:cNvSpPr>
          <p:nvPr>
            <p:ph idx="4294967295"/>
          </p:nvPr>
        </p:nvSpPr>
        <p:spPr/>
        <p:txBody>
          <a:bodyPr/>
          <a:lstStyle/>
          <a:p>
            <a:pPr eaLnBrk="1" hangingPunct="1"/>
            <a:endParaRPr lang="en-US" dirty="0" smtClean="0">
              <a:ea typeface="ＭＳ Ｐゴシック"/>
              <a:cs typeface="ＭＳ Ｐゴシック"/>
            </a:endParaRPr>
          </a:p>
        </p:txBody>
      </p:sp>
      <p:sp>
        <p:nvSpPr>
          <p:cNvPr id="25602" name="Rectangle 3"/>
          <p:cNvSpPr>
            <a:spLocks noChangeArrowheads="1"/>
          </p:cNvSpPr>
          <p:nvPr/>
        </p:nvSpPr>
        <p:spPr bwMode="auto">
          <a:xfrm>
            <a:off x="0" y="0"/>
            <a:ext cx="9677400" cy="990600"/>
          </a:xfrm>
          <a:prstGeom prst="rect">
            <a:avLst/>
          </a:prstGeom>
          <a:solidFill>
            <a:schemeClr val="bg1"/>
          </a:solidFill>
          <a:ln w="9525">
            <a:noFill/>
            <a:miter lim="800000"/>
            <a:headEnd/>
            <a:tailEnd/>
          </a:ln>
        </p:spPr>
        <p:txBody>
          <a:bodyPr anchor="ctr"/>
          <a:lstStyle/>
          <a:p>
            <a:pPr algn="ctr" eaLnBrk="0" hangingPunct="0"/>
            <a:r>
              <a:rPr lang="en-US" sz="4800" b="1" dirty="0" smtClean="0">
                <a:solidFill>
                  <a:srgbClr val="390ACE"/>
                </a:solidFill>
                <a:latin typeface="Arial" panose="020B0604020202020204" pitchFamily="34" charset="0"/>
                <a:cs typeface="Arial" panose="020B0604020202020204" pitchFamily="34" charset="0"/>
              </a:rPr>
              <a:t>Interactive Team Cognition</a:t>
            </a:r>
            <a:endParaRPr lang="en-US" sz="4800" b="1" dirty="0">
              <a:solidFill>
                <a:srgbClr val="390ACE"/>
              </a:solidFill>
              <a:latin typeface="Arial" panose="020B0604020202020204" pitchFamily="34" charset="0"/>
              <a:cs typeface="Arial" panose="020B0604020202020204" pitchFamily="34" charset="0"/>
            </a:endParaRPr>
          </a:p>
        </p:txBody>
      </p:sp>
      <p:pic>
        <p:nvPicPr>
          <p:cNvPr id="25603" name="Picture 4" descr="DIA-310F"/>
          <p:cNvPicPr>
            <a:picLocks noChangeAspect="1" noChangeArrowheads="1"/>
          </p:cNvPicPr>
          <p:nvPr/>
        </p:nvPicPr>
        <p:blipFill>
          <a:blip r:embed="rId5" cstate="print"/>
          <a:srcRect/>
          <a:stretch>
            <a:fillRect/>
          </a:stretch>
        </p:blipFill>
        <p:spPr bwMode="auto">
          <a:xfrm>
            <a:off x="0" y="990600"/>
            <a:ext cx="3733800" cy="3011196"/>
          </a:xfrm>
          <a:prstGeom prst="rect">
            <a:avLst/>
          </a:prstGeom>
          <a:noFill/>
          <a:ln w="9525">
            <a:noFill/>
            <a:miter lim="800000"/>
            <a:headEnd/>
            <a:tailEnd/>
          </a:ln>
        </p:spPr>
      </p:pic>
      <p:pic>
        <p:nvPicPr>
          <p:cNvPr id="25605" name="Picture 6" descr="operating theater"/>
          <p:cNvPicPr>
            <a:picLocks noChangeAspect="1" noChangeArrowheads="1"/>
          </p:cNvPicPr>
          <p:nvPr/>
        </p:nvPicPr>
        <p:blipFill>
          <a:blip r:embed="rId6" cstate="print"/>
          <a:srcRect/>
          <a:stretch>
            <a:fillRect/>
          </a:stretch>
        </p:blipFill>
        <p:spPr bwMode="auto">
          <a:xfrm>
            <a:off x="3733800" y="990600"/>
            <a:ext cx="2303463" cy="3657600"/>
          </a:xfrm>
          <a:prstGeom prst="rect">
            <a:avLst/>
          </a:prstGeom>
          <a:noFill/>
          <a:ln w="9525">
            <a:noFill/>
            <a:miter lim="800000"/>
            <a:headEnd/>
            <a:tailEnd/>
          </a:ln>
        </p:spPr>
      </p:pic>
      <p:pic>
        <p:nvPicPr>
          <p:cNvPr id="25606" name="Picture 7" descr="disaster 4"/>
          <p:cNvPicPr>
            <a:picLocks noChangeAspect="1" noChangeArrowheads="1"/>
          </p:cNvPicPr>
          <p:nvPr/>
        </p:nvPicPr>
        <p:blipFill>
          <a:blip r:embed="rId7" cstate="print"/>
          <a:srcRect/>
          <a:stretch>
            <a:fillRect/>
          </a:stretch>
        </p:blipFill>
        <p:spPr bwMode="auto">
          <a:xfrm>
            <a:off x="6019800" y="990600"/>
            <a:ext cx="3657600" cy="3581400"/>
          </a:xfrm>
          <a:prstGeom prst="rect">
            <a:avLst/>
          </a:prstGeom>
          <a:noFill/>
          <a:ln w="9525">
            <a:noFill/>
            <a:miter lim="800000"/>
            <a:headEnd/>
            <a:tailEnd/>
          </a:ln>
        </p:spPr>
      </p:pic>
      <p:pic>
        <p:nvPicPr>
          <p:cNvPr id="25607" name="Picture 8" descr="nasa control in progress2"/>
          <p:cNvPicPr>
            <a:picLocks noChangeAspect="1" noChangeArrowheads="1"/>
          </p:cNvPicPr>
          <p:nvPr/>
        </p:nvPicPr>
        <p:blipFill>
          <a:blip r:embed="rId8" cstate="print"/>
          <a:srcRect/>
          <a:stretch>
            <a:fillRect/>
          </a:stretch>
        </p:blipFill>
        <p:spPr bwMode="auto">
          <a:xfrm>
            <a:off x="4343400" y="4038600"/>
            <a:ext cx="5334000" cy="3048000"/>
          </a:xfrm>
          <a:prstGeom prst="rect">
            <a:avLst/>
          </a:prstGeom>
          <a:noFill/>
          <a:ln w="9525">
            <a:noFill/>
            <a:miter lim="800000"/>
            <a:headEnd/>
            <a:tailEnd/>
          </a:ln>
        </p:spPr>
      </p:pic>
      <p:sp>
        <p:nvSpPr>
          <p:cNvPr id="36873" name="Text Box 9"/>
          <p:cNvSpPr txBox="1">
            <a:spLocks noChangeArrowheads="1"/>
          </p:cNvSpPr>
          <p:nvPr/>
        </p:nvSpPr>
        <p:spPr bwMode="auto">
          <a:xfrm>
            <a:off x="2133600" y="1066800"/>
            <a:ext cx="5562600" cy="1955800"/>
          </a:xfrm>
          <a:prstGeom prst="rect">
            <a:avLst/>
          </a:prstGeom>
          <a:solidFill>
            <a:schemeClr val="bg1"/>
          </a:solidFill>
          <a:ln w="38100">
            <a:solidFill>
              <a:schemeClr val="tx2"/>
            </a:solidFill>
            <a:miter lim="800000"/>
            <a:headEnd/>
            <a:tailEnd/>
          </a:ln>
        </p:spPr>
        <p:txBody>
          <a:bodyPr>
            <a:spAutoFit/>
          </a:bodyPr>
          <a:lstStyle/>
          <a:p>
            <a:pPr algn="ctr" eaLnBrk="0" hangingPunct="0">
              <a:spcBef>
                <a:spcPct val="50000"/>
              </a:spcBef>
            </a:pPr>
            <a:r>
              <a:rPr lang="en-US" dirty="0">
                <a:latin typeface="Calibri" pitchFamily="34" charset="0"/>
              </a:rPr>
              <a:t>Team is unit of analysis = </a:t>
            </a:r>
            <a:r>
              <a:rPr lang="en-US" b="1" dirty="0">
                <a:latin typeface="Calibri" pitchFamily="34" charset="0"/>
              </a:rPr>
              <a:t>Heterogeneous</a:t>
            </a:r>
            <a:r>
              <a:rPr lang="en-US" dirty="0">
                <a:latin typeface="Calibri" pitchFamily="34" charset="0"/>
              </a:rPr>
              <a:t> and interdependent group of individuals (human or synthetic) who plan, decide, perceive, design, solve problems, and act as an integrated system.</a:t>
            </a:r>
          </a:p>
        </p:txBody>
      </p:sp>
      <p:sp>
        <p:nvSpPr>
          <p:cNvPr id="36875" name="Text Box 11"/>
          <p:cNvSpPr txBox="1">
            <a:spLocks noChangeArrowheads="1"/>
          </p:cNvSpPr>
          <p:nvPr/>
        </p:nvSpPr>
        <p:spPr bwMode="auto">
          <a:xfrm>
            <a:off x="2209800" y="3048000"/>
            <a:ext cx="5410200" cy="1773238"/>
          </a:xfrm>
          <a:prstGeom prst="rect">
            <a:avLst/>
          </a:prstGeom>
          <a:solidFill>
            <a:schemeClr val="bg1"/>
          </a:solidFill>
          <a:ln w="38100">
            <a:solidFill>
              <a:schemeClr val="tx1"/>
            </a:solidFill>
            <a:miter lim="800000"/>
            <a:headEnd/>
            <a:tailEnd/>
          </a:ln>
        </p:spPr>
        <p:txBody>
          <a:bodyPr>
            <a:spAutoFit/>
          </a:bodyPr>
          <a:lstStyle/>
          <a:p>
            <a:pPr algn="ctr" eaLnBrk="0" hangingPunct="0">
              <a:spcBef>
                <a:spcPct val="50000"/>
              </a:spcBef>
              <a:defRPr/>
            </a:pPr>
            <a:r>
              <a:rPr lang="en-US" dirty="0">
                <a:latin typeface="+mn-lt"/>
                <a:ea typeface="ＭＳ Ｐゴシック" pitchFamily="-110" charset="-128"/>
                <a:cs typeface="ＭＳ Ｐゴシック" pitchFamily="-110" charset="-128"/>
              </a:rPr>
              <a:t>Cognitive activity at the team level= Team Cognition</a:t>
            </a:r>
          </a:p>
          <a:p>
            <a:pPr algn="ctr" eaLnBrk="0" hangingPunct="0">
              <a:spcBef>
                <a:spcPct val="50000"/>
              </a:spcBef>
              <a:defRPr/>
            </a:pPr>
            <a:r>
              <a:rPr lang="en-US" dirty="0">
                <a:latin typeface="+mn-lt"/>
                <a:ea typeface="ＭＳ Ｐゴシック" pitchFamily="-110" charset="-128"/>
                <a:cs typeface="ＭＳ Ｐゴシック" pitchFamily="-110" charset="-128"/>
              </a:rPr>
              <a:t>Improved team cognition </a:t>
            </a:r>
            <a:r>
              <a:rPr lang="en-US" dirty="0">
                <a:latin typeface="+mn-lt"/>
                <a:ea typeface="ＭＳ Ｐゴシック" pitchFamily="-110" charset="-128"/>
                <a:cs typeface="ＭＳ Ｐゴシック" pitchFamily="-110" charset="-128"/>
                <a:sym typeface="Wingdings" pitchFamily="-110" charset="2"/>
              </a:rPr>
              <a:t> Improved team/system effectiveness</a:t>
            </a:r>
          </a:p>
        </p:txBody>
      </p:sp>
      <p:sp>
        <p:nvSpPr>
          <p:cNvPr id="50187" name="Text Box 11"/>
          <p:cNvSpPr txBox="1">
            <a:spLocks noChangeArrowheads="1"/>
          </p:cNvSpPr>
          <p:nvPr/>
        </p:nvSpPr>
        <p:spPr bwMode="auto">
          <a:xfrm>
            <a:off x="2209800" y="5105400"/>
            <a:ext cx="5334000" cy="1206500"/>
          </a:xfrm>
          <a:prstGeom prst="rect">
            <a:avLst/>
          </a:prstGeom>
          <a:solidFill>
            <a:schemeClr val="bg1"/>
          </a:solidFill>
          <a:ln w="19050">
            <a:solidFill>
              <a:schemeClr val="tx1"/>
            </a:solidFill>
            <a:miter lim="800000"/>
            <a:headEnd/>
            <a:tailEnd/>
          </a:ln>
        </p:spPr>
        <p:txBody>
          <a:bodyPr>
            <a:spAutoFit/>
          </a:bodyPr>
          <a:lstStyle/>
          <a:p>
            <a:pPr algn="ctr" eaLnBrk="0" hangingPunct="0">
              <a:spcBef>
                <a:spcPct val="50000"/>
              </a:spcBef>
            </a:pPr>
            <a:r>
              <a:rPr lang="en-US" dirty="0">
                <a:latin typeface="Calibri" pitchFamily="34" charset="0"/>
              </a:rPr>
              <a:t>Heterogeneous = differing backgrounds, differing perspectives on situation (surgery, basketball)</a:t>
            </a:r>
          </a:p>
        </p:txBody>
      </p:sp>
      <p:sp>
        <p:nvSpPr>
          <p:cNvPr id="25611" name="Slide Number Placeholder 14"/>
          <p:cNvSpPr>
            <a:spLocks noGrp="1"/>
          </p:cNvSpPr>
          <p:nvPr>
            <p:ph type="sldNum" sz="quarter" idx="12"/>
          </p:nvPr>
        </p:nvSpPr>
        <p:spPr bwMode="auto">
          <a:noFill/>
          <a:ln>
            <a:miter lim="800000"/>
            <a:headEnd/>
            <a:tailEnd/>
          </a:ln>
        </p:spPr>
        <p:txBody>
          <a:bodyPr/>
          <a:lstStyle/>
          <a:p>
            <a:fld id="{C55CB8FE-4EB6-4475-8705-7B42FA433231}" type="slidenum">
              <a:rPr lang="en-US" smtClean="0">
                <a:ea typeface="ＭＳ Ｐゴシック"/>
                <a:cs typeface="ＭＳ Ｐゴシック"/>
              </a:rPr>
              <a:pPr/>
              <a:t>12</a:t>
            </a:fld>
            <a:endParaRPr lang="en-US" dirty="0" smtClean="0">
              <a:ea typeface="ＭＳ Ｐゴシック"/>
              <a:cs typeface="ＭＳ Ｐゴシック"/>
            </a:endParaRPr>
          </a:p>
        </p:txBody>
      </p:sp>
    </p:spTree>
    <p:custDataLst>
      <p:tags r:id="rId1"/>
    </p:custDataLst>
    <p:extLst>
      <p:ext uri="{BB962C8B-B14F-4D97-AF65-F5344CB8AC3E}">
        <p14:creationId xmlns:p14="http://schemas.microsoft.com/office/powerpoint/2010/main" val="8027031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diamond(in)">
                                      <p:cBhvr>
                                        <p:cTn id="7" dur="2000"/>
                                        <p:tgtEl>
                                          <p:spTgt spid="368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0187"/>
                                        </p:tgtEl>
                                        <p:attrNameLst>
                                          <p:attrName>style.visibility</p:attrName>
                                        </p:attrNameLst>
                                      </p:cBhvr>
                                      <p:to>
                                        <p:strVal val="visible"/>
                                      </p:to>
                                    </p:set>
                                    <p:animEffect transition="in" filter="diamond(in)">
                                      <p:cBhvr>
                                        <p:cTn id="16" dur="20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autoUpdateAnimBg="0"/>
      <p:bldP spid="36875" grpId="0" animBg="1"/>
      <p:bldP spid="501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457200" y="38100"/>
            <a:ext cx="8229600" cy="1143000"/>
          </a:xfrm>
        </p:spPr>
        <p:txBody>
          <a:bodyPr/>
          <a:lstStyle/>
          <a:p>
            <a:r>
              <a:rPr lang="en-US" b="1" dirty="0" smtClean="0">
                <a:solidFill>
                  <a:srgbClr val="390ACE"/>
                </a:solidFill>
                <a:latin typeface="Arial" panose="020B0604020202020204" pitchFamily="34" charset="0"/>
                <a:ea typeface="ＭＳ Ｐゴシック"/>
                <a:cs typeface="Arial" panose="020B0604020202020204" pitchFamily="34" charset="0"/>
              </a:rPr>
              <a:t>Interactive Team Cognition</a:t>
            </a:r>
          </a:p>
        </p:txBody>
      </p:sp>
      <p:sp>
        <p:nvSpPr>
          <p:cNvPr id="31746" name="Text Box 6"/>
          <p:cNvSpPr txBox="1">
            <a:spLocks noChangeArrowheads="1"/>
          </p:cNvSpPr>
          <p:nvPr/>
        </p:nvSpPr>
        <p:spPr bwMode="auto">
          <a:xfrm>
            <a:off x="1277069" y="1091602"/>
            <a:ext cx="7010400" cy="830997"/>
          </a:xfrm>
          <a:prstGeom prst="rect">
            <a:avLst/>
          </a:prstGeom>
          <a:noFill/>
          <a:ln w="9525">
            <a:noFill/>
            <a:miter lim="800000"/>
            <a:headEnd/>
            <a:tailEnd/>
          </a:ln>
        </p:spPr>
        <p:txBody>
          <a:bodyPr wrap="square">
            <a:spAutoFit/>
          </a:bodyPr>
          <a:lstStyle/>
          <a:p>
            <a:pPr algn="ctr" eaLnBrk="0" hangingPunct="0">
              <a:spcBef>
                <a:spcPct val="50000"/>
              </a:spcBef>
            </a:pPr>
            <a:r>
              <a:rPr lang="en-US" b="1" i="1" dirty="0">
                <a:solidFill>
                  <a:srgbClr val="000090"/>
                </a:solidFill>
                <a:latin typeface="Calibri" pitchFamily="34" charset="0"/>
              </a:rPr>
              <a:t>Team interactions often in the form of explicit communications are the foundation of team cognition</a:t>
            </a:r>
          </a:p>
        </p:txBody>
      </p:sp>
      <p:sp>
        <p:nvSpPr>
          <p:cNvPr id="31747" name="Text Box 8"/>
          <p:cNvSpPr txBox="1">
            <a:spLocks noChangeArrowheads="1"/>
          </p:cNvSpPr>
          <p:nvPr/>
        </p:nvSpPr>
        <p:spPr bwMode="auto">
          <a:xfrm>
            <a:off x="914400" y="4079631"/>
            <a:ext cx="7543800" cy="2154436"/>
          </a:xfrm>
          <a:prstGeom prst="rect">
            <a:avLst/>
          </a:prstGeom>
          <a:noFill/>
          <a:ln w="9525">
            <a:noFill/>
            <a:miter lim="800000"/>
            <a:headEnd/>
            <a:tailEnd/>
          </a:ln>
        </p:spPr>
        <p:txBody>
          <a:bodyPr>
            <a:spAutoFit/>
          </a:bodyPr>
          <a:lstStyle/>
          <a:p>
            <a:pPr marL="457200" indent="-457200" algn="ctr" eaLnBrk="0" hangingPunct="0">
              <a:spcBef>
                <a:spcPct val="50000"/>
              </a:spcBef>
            </a:pPr>
            <a:r>
              <a:rPr lang="en-US" b="1" dirty="0">
                <a:latin typeface="Calibri" pitchFamily="34" charset="0"/>
              </a:rPr>
              <a:t>ASSUMPTIONS</a:t>
            </a:r>
          </a:p>
          <a:p>
            <a:pPr marL="457200" indent="-457200" eaLnBrk="0" hangingPunct="0">
              <a:spcBef>
                <a:spcPct val="50000"/>
              </a:spcBef>
              <a:buFontTx/>
              <a:buAutoNum type="arabicParenR"/>
            </a:pPr>
            <a:r>
              <a:rPr lang="en-US" sz="2000" dirty="0">
                <a:latin typeface="Arial" panose="020B0604020202020204" pitchFamily="34" charset="0"/>
                <a:cs typeface="Arial" panose="020B0604020202020204" pitchFamily="34" charset="0"/>
              </a:rPr>
              <a:t>Team cognition is an activity; not a property or product</a:t>
            </a:r>
          </a:p>
          <a:p>
            <a:pPr marL="457200" indent="-457200" eaLnBrk="0" hangingPunct="0">
              <a:spcBef>
                <a:spcPct val="50000"/>
              </a:spcBef>
              <a:buFontTx/>
              <a:buAutoNum type="arabicParenR"/>
            </a:pPr>
            <a:r>
              <a:rPr lang="en-US" sz="2000" dirty="0">
                <a:latin typeface="Arial" panose="020B0604020202020204" pitchFamily="34" charset="0"/>
                <a:cs typeface="Arial" panose="020B0604020202020204" pitchFamily="34" charset="0"/>
              </a:rPr>
              <a:t>Team cognition is inextricably tied to context</a:t>
            </a:r>
          </a:p>
          <a:p>
            <a:pPr marL="457200" indent="-457200" eaLnBrk="0" hangingPunct="0">
              <a:spcBef>
                <a:spcPct val="50000"/>
              </a:spcBef>
              <a:buFontTx/>
              <a:buAutoNum type="arabicParenR"/>
            </a:pPr>
            <a:r>
              <a:rPr lang="en-US" sz="2000" dirty="0">
                <a:latin typeface="Arial" panose="020B0604020202020204" pitchFamily="34" charset="0"/>
                <a:cs typeface="Arial" panose="020B0604020202020204" pitchFamily="34" charset="0"/>
              </a:rPr>
              <a:t>Team cognition is best measured and studied when the team is the unit of analysis</a:t>
            </a:r>
          </a:p>
        </p:txBody>
      </p:sp>
      <p:sp>
        <p:nvSpPr>
          <p:cNvPr id="31748" name="Slide Number Placeholder 5"/>
          <p:cNvSpPr>
            <a:spLocks noGrp="1"/>
          </p:cNvSpPr>
          <p:nvPr>
            <p:ph type="sldNum" sz="quarter" idx="12"/>
          </p:nvPr>
        </p:nvSpPr>
        <p:spPr bwMode="auto">
          <a:noFill/>
          <a:ln>
            <a:miter lim="800000"/>
            <a:headEnd/>
            <a:tailEnd/>
          </a:ln>
        </p:spPr>
        <p:txBody>
          <a:bodyPr/>
          <a:lstStyle/>
          <a:p>
            <a:fld id="{5CCB6783-8C15-4FBC-AEAC-E5596B2F06BB}" type="slidenum">
              <a:rPr lang="en-US" smtClean="0">
                <a:ea typeface="ＭＳ Ｐゴシック"/>
                <a:cs typeface="ＭＳ Ｐゴシック"/>
              </a:rPr>
              <a:pPr/>
              <a:t>13</a:t>
            </a:fld>
            <a:endParaRPr lang="en-US" dirty="0" smtClean="0">
              <a:ea typeface="ＭＳ Ｐゴシック"/>
              <a:cs typeface="ＭＳ Ｐゴシック"/>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3740" y="1929291"/>
            <a:ext cx="3237059" cy="2101931"/>
          </a:xfrm>
          <a:prstGeom prst="rect">
            <a:avLst/>
          </a:prstGeom>
        </p:spPr>
      </p:pic>
    </p:spTree>
    <p:extLst>
      <p:ext uri="{BB962C8B-B14F-4D97-AF65-F5344CB8AC3E}">
        <p14:creationId xmlns:p14="http://schemas.microsoft.com/office/powerpoint/2010/main" val="1483538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b="1" dirty="0" smtClean="0">
                <a:solidFill>
                  <a:srgbClr val="390ACE"/>
                </a:solidFill>
                <a:latin typeface="Arial" panose="020B0604020202020204" pitchFamily="34" charset="0"/>
                <a:cs typeface="Arial" panose="020B0604020202020204" pitchFamily="34" charset="0"/>
              </a:rPr>
              <a:t>Implications of Interactive Team Cognition</a:t>
            </a:r>
            <a:endParaRPr lang="en-US"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3600"/>
            <a:ext cx="8458200" cy="4525963"/>
          </a:xfrm>
        </p:spPr>
        <p:txBody>
          <a:bodyPr/>
          <a:lstStyle/>
          <a:p>
            <a:r>
              <a:rPr lang="en-US" dirty="0" smtClean="0">
                <a:solidFill>
                  <a:schemeClr val="tx1"/>
                </a:solidFill>
                <a:latin typeface="Arial" panose="020B0604020202020204" pitchFamily="34" charset="0"/>
                <a:cs typeface="Arial" panose="020B0604020202020204" pitchFamily="34" charset="0"/>
              </a:rPr>
              <a:t>Focus cognitive task analysis on team interactions</a:t>
            </a:r>
          </a:p>
          <a:p>
            <a:r>
              <a:rPr lang="en-US" dirty="0" smtClean="0">
                <a:solidFill>
                  <a:schemeClr val="tx1"/>
                </a:solidFill>
                <a:latin typeface="Arial" panose="020B0604020202020204" pitchFamily="34" charset="0"/>
                <a:cs typeface="Arial" panose="020B0604020202020204" pitchFamily="34" charset="0"/>
              </a:rPr>
              <a:t>Focus metrics on team interactions (team SA)</a:t>
            </a:r>
          </a:p>
          <a:p>
            <a:r>
              <a:rPr lang="en-US" dirty="0" smtClean="0">
                <a:solidFill>
                  <a:schemeClr val="tx1"/>
                </a:solidFill>
                <a:latin typeface="Arial" panose="020B0604020202020204" pitchFamily="34" charset="0"/>
                <a:cs typeface="Arial" panose="020B0604020202020204" pitchFamily="34" charset="0"/>
              </a:rPr>
              <a:t>Intervene to improve team interactions</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14</a:t>
            </a:fld>
            <a:endParaRPr lang="en-US" dirty="0"/>
          </a:p>
        </p:txBody>
      </p:sp>
    </p:spTree>
    <p:extLst>
      <p:ext uri="{BB962C8B-B14F-4D97-AF65-F5344CB8AC3E}">
        <p14:creationId xmlns:p14="http://schemas.microsoft.com/office/powerpoint/2010/main" val="40224109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solidFill>
                  <a:srgbClr val="390ACE"/>
                </a:solidFill>
                <a:latin typeface="Arial" panose="020B0604020202020204" pitchFamily="34" charset="0"/>
                <a:cs typeface="Arial" panose="020B0604020202020204" pitchFamily="34" charset="0"/>
              </a:rPr>
              <a:t>Situation Awareness</a:t>
            </a:r>
          </a:p>
        </p:txBody>
      </p:sp>
      <p:sp>
        <p:nvSpPr>
          <p:cNvPr id="3" name="Content Placeholder 2"/>
          <p:cNvSpPr>
            <a:spLocks noGrp="1"/>
          </p:cNvSpPr>
          <p:nvPr>
            <p:ph idx="1"/>
          </p:nvPr>
        </p:nvSpPr>
        <p:spPr>
          <a:xfrm>
            <a:off x="381000" y="1371600"/>
            <a:ext cx="8229600" cy="4525963"/>
          </a:xfrm>
        </p:spPr>
        <p:txBody>
          <a:bodyPr/>
          <a:lstStyle/>
          <a:p>
            <a:pPr marL="0" indent="0">
              <a:buNone/>
            </a:pPr>
            <a:r>
              <a:rPr lang="en-US" dirty="0" smtClean="0">
                <a:solidFill>
                  <a:srgbClr val="000090"/>
                </a:solidFill>
                <a:latin typeface="Arial" panose="020B0604020202020204" pitchFamily="34" charset="0"/>
                <a:cs typeface="Arial" panose="020B0604020202020204" pitchFamily="34" charset="0"/>
              </a:rPr>
              <a:t>Endsley’s Definition</a:t>
            </a:r>
            <a:r>
              <a:rPr lang="en-US" dirty="0" smtClean="0">
                <a:solidFill>
                  <a:srgbClr val="290795"/>
                </a:solidFill>
                <a:latin typeface="Arial" panose="020B0604020202020204" pitchFamily="34" charset="0"/>
                <a:cs typeface="Arial" panose="020B0604020202020204" pitchFamily="34" charset="0"/>
              </a:rPr>
              <a:t>:</a:t>
            </a:r>
          </a:p>
          <a:p>
            <a:pPr marL="457200" lvl="1" indent="0" algn="just">
              <a:buNone/>
            </a:pPr>
            <a:r>
              <a:rPr lang="en-US" sz="2800" i="1" dirty="0">
                <a:latin typeface="Arial" panose="020B0604020202020204" pitchFamily="34" charset="0"/>
                <a:cs typeface="Arial" panose="020B0604020202020204" pitchFamily="34" charset="0"/>
              </a:rPr>
              <a:t>the </a:t>
            </a:r>
            <a:r>
              <a:rPr lang="en-US" sz="2800" i="1" u="sng" dirty="0">
                <a:latin typeface="Arial" panose="020B0604020202020204" pitchFamily="34" charset="0"/>
                <a:cs typeface="Arial" panose="020B0604020202020204" pitchFamily="34" charset="0"/>
              </a:rPr>
              <a:t>perception</a:t>
            </a:r>
            <a:r>
              <a:rPr lang="en-US" sz="2800" i="1" dirty="0">
                <a:latin typeface="Arial" panose="020B0604020202020204" pitchFamily="34" charset="0"/>
                <a:cs typeface="Arial" panose="020B0604020202020204" pitchFamily="34" charset="0"/>
              </a:rPr>
              <a:t> of elements in the environment within a volume of time and space, the </a:t>
            </a:r>
            <a:r>
              <a:rPr lang="en-US" sz="2800" i="1" u="sng" dirty="0">
                <a:latin typeface="Arial" panose="020B0604020202020204" pitchFamily="34" charset="0"/>
                <a:cs typeface="Arial" panose="020B0604020202020204" pitchFamily="34" charset="0"/>
              </a:rPr>
              <a:t>comprehension</a:t>
            </a:r>
            <a:r>
              <a:rPr lang="en-US" sz="2800" i="1" dirty="0">
                <a:latin typeface="Arial" panose="020B0604020202020204" pitchFamily="34" charset="0"/>
                <a:cs typeface="Arial" panose="020B0604020202020204" pitchFamily="34" charset="0"/>
              </a:rPr>
              <a:t> of their meaning, and the </a:t>
            </a:r>
            <a:r>
              <a:rPr lang="en-US" sz="2800" i="1" u="sng" dirty="0">
                <a:latin typeface="Arial" panose="020B0604020202020204" pitchFamily="34" charset="0"/>
                <a:cs typeface="Arial" panose="020B0604020202020204" pitchFamily="34" charset="0"/>
              </a:rPr>
              <a:t>projection</a:t>
            </a:r>
            <a:r>
              <a:rPr lang="en-US" sz="2800" i="1" dirty="0">
                <a:latin typeface="Arial" panose="020B0604020202020204" pitchFamily="34" charset="0"/>
                <a:cs typeface="Arial" panose="020B0604020202020204" pitchFamily="34" charset="0"/>
              </a:rPr>
              <a:t> of their status in the near future</a:t>
            </a:r>
            <a:endParaRPr lang="en-US" sz="2800" i="1" dirty="0" smtClean="0">
              <a:latin typeface="Arial" panose="020B0604020202020204" pitchFamily="34" charset="0"/>
              <a:cs typeface="Arial" panose="020B0604020202020204" pitchFamily="34" charset="0"/>
            </a:endParaRPr>
          </a:p>
          <a:p>
            <a:endParaRPr lang="en-US" dirty="0"/>
          </a:p>
        </p:txBody>
      </p:sp>
      <p:graphicFrame>
        <p:nvGraphicFramePr>
          <p:cNvPr id="4" name="Diagram 3"/>
          <p:cNvGraphicFramePr/>
          <p:nvPr>
            <p:extLst>
              <p:ext uri="{D42A27DB-BD31-4B8C-83A1-F6EECF244321}">
                <p14:modId xmlns:p14="http://schemas.microsoft.com/office/powerpoint/2010/main" val="2084248853"/>
              </p:ext>
            </p:extLst>
          </p:nvPr>
        </p:nvGraphicFramePr>
        <p:xfrm>
          <a:off x="190500" y="3886200"/>
          <a:ext cx="8763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29000" y="5943599"/>
            <a:ext cx="2647122" cy="584775"/>
          </a:xfrm>
          <a:prstGeom prst="rect">
            <a:avLst/>
          </a:prstGeom>
          <a:solidFill>
            <a:srgbClr val="FFCA21"/>
          </a:solidFill>
        </p:spPr>
        <p:txBody>
          <a:bodyPr wrap="square" rtlCol="0">
            <a:spAutoFit/>
          </a:bodyPr>
          <a:lstStyle/>
          <a:p>
            <a:r>
              <a:rPr lang="en-US" dirty="0" smtClean="0"/>
              <a:t>… </a:t>
            </a:r>
            <a:r>
              <a:rPr lang="en-US" sz="3200" dirty="0" smtClean="0"/>
              <a:t>by humans</a:t>
            </a:r>
            <a:endParaRPr lang="en-US" sz="3200" dirty="0"/>
          </a:p>
        </p:txBody>
      </p:sp>
    </p:spTree>
    <p:extLst>
      <p:ext uri="{BB962C8B-B14F-4D97-AF65-F5344CB8AC3E}">
        <p14:creationId xmlns:p14="http://schemas.microsoft.com/office/powerpoint/2010/main" val="23215543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48475" y="152400"/>
            <a:ext cx="8763000" cy="1462088"/>
          </a:xfrm>
        </p:spPr>
        <p:txBody>
          <a:bodyPr/>
          <a:lstStyle/>
          <a:p>
            <a:pPr defTabSz="914400"/>
            <a:r>
              <a:rPr lang="en-US" b="1" dirty="0" smtClean="0">
                <a:solidFill>
                  <a:srgbClr val="390ACE"/>
                </a:solidFill>
                <a:latin typeface="Arial" panose="020B0604020202020204" pitchFamily="34" charset="0"/>
                <a:ea typeface="ＭＳ Ｐゴシック"/>
                <a:cs typeface="Arial" panose="020B0604020202020204" pitchFamily="34" charset="0"/>
              </a:rPr>
              <a:t>Cyber Situation Awareness </a:t>
            </a:r>
            <a:br>
              <a:rPr lang="en-US" b="1" dirty="0" smtClean="0">
                <a:solidFill>
                  <a:srgbClr val="390ACE"/>
                </a:solidFill>
                <a:latin typeface="Arial" panose="020B0604020202020204" pitchFamily="34" charset="0"/>
                <a:ea typeface="ＭＳ Ｐゴシック"/>
                <a:cs typeface="Arial" panose="020B0604020202020204" pitchFamily="34" charset="0"/>
              </a:rPr>
            </a:br>
            <a:r>
              <a:rPr lang="en-US" b="1" dirty="0" smtClean="0">
                <a:solidFill>
                  <a:srgbClr val="390ACE"/>
                </a:solidFill>
                <a:latin typeface="Arial" panose="020B0604020202020204" pitchFamily="34" charset="0"/>
                <a:ea typeface="ＭＳ Ｐゴシック"/>
                <a:cs typeface="Arial" panose="020B0604020202020204" pitchFamily="34" charset="0"/>
              </a:rPr>
              <a:t>Requires Human Cognition</a:t>
            </a:r>
          </a:p>
        </p:txBody>
      </p:sp>
      <p:sp>
        <p:nvSpPr>
          <p:cNvPr id="41989" name="Slide Number Placeholder 6"/>
          <p:cNvSpPr>
            <a:spLocks noGrp="1"/>
          </p:cNvSpPr>
          <p:nvPr>
            <p:ph type="sldNum" sz="quarter" idx="12"/>
          </p:nvPr>
        </p:nvSpPr>
        <p:spPr bwMode="auto">
          <a:xfrm>
            <a:off x="6553200" y="6492875"/>
            <a:ext cx="2133600" cy="365125"/>
          </a:xfrm>
          <a:noFill/>
          <a:ln>
            <a:miter lim="800000"/>
            <a:headEnd/>
            <a:tailEnd/>
          </a:ln>
        </p:spPr>
        <p:txBody>
          <a:bodyPr/>
          <a:lstStyle/>
          <a:p>
            <a:fld id="{228A9B19-ED71-4E2A-B95C-BECA79071B63}" type="slidenum">
              <a:rPr lang="en-US" smtClean="0">
                <a:ea typeface="ＭＳ Ｐゴシック"/>
                <a:cs typeface="ＭＳ Ｐゴシック"/>
              </a:rPr>
              <a:pPr/>
              <a:t>16</a:t>
            </a:fld>
            <a:endParaRPr lang="en-US" dirty="0" smtClean="0">
              <a:ea typeface="ＭＳ Ｐゴシック"/>
              <a:cs typeface="ＭＳ Ｐゴシック"/>
            </a:endParaRPr>
          </a:p>
        </p:txBody>
      </p:sp>
      <p:sp>
        <p:nvSpPr>
          <p:cNvPr id="2" name="Rectangle 1"/>
          <p:cNvSpPr/>
          <p:nvPr/>
        </p:nvSpPr>
        <p:spPr>
          <a:xfrm>
            <a:off x="457200" y="2362200"/>
            <a:ext cx="3505200" cy="3046988"/>
          </a:xfrm>
          <a:prstGeom prst="rect">
            <a:avLst/>
          </a:prstGeom>
          <a:solidFill>
            <a:srgbClr val="FFCA21"/>
          </a:solidFill>
          <a:ln w="19050">
            <a:solidFill>
              <a:schemeClr val="tx1"/>
            </a:solidFill>
          </a:ln>
        </p:spPr>
        <p:txBody>
          <a:bodyPr wrap="square">
            <a:spAutoFit/>
          </a:bodyPr>
          <a:lstStyle/>
          <a:p>
            <a:r>
              <a:rPr lang="en-US" sz="3200" b="1" dirty="0" smtClean="0">
                <a:latin typeface="Calibri" pitchFamily="34" charset="0"/>
                <a:cs typeface="Times New Roman" pitchFamily="18" charset="0"/>
              </a:rPr>
              <a:t>SA is not in the technology alone (e.g., visualization); it is in the </a:t>
            </a:r>
            <a:r>
              <a:rPr lang="en-US" sz="3200" b="1" u="sng" dirty="0" smtClean="0">
                <a:latin typeface="Calibri" pitchFamily="34" charset="0"/>
                <a:cs typeface="Times New Roman" pitchFamily="18" charset="0"/>
              </a:rPr>
              <a:t>interface between humans and technology</a:t>
            </a:r>
            <a:endParaRPr lang="en-US" sz="3200" b="1" u="sng" dirty="0">
              <a:latin typeface="Calibri" pitchFamily="34" charset="0"/>
              <a:cs typeface="Times New Roman" pitchFamily="18" charset="0"/>
            </a:endParaRPr>
          </a:p>
        </p:txBody>
      </p:sp>
      <p:pic>
        <p:nvPicPr>
          <p:cNvPr id="3074" name="Picture 2" descr="http://www.icosystem.com/site/wp-content/uploads/2013/05/cyber-secur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78765"/>
            <a:ext cx="4194687" cy="3046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74420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0" y="138112"/>
            <a:ext cx="8763000" cy="1462088"/>
          </a:xfrm>
        </p:spPr>
        <p:txBody>
          <a:bodyPr/>
          <a:lstStyle/>
          <a:p>
            <a:pPr defTabSz="914400"/>
            <a:r>
              <a:rPr lang="en-US" b="1" dirty="0" smtClean="0">
                <a:solidFill>
                  <a:srgbClr val="390ACE"/>
                </a:solidFill>
                <a:latin typeface="Arial" panose="020B0604020202020204" pitchFamily="34" charset="0"/>
                <a:ea typeface="ＭＳ Ｐゴシック"/>
                <a:cs typeface="Arial" panose="020B0604020202020204" pitchFamily="34" charset="0"/>
              </a:rPr>
              <a:t>Cyber SA </a:t>
            </a:r>
            <a:r>
              <a:rPr lang="en-US" b="1" dirty="0" smtClean="0">
                <a:solidFill>
                  <a:srgbClr val="390ACE"/>
                </a:solidFill>
                <a:latin typeface="Arial" panose="020B0604020202020204" pitchFamily="34" charset="0"/>
                <a:ea typeface="ＭＳ Ｐゴシック"/>
                <a:cs typeface="Arial" panose="020B0604020202020204" pitchFamily="34" charset="0"/>
                <a:sym typeface="Symbol"/>
              </a:rPr>
              <a:t> </a:t>
            </a:r>
            <a:r>
              <a:rPr lang="en-US" b="1" dirty="0" smtClean="0">
                <a:solidFill>
                  <a:srgbClr val="390ACE"/>
                </a:solidFill>
                <a:latin typeface="Arial" panose="020B0604020202020204" pitchFamily="34" charset="0"/>
                <a:ea typeface="ＭＳ Ｐゴシック"/>
                <a:cs typeface="Arial" panose="020B0604020202020204" pitchFamily="34" charset="0"/>
              </a:rPr>
              <a:t>Display as Much Information as Possible</a:t>
            </a:r>
          </a:p>
        </p:txBody>
      </p:sp>
      <p:sp>
        <p:nvSpPr>
          <p:cNvPr id="41989" name="Slide Number Placeholder 6"/>
          <p:cNvSpPr>
            <a:spLocks noGrp="1"/>
          </p:cNvSpPr>
          <p:nvPr>
            <p:ph type="sldNum" sz="quarter" idx="12"/>
          </p:nvPr>
        </p:nvSpPr>
        <p:spPr bwMode="auto">
          <a:xfrm>
            <a:off x="6553200" y="6492875"/>
            <a:ext cx="2133600" cy="365125"/>
          </a:xfrm>
          <a:noFill/>
          <a:ln>
            <a:miter lim="800000"/>
            <a:headEnd/>
            <a:tailEnd/>
          </a:ln>
        </p:spPr>
        <p:txBody>
          <a:bodyPr/>
          <a:lstStyle/>
          <a:p>
            <a:fld id="{228A9B19-ED71-4E2A-B95C-BECA79071B63}" type="slidenum">
              <a:rPr lang="en-US" smtClean="0">
                <a:ea typeface="ＭＳ Ｐゴシック"/>
                <a:cs typeface="ＭＳ Ｐゴシック"/>
              </a:rPr>
              <a:pPr/>
              <a:t>17</a:t>
            </a:fld>
            <a:endParaRPr lang="en-US" dirty="0" smtClean="0">
              <a:ea typeface="ＭＳ Ｐゴシック"/>
              <a:cs typeface="ＭＳ Ｐゴシック"/>
            </a:endParaRPr>
          </a:p>
        </p:txBody>
      </p:sp>
      <p:sp>
        <p:nvSpPr>
          <p:cNvPr id="2" name="Rectangle 1"/>
          <p:cNvSpPr/>
          <p:nvPr/>
        </p:nvSpPr>
        <p:spPr>
          <a:xfrm>
            <a:off x="685800" y="1981200"/>
            <a:ext cx="3505200" cy="4031873"/>
          </a:xfrm>
          <a:prstGeom prst="rect">
            <a:avLst/>
          </a:prstGeom>
          <a:solidFill>
            <a:srgbClr val="FFCA21"/>
          </a:solidFill>
          <a:ln w="19050">
            <a:solidFill>
              <a:schemeClr val="tx1"/>
            </a:solidFill>
          </a:ln>
        </p:spPr>
        <p:txBody>
          <a:bodyPr wrap="square">
            <a:spAutoFit/>
          </a:bodyPr>
          <a:lstStyle/>
          <a:p>
            <a:r>
              <a:rPr lang="en-US" sz="3200" b="1" dirty="0" smtClean="0">
                <a:latin typeface="Arial" panose="020B0604020202020204" pitchFamily="34" charset="0"/>
                <a:cs typeface="Arial" panose="020B0604020202020204" pitchFamily="34" charset="0"/>
              </a:rPr>
              <a:t>SA is not the same as information.  The user has to interpret that information and in this case </a:t>
            </a:r>
            <a:r>
              <a:rPr lang="en-US" sz="3200" b="1" u="sng" dirty="0" smtClean="0">
                <a:latin typeface="Arial" panose="020B0604020202020204" pitchFamily="34" charset="0"/>
                <a:cs typeface="Arial" panose="020B0604020202020204" pitchFamily="34" charset="0"/>
              </a:rPr>
              <a:t>less is more.</a:t>
            </a:r>
            <a:endParaRPr lang="en-US" sz="3200" b="1" u="sng" dirty="0">
              <a:latin typeface="Arial" panose="020B0604020202020204" pitchFamily="34" charset="0"/>
              <a:cs typeface="Arial" panose="020B0604020202020204" pitchFamily="34" charset="0"/>
            </a:endParaRPr>
          </a:p>
        </p:txBody>
      </p:sp>
      <p:pic>
        <p:nvPicPr>
          <p:cNvPr id="2050" name="Picture 2" descr="http://wwwassets.rand.org/pubs/research_reports/RR610/jcr:content/par/teaser.aspectfit.0x1200.jpg/1395727708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2909" y="1600200"/>
            <a:ext cx="2994660" cy="22348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909" y="4038599"/>
            <a:ext cx="31273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6172200"/>
            <a:ext cx="7010400" cy="461665"/>
          </a:xfrm>
          <a:prstGeom prst="rect">
            <a:avLst/>
          </a:prstGeom>
          <a:noFill/>
        </p:spPr>
        <p:txBody>
          <a:bodyPr wrap="square" rtlCol="0">
            <a:spAutoFit/>
          </a:bodyPr>
          <a:lstStyle/>
          <a:p>
            <a:r>
              <a:rPr lang="en-US" i="1" dirty="0" smtClean="0"/>
              <a:t>Big data does not mean big awareness – </a:t>
            </a:r>
            <a:r>
              <a:rPr lang="en-US" i="1" dirty="0" err="1" smtClean="0"/>
              <a:t>Peng</a:t>
            </a:r>
            <a:r>
              <a:rPr lang="en-US" i="1" dirty="0" smtClean="0"/>
              <a:t> Liu</a:t>
            </a:r>
            <a:endParaRPr lang="en-US" i="1" dirty="0"/>
          </a:p>
        </p:txBody>
      </p:sp>
    </p:spTree>
    <p:custDataLst>
      <p:tags r:id="rId1"/>
    </p:custDataLst>
    <p:extLst>
      <p:ext uri="{BB962C8B-B14F-4D97-AF65-F5344CB8AC3E}">
        <p14:creationId xmlns:p14="http://schemas.microsoft.com/office/powerpoint/2010/main" val="26849389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381000" y="0"/>
            <a:ext cx="8763000" cy="1462088"/>
          </a:xfrm>
        </p:spPr>
        <p:txBody>
          <a:bodyPr/>
          <a:lstStyle/>
          <a:p>
            <a:pPr defTabSz="914400"/>
            <a:r>
              <a:rPr lang="en-US" b="1" dirty="0" smtClean="0">
                <a:solidFill>
                  <a:srgbClr val="390ACE"/>
                </a:solidFill>
                <a:latin typeface="Arial" panose="020B0604020202020204" pitchFamily="34" charset="0"/>
                <a:ea typeface="ＭＳ Ｐゴシック"/>
                <a:cs typeface="Arial" panose="020B0604020202020204" pitchFamily="34" charset="0"/>
              </a:rPr>
              <a:t>Team Situation Awareness</a:t>
            </a:r>
          </a:p>
        </p:txBody>
      </p:sp>
      <p:sp>
        <p:nvSpPr>
          <p:cNvPr id="41987" name="Text Box 4"/>
          <p:cNvSpPr txBox="1">
            <a:spLocks noChangeArrowheads="1"/>
          </p:cNvSpPr>
          <p:nvPr/>
        </p:nvSpPr>
        <p:spPr bwMode="auto">
          <a:xfrm>
            <a:off x="12700" y="1524000"/>
            <a:ext cx="8991600" cy="954107"/>
          </a:xfrm>
          <a:prstGeom prst="rect">
            <a:avLst/>
          </a:prstGeom>
          <a:noFill/>
          <a:ln w="9525">
            <a:noFill/>
            <a:miter lim="800000"/>
            <a:headEnd/>
            <a:tailEnd/>
          </a:ln>
        </p:spPr>
        <p:txBody>
          <a:bodyPr>
            <a:spAutoFit/>
          </a:bodyPr>
          <a:lstStyle/>
          <a:p>
            <a:pPr marL="342900" indent="-342900" algn="ctr">
              <a:spcBef>
                <a:spcPct val="50000"/>
              </a:spcBef>
            </a:pPr>
            <a:r>
              <a:rPr lang="en-US" sz="2800" i="1" dirty="0">
                <a:solidFill>
                  <a:srgbClr val="000090"/>
                </a:solidFill>
                <a:latin typeface="Arial" panose="020B0604020202020204" pitchFamily="34" charset="0"/>
                <a:cs typeface="Arial" panose="020B0604020202020204" pitchFamily="34" charset="0"/>
              </a:rPr>
              <a:t>A team’s </a:t>
            </a:r>
            <a:r>
              <a:rPr lang="en-US" sz="2800" i="1" u="sng" dirty="0">
                <a:solidFill>
                  <a:srgbClr val="000090"/>
                </a:solidFill>
                <a:latin typeface="Arial" panose="020B0604020202020204" pitchFamily="34" charset="0"/>
                <a:cs typeface="Arial" panose="020B0604020202020204" pitchFamily="34" charset="0"/>
              </a:rPr>
              <a:t>coordinated perceptio</a:t>
            </a:r>
            <a:r>
              <a:rPr lang="en-US" sz="2800" i="1" dirty="0">
                <a:solidFill>
                  <a:srgbClr val="000090"/>
                </a:solidFill>
                <a:latin typeface="Arial" panose="020B0604020202020204" pitchFamily="34" charset="0"/>
                <a:cs typeface="Arial" panose="020B0604020202020204" pitchFamily="34" charset="0"/>
              </a:rPr>
              <a:t>n and action in response to a change in the </a:t>
            </a:r>
            <a:r>
              <a:rPr lang="en-US" sz="2800" i="1" dirty="0" smtClean="0">
                <a:solidFill>
                  <a:srgbClr val="000090"/>
                </a:solidFill>
                <a:latin typeface="Arial" panose="020B0604020202020204" pitchFamily="34" charset="0"/>
                <a:cs typeface="Arial" panose="020B0604020202020204" pitchFamily="34" charset="0"/>
              </a:rPr>
              <a:t>environment</a:t>
            </a:r>
            <a:endParaRPr lang="en-US" sz="2800" dirty="0">
              <a:solidFill>
                <a:srgbClr val="000090"/>
              </a:solidFill>
              <a:latin typeface="Arial" panose="020B0604020202020204" pitchFamily="34" charset="0"/>
              <a:cs typeface="Arial" panose="020B0604020202020204" pitchFamily="34" charset="0"/>
            </a:endParaRPr>
          </a:p>
        </p:txBody>
      </p:sp>
      <p:sp>
        <p:nvSpPr>
          <p:cNvPr id="161799" name="Text Box 7"/>
          <p:cNvSpPr txBox="1">
            <a:spLocks noChangeArrowheads="1"/>
          </p:cNvSpPr>
          <p:nvPr/>
        </p:nvSpPr>
        <p:spPr bwMode="auto">
          <a:xfrm>
            <a:off x="381000" y="2819400"/>
            <a:ext cx="3746500" cy="3539430"/>
          </a:xfrm>
          <a:prstGeom prst="rect">
            <a:avLst/>
          </a:prstGeom>
          <a:solidFill>
            <a:schemeClr val="folHlink"/>
          </a:solidFill>
          <a:ln w="9525">
            <a:solidFill>
              <a:schemeClr val="accent1"/>
            </a:solidFill>
            <a:miter lim="800000"/>
            <a:headEnd/>
            <a:tailEnd/>
          </a:ln>
        </p:spPr>
        <p:txBody>
          <a:bodyPr wrap="square">
            <a:spAutoFit/>
          </a:bodyPr>
          <a:lstStyle/>
          <a:p>
            <a:pPr algn="ctr" eaLnBrk="0" hangingPunct="0">
              <a:spcBef>
                <a:spcPct val="50000"/>
              </a:spcBef>
            </a:pPr>
            <a:r>
              <a:rPr lang="en-US" sz="3200" b="1" dirty="0">
                <a:latin typeface="Arial" panose="020B0604020202020204" pitchFamily="34" charset="0"/>
                <a:cs typeface="Arial" panose="020B0604020202020204" pitchFamily="34" charset="0"/>
              </a:rPr>
              <a:t>Contrary to view that all team members need to “be on the same </a:t>
            </a:r>
            <a:r>
              <a:rPr lang="en-US" sz="3200" b="1" dirty="0" smtClean="0">
                <a:latin typeface="Arial" panose="020B0604020202020204" pitchFamily="34" charset="0"/>
                <a:cs typeface="Arial" panose="020B0604020202020204" pitchFamily="34" charset="0"/>
              </a:rPr>
              <a:t>page” or everyone has to take in the same wall of data.</a:t>
            </a:r>
            <a:endParaRPr lang="en-US" sz="3200" b="1" dirty="0">
              <a:latin typeface="Arial" panose="020B0604020202020204" pitchFamily="34" charset="0"/>
              <a:cs typeface="Arial" panose="020B0604020202020204" pitchFamily="34" charset="0"/>
            </a:endParaRPr>
          </a:p>
        </p:txBody>
      </p:sp>
      <p:sp>
        <p:nvSpPr>
          <p:cNvPr id="41989" name="Slide Number Placeholder 6"/>
          <p:cNvSpPr>
            <a:spLocks noGrp="1"/>
          </p:cNvSpPr>
          <p:nvPr>
            <p:ph type="sldNum" sz="quarter" idx="12"/>
          </p:nvPr>
        </p:nvSpPr>
        <p:spPr bwMode="auto">
          <a:xfrm>
            <a:off x="6553200" y="6492875"/>
            <a:ext cx="2133600" cy="365125"/>
          </a:xfrm>
          <a:noFill/>
          <a:ln>
            <a:miter lim="800000"/>
            <a:headEnd/>
            <a:tailEnd/>
          </a:ln>
        </p:spPr>
        <p:txBody>
          <a:bodyPr/>
          <a:lstStyle/>
          <a:p>
            <a:fld id="{228A9B19-ED71-4E2A-B95C-BECA79071B63}" type="slidenum">
              <a:rPr lang="en-US" smtClean="0">
                <a:ea typeface="ＭＳ Ｐゴシック"/>
                <a:cs typeface="ＭＳ Ｐゴシック"/>
              </a:rPr>
              <a:pPr/>
              <a:t>18</a:t>
            </a:fld>
            <a:endParaRPr lang="en-US" dirty="0" smtClean="0">
              <a:ea typeface="ＭＳ Ｐゴシック"/>
              <a:cs typeface="ＭＳ Ｐゴシック"/>
            </a:endParaRPr>
          </a:p>
        </p:txBody>
      </p:sp>
      <p:pic>
        <p:nvPicPr>
          <p:cNvPr id="9" name="Content Placeholder 11" descr="zz64776280-personnel-work.jpg"/>
          <p:cNvPicPr>
            <a:picLocks noGrp="1" noChangeAspect="1"/>
          </p:cNvPicPr>
          <p:nvPr/>
        </p:nvPicPr>
        <p:blipFill>
          <a:blip r:embed="rId4" cstate="print"/>
          <a:stretch>
            <a:fillRect/>
          </a:stretch>
        </p:blipFill>
        <p:spPr>
          <a:xfrm>
            <a:off x="4648200" y="2971800"/>
            <a:ext cx="4126832" cy="2667000"/>
          </a:xfrm>
          <a:prstGeom prst="rect">
            <a:avLst/>
          </a:prstGeom>
        </p:spPr>
      </p:pic>
    </p:spTree>
    <p:custDataLst>
      <p:tags r:id="rId1"/>
    </p:custDataLst>
    <p:extLst>
      <p:ext uri="{BB962C8B-B14F-4D97-AF65-F5344CB8AC3E}">
        <p14:creationId xmlns:p14="http://schemas.microsoft.com/office/powerpoint/2010/main" val="10593313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dissolve">
                                      <p:cBhvr>
                                        <p:cTn id="7" dur="5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198201" y="2362199"/>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Detector</a:t>
            </a:r>
            <a:endParaRPr lang="en-US" sz="2400" kern="1200" dirty="0"/>
          </a:p>
        </p:txBody>
      </p:sp>
      <p:sp>
        <p:nvSpPr>
          <p:cNvPr id="5" name="Freeform 4"/>
          <p:cNvSpPr/>
          <p:nvPr/>
        </p:nvSpPr>
        <p:spPr>
          <a:xfrm>
            <a:off x="2730400" y="2767351"/>
            <a:ext cx="488023" cy="570895"/>
          </a:xfrm>
          <a:custGeom>
            <a:avLst/>
            <a:gdLst>
              <a:gd name="connsiteX0" fmla="*/ 0 w 488023"/>
              <a:gd name="connsiteY0" fmla="*/ 114179 h 570895"/>
              <a:gd name="connsiteX1" fmla="*/ 244012 w 488023"/>
              <a:gd name="connsiteY1" fmla="*/ 114179 h 570895"/>
              <a:gd name="connsiteX2" fmla="*/ 244012 w 488023"/>
              <a:gd name="connsiteY2" fmla="*/ 0 h 570895"/>
              <a:gd name="connsiteX3" fmla="*/ 488023 w 488023"/>
              <a:gd name="connsiteY3" fmla="*/ 285448 h 570895"/>
              <a:gd name="connsiteX4" fmla="*/ 244012 w 488023"/>
              <a:gd name="connsiteY4" fmla="*/ 570895 h 570895"/>
              <a:gd name="connsiteX5" fmla="*/ 244012 w 488023"/>
              <a:gd name="connsiteY5" fmla="*/ 456716 h 570895"/>
              <a:gd name="connsiteX6" fmla="*/ 0 w 488023"/>
              <a:gd name="connsiteY6" fmla="*/ 456716 h 570895"/>
              <a:gd name="connsiteX7" fmla="*/ 0 w 488023"/>
              <a:gd name="connsiteY7" fmla="*/ 114179 h 5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23" h="570895">
                <a:moveTo>
                  <a:pt x="0" y="114179"/>
                </a:moveTo>
                <a:lnTo>
                  <a:pt x="244012" y="114179"/>
                </a:lnTo>
                <a:lnTo>
                  <a:pt x="244012" y="0"/>
                </a:lnTo>
                <a:lnTo>
                  <a:pt x="488023" y="285448"/>
                </a:lnTo>
                <a:lnTo>
                  <a:pt x="244012" y="570895"/>
                </a:lnTo>
                <a:lnTo>
                  <a:pt x="244012" y="456716"/>
                </a:lnTo>
                <a:lnTo>
                  <a:pt x="0" y="456716"/>
                </a:lnTo>
                <a:lnTo>
                  <a:pt x="0" y="114179"/>
                </a:lnTo>
                <a:close/>
              </a:path>
            </a:pathLst>
          </a:custGeom>
          <a:solidFill>
            <a:srgbClr val="EFAB1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4179" rIns="146407" bIns="1141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6" name="Freeform 5"/>
          <p:cNvSpPr/>
          <p:nvPr/>
        </p:nvSpPr>
        <p:spPr>
          <a:xfrm>
            <a:off x="3505200" y="2362199"/>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Responder</a:t>
            </a:r>
            <a:endParaRPr lang="en-US" sz="2400" kern="1200" dirty="0"/>
          </a:p>
        </p:txBody>
      </p:sp>
      <p:sp>
        <p:nvSpPr>
          <p:cNvPr id="7" name="Freeform 6"/>
          <p:cNvSpPr/>
          <p:nvPr/>
        </p:nvSpPr>
        <p:spPr>
          <a:xfrm>
            <a:off x="6037399" y="2767351"/>
            <a:ext cx="488023" cy="570895"/>
          </a:xfrm>
          <a:custGeom>
            <a:avLst/>
            <a:gdLst>
              <a:gd name="connsiteX0" fmla="*/ 0 w 488023"/>
              <a:gd name="connsiteY0" fmla="*/ 114179 h 570895"/>
              <a:gd name="connsiteX1" fmla="*/ 244012 w 488023"/>
              <a:gd name="connsiteY1" fmla="*/ 114179 h 570895"/>
              <a:gd name="connsiteX2" fmla="*/ 244012 w 488023"/>
              <a:gd name="connsiteY2" fmla="*/ 0 h 570895"/>
              <a:gd name="connsiteX3" fmla="*/ 488023 w 488023"/>
              <a:gd name="connsiteY3" fmla="*/ 285448 h 570895"/>
              <a:gd name="connsiteX4" fmla="*/ 244012 w 488023"/>
              <a:gd name="connsiteY4" fmla="*/ 570895 h 570895"/>
              <a:gd name="connsiteX5" fmla="*/ 244012 w 488023"/>
              <a:gd name="connsiteY5" fmla="*/ 456716 h 570895"/>
              <a:gd name="connsiteX6" fmla="*/ 0 w 488023"/>
              <a:gd name="connsiteY6" fmla="*/ 456716 h 570895"/>
              <a:gd name="connsiteX7" fmla="*/ 0 w 488023"/>
              <a:gd name="connsiteY7" fmla="*/ 114179 h 5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23" h="570895">
                <a:moveTo>
                  <a:pt x="0" y="114179"/>
                </a:moveTo>
                <a:lnTo>
                  <a:pt x="244012" y="114179"/>
                </a:lnTo>
                <a:lnTo>
                  <a:pt x="244012" y="0"/>
                </a:lnTo>
                <a:lnTo>
                  <a:pt x="488023" y="285448"/>
                </a:lnTo>
                <a:lnTo>
                  <a:pt x="244012" y="570895"/>
                </a:lnTo>
                <a:lnTo>
                  <a:pt x="244012" y="456716"/>
                </a:lnTo>
                <a:lnTo>
                  <a:pt x="0" y="456716"/>
                </a:lnTo>
                <a:lnTo>
                  <a:pt x="0" y="114179"/>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4179" rIns="146407" bIns="1141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8" name="Freeform 7"/>
          <p:cNvSpPr/>
          <p:nvPr/>
        </p:nvSpPr>
        <p:spPr>
          <a:xfrm>
            <a:off x="6705600" y="2362199"/>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Threat Analyst</a:t>
            </a:r>
            <a:endParaRPr lang="en-US" sz="2400" kern="1200" dirty="0"/>
          </a:p>
        </p:txBody>
      </p:sp>
      <p:sp>
        <p:nvSpPr>
          <p:cNvPr id="10" name="Freeform 9"/>
          <p:cNvSpPr/>
          <p:nvPr/>
        </p:nvSpPr>
        <p:spPr>
          <a:xfrm>
            <a:off x="213441" y="4638601"/>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Perception</a:t>
            </a:r>
            <a:endParaRPr lang="en-US" sz="2400" kern="1200" dirty="0"/>
          </a:p>
        </p:txBody>
      </p:sp>
      <p:sp>
        <p:nvSpPr>
          <p:cNvPr id="11" name="Freeform 10"/>
          <p:cNvSpPr/>
          <p:nvPr/>
        </p:nvSpPr>
        <p:spPr>
          <a:xfrm>
            <a:off x="2745640" y="5043753"/>
            <a:ext cx="488023" cy="570895"/>
          </a:xfrm>
          <a:custGeom>
            <a:avLst/>
            <a:gdLst>
              <a:gd name="connsiteX0" fmla="*/ 0 w 488023"/>
              <a:gd name="connsiteY0" fmla="*/ 114179 h 570895"/>
              <a:gd name="connsiteX1" fmla="*/ 244012 w 488023"/>
              <a:gd name="connsiteY1" fmla="*/ 114179 h 570895"/>
              <a:gd name="connsiteX2" fmla="*/ 244012 w 488023"/>
              <a:gd name="connsiteY2" fmla="*/ 0 h 570895"/>
              <a:gd name="connsiteX3" fmla="*/ 488023 w 488023"/>
              <a:gd name="connsiteY3" fmla="*/ 285448 h 570895"/>
              <a:gd name="connsiteX4" fmla="*/ 244012 w 488023"/>
              <a:gd name="connsiteY4" fmla="*/ 570895 h 570895"/>
              <a:gd name="connsiteX5" fmla="*/ 244012 w 488023"/>
              <a:gd name="connsiteY5" fmla="*/ 456716 h 570895"/>
              <a:gd name="connsiteX6" fmla="*/ 0 w 488023"/>
              <a:gd name="connsiteY6" fmla="*/ 456716 h 570895"/>
              <a:gd name="connsiteX7" fmla="*/ 0 w 488023"/>
              <a:gd name="connsiteY7" fmla="*/ 114179 h 5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23" h="570895">
                <a:moveTo>
                  <a:pt x="0" y="114179"/>
                </a:moveTo>
                <a:lnTo>
                  <a:pt x="244012" y="114179"/>
                </a:lnTo>
                <a:lnTo>
                  <a:pt x="244012" y="0"/>
                </a:lnTo>
                <a:lnTo>
                  <a:pt x="488023" y="285448"/>
                </a:lnTo>
                <a:lnTo>
                  <a:pt x="244012" y="570895"/>
                </a:lnTo>
                <a:lnTo>
                  <a:pt x="244012" y="456716"/>
                </a:lnTo>
                <a:lnTo>
                  <a:pt x="0" y="456716"/>
                </a:lnTo>
                <a:lnTo>
                  <a:pt x="0" y="114179"/>
                </a:lnTo>
                <a:close/>
              </a:path>
            </a:pathLst>
          </a:custGeom>
          <a:solidFill>
            <a:srgbClr val="EFAB1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4179" rIns="146407" bIns="1141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2" name="Freeform 11"/>
          <p:cNvSpPr/>
          <p:nvPr/>
        </p:nvSpPr>
        <p:spPr>
          <a:xfrm>
            <a:off x="3520440" y="4638601"/>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Comprehension</a:t>
            </a:r>
            <a:endParaRPr lang="en-US" sz="2400" kern="1200" dirty="0"/>
          </a:p>
        </p:txBody>
      </p:sp>
      <p:sp>
        <p:nvSpPr>
          <p:cNvPr id="13" name="Freeform 12"/>
          <p:cNvSpPr/>
          <p:nvPr/>
        </p:nvSpPr>
        <p:spPr>
          <a:xfrm>
            <a:off x="6052639" y="5043753"/>
            <a:ext cx="488023" cy="570895"/>
          </a:xfrm>
          <a:custGeom>
            <a:avLst/>
            <a:gdLst>
              <a:gd name="connsiteX0" fmla="*/ 0 w 488023"/>
              <a:gd name="connsiteY0" fmla="*/ 114179 h 570895"/>
              <a:gd name="connsiteX1" fmla="*/ 244012 w 488023"/>
              <a:gd name="connsiteY1" fmla="*/ 114179 h 570895"/>
              <a:gd name="connsiteX2" fmla="*/ 244012 w 488023"/>
              <a:gd name="connsiteY2" fmla="*/ 0 h 570895"/>
              <a:gd name="connsiteX3" fmla="*/ 488023 w 488023"/>
              <a:gd name="connsiteY3" fmla="*/ 285448 h 570895"/>
              <a:gd name="connsiteX4" fmla="*/ 244012 w 488023"/>
              <a:gd name="connsiteY4" fmla="*/ 570895 h 570895"/>
              <a:gd name="connsiteX5" fmla="*/ 244012 w 488023"/>
              <a:gd name="connsiteY5" fmla="*/ 456716 h 570895"/>
              <a:gd name="connsiteX6" fmla="*/ 0 w 488023"/>
              <a:gd name="connsiteY6" fmla="*/ 456716 h 570895"/>
              <a:gd name="connsiteX7" fmla="*/ 0 w 488023"/>
              <a:gd name="connsiteY7" fmla="*/ 114179 h 5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23" h="570895">
                <a:moveTo>
                  <a:pt x="0" y="114179"/>
                </a:moveTo>
                <a:lnTo>
                  <a:pt x="244012" y="114179"/>
                </a:lnTo>
                <a:lnTo>
                  <a:pt x="244012" y="0"/>
                </a:lnTo>
                <a:lnTo>
                  <a:pt x="488023" y="285448"/>
                </a:lnTo>
                <a:lnTo>
                  <a:pt x="244012" y="570895"/>
                </a:lnTo>
                <a:lnTo>
                  <a:pt x="244012" y="456716"/>
                </a:lnTo>
                <a:lnTo>
                  <a:pt x="0" y="456716"/>
                </a:lnTo>
                <a:lnTo>
                  <a:pt x="0" y="114179"/>
                </a:lnTo>
                <a:close/>
              </a:path>
            </a:pathLst>
          </a:custGeom>
          <a:solidFill>
            <a:srgbClr val="EFAB1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4179" rIns="146407" bIns="1141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4" name="Freeform 13"/>
          <p:cNvSpPr/>
          <p:nvPr/>
        </p:nvSpPr>
        <p:spPr>
          <a:xfrm>
            <a:off x="6720840" y="4638601"/>
            <a:ext cx="2301999" cy="1381199"/>
          </a:xfrm>
          <a:custGeom>
            <a:avLst/>
            <a:gdLst>
              <a:gd name="connsiteX0" fmla="*/ 0 w 2301999"/>
              <a:gd name="connsiteY0" fmla="*/ 138120 h 1381199"/>
              <a:gd name="connsiteX1" fmla="*/ 138120 w 2301999"/>
              <a:gd name="connsiteY1" fmla="*/ 0 h 1381199"/>
              <a:gd name="connsiteX2" fmla="*/ 2163879 w 2301999"/>
              <a:gd name="connsiteY2" fmla="*/ 0 h 1381199"/>
              <a:gd name="connsiteX3" fmla="*/ 2301999 w 2301999"/>
              <a:gd name="connsiteY3" fmla="*/ 138120 h 1381199"/>
              <a:gd name="connsiteX4" fmla="*/ 2301999 w 2301999"/>
              <a:gd name="connsiteY4" fmla="*/ 1243079 h 1381199"/>
              <a:gd name="connsiteX5" fmla="*/ 2163879 w 2301999"/>
              <a:gd name="connsiteY5" fmla="*/ 1381199 h 1381199"/>
              <a:gd name="connsiteX6" fmla="*/ 138120 w 2301999"/>
              <a:gd name="connsiteY6" fmla="*/ 1381199 h 1381199"/>
              <a:gd name="connsiteX7" fmla="*/ 0 w 2301999"/>
              <a:gd name="connsiteY7" fmla="*/ 1243079 h 1381199"/>
              <a:gd name="connsiteX8" fmla="*/ 0 w 2301999"/>
              <a:gd name="connsiteY8" fmla="*/ 138120 h 1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999" h="1381199">
                <a:moveTo>
                  <a:pt x="0" y="138120"/>
                </a:moveTo>
                <a:cubicBezTo>
                  <a:pt x="0" y="61838"/>
                  <a:pt x="61838" y="0"/>
                  <a:pt x="138120" y="0"/>
                </a:cubicBezTo>
                <a:lnTo>
                  <a:pt x="2163879" y="0"/>
                </a:lnTo>
                <a:cubicBezTo>
                  <a:pt x="2240161" y="0"/>
                  <a:pt x="2301999" y="61838"/>
                  <a:pt x="2301999" y="138120"/>
                </a:cubicBezTo>
                <a:lnTo>
                  <a:pt x="2301999" y="1243079"/>
                </a:lnTo>
                <a:cubicBezTo>
                  <a:pt x="2301999" y="1319361"/>
                  <a:pt x="2240161" y="1381199"/>
                  <a:pt x="2163879" y="1381199"/>
                </a:cubicBezTo>
                <a:lnTo>
                  <a:pt x="138120" y="1381199"/>
                </a:lnTo>
                <a:cubicBezTo>
                  <a:pt x="61838" y="1381199"/>
                  <a:pt x="0" y="1319361"/>
                  <a:pt x="0" y="1243079"/>
                </a:cubicBezTo>
                <a:lnTo>
                  <a:pt x="0" y="138120"/>
                </a:lnTo>
                <a:close/>
              </a:path>
            </a:pathLst>
          </a:custGeom>
          <a:solidFill>
            <a:srgbClr val="8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894" tIns="131894" rIns="131894" bIns="131894" numCol="1" spcCol="1270" anchor="ctr" anchorCtr="0">
            <a:noAutofit/>
          </a:bodyPr>
          <a:lstStyle/>
          <a:p>
            <a:pPr lvl="0" algn="ctr" defTabSz="1066800">
              <a:lnSpc>
                <a:spcPct val="90000"/>
              </a:lnSpc>
              <a:spcBef>
                <a:spcPct val="0"/>
              </a:spcBef>
              <a:spcAft>
                <a:spcPct val="35000"/>
              </a:spcAft>
            </a:pPr>
            <a:r>
              <a:rPr lang="en-US" sz="2400" kern="1200" dirty="0" smtClean="0"/>
              <a:t>Projection</a:t>
            </a:r>
            <a:endParaRPr lang="en-US" sz="2400" kern="1200" dirty="0"/>
          </a:p>
        </p:txBody>
      </p:sp>
      <p:sp>
        <p:nvSpPr>
          <p:cNvPr id="17" name="Down Arrow 16"/>
          <p:cNvSpPr/>
          <p:nvPr/>
        </p:nvSpPr>
        <p:spPr>
          <a:xfrm>
            <a:off x="1066800" y="3852899"/>
            <a:ext cx="609600" cy="795301"/>
          </a:xfrm>
          <a:prstGeom prst="downArrow">
            <a:avLst/>
          </a:prstGeom>
          <a:solidFill>
            <a:srgbClr val="0D335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Down Arrow 17"/>
          <p:cNvSpPr/>
          <p:nvPr/>
        </p:nvSpPr>
        <p:spPr>
          <a:xfrm>
            <a:off x="4495800" y="3810000"/>
            <a:ext cx="609600" cy="795301"/>
          </a:xfrm>
          <a:prstGeom prst="downArrow">
            <a:avLst/>
          </a:prstGeom>
          <a:solidFill>
            <a:srgbClr val="0D335E"/>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Down Arrow 18"/>
          <p:cNvSpPr/>
          <p:nvPr/>
        </p:nvSpPr>
        <p:spPr>
          <a:xfrm>
            <a:off x="7620000" y="3852899"/>
            <a:ext cx="609600" cy="795301"/>
          </a:xfrm>
          <a:prstGeom prst="down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ight Brace 19"/>
          <p:cNvSpPr/>
          <p:nvPr/>
        </p:nvSpPr>
        <p:spPr>
          <a:xfrm rot="16200000">
            <a:off x="4074751" y="-1560151"/>
            <a:ext cx="918300" cy="6781800"/>
          </a:xfrm>
          <a:prstGeom prst="rightBrace">
            <a:avLst>
              <a:gd name="adj1" fmla="val 85423"/>
              <a:gd name="adj2" fmla="val 503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a:xfrm>
            <a:off x="457200" y="2286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390ACE"/>
                </a:solidFill>
                <a:latin typeface="Arial" panose="020B0604020202020204" pitchFamily="34" charset="0"/>
                <a:cs typeface="Arial" panose="020B0604020202020204" pitchFamily="34" charset="0"/>
              </a:rPr>
              <a:t>Cyber SA is </a:t>
            </a:r>
          </a:p>
          <a:p>
            <a:r>
              <a:rPr lang="en-US" b="1" dirty="0" smtClean="0">
                <a:solidFill>
                  <a:srgbClr val="390ACE"/>
                </a:solidFill>
                <a:latin typeface="Arial" panose="020B0604020202020204" pitchFamily="34" charset="0"/>
                <a:cs typeface="Arial" panose="020B0604020202020204" pitchFamily="34" charset="0"/>
              </a:rPr>
              <a:t>Distributed and </a:t>
            </a:r>
            <a:r>
              <a:rPr lang="en-US" b="1" dirty="0">
                <a:solidFill>
                  <a:srgbClr val="390ACE"/>
                </a:solidFill>
                <a:latin typeface="Arial" panose="020B0604020202020204" pitchFamily="34" charset="0"/>
                <a:cs typeface="Arial" panose="020B0604020202020204" pitchFamily="34" charset="0"/>
              </a:rPr>
              <a:t>Emergent</a:t>
            </a:r>
          </a:p>
          <a:p>
            <a:endParaRPr lang="en-US" b="1" dirty="0">
              <a:solidFill>
                <a:srgbClr val="390ACE"/>
              </a:solidFill>
              <a:latin typeface="Arial" panose="020B0604020202020204" pitchFamily="34" charset="0"/>
              <a:cs typeface="Arial" panose="020B0604020202020204" pitchFamily="34" charset="0"/>
            </a:endParaRPr>
          </a:p>
        </p:txBody>
      </p:sp>
      <p:sp>
        <p:nvSpPr>
          <p:cNvPr id="22" name="Title 1"/>
          <p:cNvSpPr txBox="1">
            <a:spLocks/>
          </p:cNvSpPr>
          <p:nvPr/>
        </p:nvSpPr>
        <p:spPr>
          <a:xfrm>
            <a:off x="5334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u="sng" dirty="0">
              <a:solidFill>
                <a:schemeClr val="accent6"/>
              </a:solidFill>
            </a:endParaRPr>
          </a:p>
        </p:txBody>
      </p:sp>
    </p:spTree>
    <p:extLst>
      <p:ext uri="{BB962C8B-B14F-4D97-AF65-F5344CB8AC3E}">
        <p14:creationId xmlns:p14="http://schemas.microsoft.com/office/powerpoint/2010/main" val="18459547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nodePh="1">
                                  <p:stCondLst>
                                    <p:cond delay="0"/>
                                  </p:stCondLst>
                                  <p:endCondLst>
                                    <p:cond evt="begin" delay="0">
                                      <p:tn val="43"/>
                                    </p:cond>
                                  </p:end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7" descr="C:\Program Files\Microsoft Office\MEDIA\CAGCAT10\j0195384.wmf"/>
          <p:cNvPicPr>
            <a:picLocks noChangeAspect="1" noChangeArrowheads="1"/>
          </p:cNvPicPr>
          <p:nvPr/>
        </p:nvPicPr>
        <p:blipFill>
          <a:blip r:embed="rId3" cstate="print"/>
          <a:srcRect/>
          <a:stretch>
            <a:fillRect/>
          </a:stretch>
        </p:blipFill>
        <p:spPr bwMode="auto">
          <a:xfrm>
            <a:off x="7543800" y="1905000"/>
            <a:ext cx="1119188" cy="1143000"/>
          </a:xfrm>
          <a:prstGeom prst="rect">
            <a:avLst/>
          </a:prstGeom>
          <a:noFill/>
          <a:ln w="9525">
            <a:noFill/>
            <a:miter lim="800000"/>
            <a:headEnd/>
            <a:tailEnd/>
          </a:ln>
        </p:spPr>
      </p:pic>
      <p:sp>
        <p:nvSpPr>
          <p:cNvPr id="18434" name="TextBox 25"/>
          <p:cNvSpPr txBox="1">
            <a:spLocks noChangeArrowheads="1"/>
          </p:cNvSpPr>
          <p:nvPr/>
        </p:nvSpPr>
        <p:spPr bwMode="auto">
          <a:xfrm>
            <a:off x="7543800" y="4495800"/>
            <a:ext cx="1350963" cy="307975"/>
          </a:xfrm>
          <a:prstGeom prst="rect">
            <a:avLst/>
          </a:prstGeom>
          <a:noFill/>
          <a:ln w="9525">
            <a:noFill/>
            <a:miter lim="800000"/>
            <a:headEnd/>
            <a:tailEnd/>
          </a:ln>
        </p:spPr>
        <p:txBody>
          <a:bodyPr wrap="none">
            <a:spAutoFit/>
          </a:bodyPr>
          <a:lstStyle/>
          <a:p>
            <a:pPr eaLnBrk="0" hangingPunct="0"/>
            <a:r>
              <a:rPr lang="en-US" sz="1400" dirty="0"/>
              <a:t>System Analysts</a:t>
            </a:r>
          </a:p>
        </p:txBody>
      </p:sp>
      <p:pic>
        <p:nvPicPr>
          <p:cNvPr id="18435" name="Picture 6"/>
          <p:cNvPicPr>
            <a:picLocks noChangeAspect="1" noChangeArrowheads="1"/>
          </p:cNvPicPr>
          <p:nvPr/>
        </p:nvPicPr>
        <p:blipFill>
          <a:blip r:embed="rId4" cstate="print"/>
          <a:srcRect/>
          <a:stretch>
            <a:fillRect/>
          </a:stretch>
        </p:blipFill>
        <p:spPr bwMode="auto">
          <a:xfrm>
            <a:off x="304800" y="1619250"/>
            <a:ext cx="1509713" cy="1504950"/>
          </a:xfrm>
          <a:prstGeom prst="rect">
            <a:avLst/>
          </a:prstGeom>
          <a:noFill/>
          <a:ln w="9525">
            <a:noFill/>
            <a:miter lim="800000"/>
            <a:headEnd/>
            <a:tailEnd/>
          </a:ln>
        </p:spPr>
      </p:pic>
      <p:sp>
        <p:nvSpPr>
          <p:cNvPr id="17" name="Rectangle 16"/>
          <p:cNvSpPr/>
          <p:nvPr/>
        </p:nvSpPr>
        <p:spPr>
          <a:xfrm>
            <a:off x="2057400" y="1752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 name="Rectangle 17"/>
          <p:cNvSpPr/>
          <p:nvPr/>
        </p:nvSpPr>
        <p:spPr>
          <a:xfrm>
            <a:off x="2057400" y="2133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9" name="Rectangle 18"/>
          <p:cNvSpPr/>
          <p:nvPr/>
        </p:nvSpPr>
        <p:spPr>
          <a:xfrm>
            <a:off x="2057400" y="2982913"/>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39" name="TextBox 19"/>
          <p:cNvSpPr txBox="1">
            <a:spLocks noChangeArrowheads="1"/>
          </p:cNvSpPr>
          <p:nvPr/>
        </p:nvSpPr>
        <p:spPr bwMode="auto">
          <a:xfrm>
            <a:off x="228600" y="3200400"/>
            <a:ext cx="1600200" cy="276225"/>
          </a:xfrm>
          <a:prstGeom prst="rect">
            <a:avLst/>
          </a:prstGeom>
          <a:noFill/>
          <a:ln w="9525">
            <a:noFill/>
            <a:miter lim="800000"/>
            <a:headEnd/>
            <a:tailEnd/>
          </a:ln>
        </p:spPr>
        <p:txBody>
          <a:bodyPr>
            <a:spAutoFit/>
          </a:bodyPr>
          <a:lstStyle/>
          <a:p>
            <a:pPr algn="ctr" eaLnBrk="0" hangingPunct="0"/>
            <a:r>
              <a:rPr lang="en-US" sz="1200" dirty="0"/>
              <a:t>Computer network</a:t>
            </a:r>
          </a:p>
        </p:txBody>
      </p:sp>
      <p:sp>
        <p:nvSpPr>
          <p:cNvPr id="18440" name="TextBox 20"/>
          <p:cNvSpPr txBox="1">
            <a:spLocks noChangeArrowheads="1"/>
          </p:cNvSpPr>
          <p:nvPr/>
        </p:nvSpPr>
        <p:spPr bwMode="auto">
          <a:xfrm>
            <a:off x="1752600" y="609600"/>
            <a:ext cx="968375" cy="954088"/>
          </a:xfrm>
          <a:prstGeom prst="rect">
            <a:avLst/>
          </a:prstGeom>
          <a:noFill/>
          <a:ln w="9525">
            <a:noFill/>
            <a:miter lim="800000"/>
            <a:headEnd/>
            <a:tailEnd/>
          </a:ln>
        </p:spPr>
        <p:txBody>
          <a:bodyPr>
            <a:spAutoFit/>
          </a:bodyPr>
          <a:lstStyle/>
          <a:p>
            <a:pPr eaLnBrk="0" hangingPunct="0"/>
            <a:r>
              <a:rPr lang="en-US" sz="1200" dirty="0"/>
              <a:t>Software</a:t>
            </a:r>
          </a:p>
          <a:p>
            <a:pPr eaLnBrk="0" hangingPunct="0"/>
            <a:r>
              <a:rPr lang="en-US" sz="1200" dirty="0"/>
              <a:t>Sensors, probes</a:t>
            </a:r>
          </a:p>
          <a:p>
            <a:pPr eaLnBrk="0" hangingPunct="0">
              <a:buFont typeface="Arial" charset="0"/>
              <a:buChar char="•"/>
            </a:pPr>
            <a:r>
              <a:rPr lang="en-US" sz="1000" dirty="0"/>
              <a:t> Hyper Sentry</a:t>
            </a:r>
          </a:p>
          <a:p>
            <a:pPr eaLnBrk="0" hangingPunct="0">
              <a:buFont typeface="Arial" charset="0"/>
              <a:buChar char="•"/>
            </a:pPr>
            <a:r>
              <a:rPr lang="en-US" sz="1000" dirty="0"/>
              <a:t> Cruiser</a:t>
            </a:r>
          </a:p>
        </p:txBody>
      </p:sp>
      <p:sp>
        <p:nvSpPr>
          <p:cNvPr id="23" name="Rectangle 22"/>
          <p:cNvSpPr/>
          <p:nvPr/>
        </p:nvSpPr>
        <p:spPr>
          <a:xfrm>
            <a:off x="6553200" y="1524000"/>
            <a:ext cx="533400" cy="1905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42" name="TextBox 23"/>
          <p:cNvSpPr txBox="1">
            <a:spLocks noChangeArrowheads="1"/>
          </p:cNvSpPr>
          <p:nvPr/>
        </p:nvSpPr>
        <p:spPr bwMode="auto">
          <a:xfrm rot="-5400000">
            <a:off x="5654676" y="2203450"/>
            <a:ext cx="2362200" cy="523875"/>
          </a:xfrm>
          <a:prstGeom prst="rect">
            <a:avLst/>
          </a:prstGeom>
          <a:noFill/>
          <a:ln w="9525">
            <a:noFill/>
            <a:miter lim="800000"/>
            <a:headEnd/>
            <a:tailEnd/>
          </a:ln>
        </p:spPr>
        <p:txBody>
          <a:bodyPr>
            <a:spAutoFit/>
          </a:bodyPr>
          <a:lstStyle/>
          <a:p>
            <a:pPr algn="ctr" eaLnBrk="0" hangingPunct="0"/>
            <a:r>
              <a:rPr lang="en-US" sz="1400" dirty="0"/>
              <a:t>Multi-Sensory Human Computer Interaction</a:t>
            </a:r>
          </a:p>
        </p:txBody>
      </p:sp>
      <p:sp>
        <p:nvSpPr>
          <p:cNvPr id="25" name="Left-Right Arrow 24"/>
          <p:cNvSpPr/>
          <p:nvPr/>
        </p:nvSpPr>
        <p:spPr>
          <a:xfrm>
            <a:off x="7086600" y="2384425"/>
            <a:ext cx="381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7" name="Flowchart: Magnetic Disk 26"/>
          <p:cNvSpPr/>
          <p:nvPr/>
        </p:nvSpPr>
        <p:spPr>
          <a:xfrm>
            <a:off x="2362200" y="3581400"/>
            <a:ext cx="1219200" cy="106680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900" dirty="0">
              <a:solidFill>
                <a:schemeClr val="tx1"/>
              </a:solidFill>
              <a:ea typeface="ＭＳ Ｐゴシック" charset="-128"/>
            </a:endParaRPr>
          </a:p>
          <a:p>
            <a:pPr algn="ctr" eaLnBrk="0" hangingPunct="0">
              <a:buFont typeface="Arial" charset="0"/>
              <a:buChar char="•"/>
              <a:defRPr/>
            </a:pPr>
            <a:endParaRPr lang="en-US" sz="900" dirty="0">
              <a:solidFill>
                <a:schemeClr val="tx1"/>
              </a:solidFill>
              <a:ea typeface="ＭＳ Ｐゴシック" charset="-128"/>
            </a:endParaRPr>
          </a:p>
          <a:p>
            <a:pPr algn="ctr" eaLnBrk="0" hangingPunct="0">
              <a:buFont typeface="Arial" charset="0"/>
              <a:buChar char="•"/>
              <a:defRPr/>
            </a:pPr>
            <a:r>
              <a:rPr lang="en-US" sz="900" dirty="0">
                <a:solidFill>
                  <a:schemeClr val="tx1"/>
                </a:solidFill>
                <a:ea typeface="ＭＳ Ｐゴシック" charset="-128"/>
              </a:rPr>
              <a:t> Enterprise Model</a:t>
            </a:r>
          </a:p>
          <a:p>
            <a:pPr algn="ctr" eaLnBrk="0" hangingPunct="0">
              <a:buFont typeface="Arial" charset="0"/>
              <a:buChar char="•"/>
              <a:defRPr/>
            </a:pPr>
            <a:r>
              <a:rPr lang="en-US" sz="900" dirty="0">
                <a:solidFill>
                  <a:schemeClr val="tx1"/>
                </a:solidFill>
                <a:ea typeface="ＭＳ Ｐゴシック" charset="-128"/>
              </a:rPr>
              <a:t> Activity Logs </a:t>
            </a:r>
          </a:p>
          <a:p>
            <a:pPr algn="ctr" eaLnBrk="0" hangingPunct="0">
              <a:buFont typeface="Arial" charset="0"/>
              <a:buChar char="•"/>
              <a:defRPr/>
            </a:pPr>
            <a:r>
              <a:rPr lang="en-US" sz="900" dirty="0">
                <a:solidFill>
                  <a:schemeClr val="tx1"/>
                </a:solidFill>
                <a:ea typeface="ＭＳ Ｐゴシック" charset="-128"/>
              </a:rPr>
              <a:t> IDS reports</a:t>
            </a:r>
          </a:p>
          <a:p>
            <a:pPr algn="ctr" eaLnBrk="0" hangingPunct="0">
              <a:buFont typeface="Arial" charset="0"/>
              <a:buChar char="•"/>
              <a:defRPr/>
            </a:pPr>
            <a:r>
              <a:rPr lang="en-US" sz="900" dirty="0">
                <a:solidFill>
                  <a:schemeClr val="tx1"/>
                </a:solidFill>
                <a:ea typeface="ＭＳ Ｐゴシック" charset="-128"/>
              </a:rPr>
              <a:t> Vulnerabilities</a:t>
            </a:r>
          </a:p>
          <a:p>
            <a:pPr algn="ctr" eaLnBrk="0" hangingPunct="0">
              <a:defRPr/>
            </a:pPr>
            <a:r>
              <a:rPr lang="en-US" sz="900" dirty="0">
                <a:solidFill>
                  <a:schemeClr val="tx1"/>
                </a:solidFill>
                <a:ea typeface="ＭＳ Ｐゴシック" charset="-128"/>
              </a:rPr>
              <a:t> </a:t>
            </a:r>
          </a:p>
        </p:txBody>
      </p:sp>
      <p:sp>
        <p:nvSpPr>
          <p:cNvPr id="28" name="Rectangle 27"/>
          <p:cNvSpPr/>
          <p:nvPr/>
        </p:nvSpPr>
        <p:spPr>
          <a:xfrm>
            <a:off x="4572000" y="457200"/>
            <a:ext cx="25146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ea typeface="ＭＳ Ｐゴシック" charset="-128"/>
              </a:rPr>
              <a:t>Cognitive Models &amp; Decision Aids</a:t>
            </a:r>
          </a:p>
          <a:p>
            <a:pPr algn="ctr" eaLnBrk="0" hangingPunct="0">
              <a:buFont typeface="Arial" charset="0"/>
              <a:buChar char="•"/>
              <a:defRPr/>
            </a:pPr>
            <a:r>
              <a:rPr lang="en-US" sz="1200" dirty="0">
                <a:solidFill>
                  <a:schemeClr val="tx1"/>
                </a:solidFill>
                <a:ea typeface="ＭＳ Ｐゴシック" charset="-128"/>
              </a:rPr>
              <a:t> </a:t>
            </a:r>
            <a:r>
              <a:rPr lang="en-US" sz="1000" dirty="0">
                <a:solidFill>
                  <a:schemeClr val="tx1"/>
                </a:solidFill>
                <a:ea typeface="ＭＳ Ｐゴシック" charset="-128"/>
              </a:rPr>
              <a:t>Instance Based Learning Models</a:t>
            </a:r>
          </a:p>
          <a:p>
            <a:pPr algn="ctr" eaLnBrk="0" hangingPunct="0">
              <a:buFont typeface="Arial" charset="0"/>
              <a:buChar char="•"/>
              <a:defRPr/>
            </a:pPr>
            <a:r>
              <a:rPr lang="en-US" sz="1000" dirty="0">
                <a:solidFill>
                  <a:schemeClr val="tx1"/>
                </a:solidFill>
                <a:ea typeface="ＭＳ Ｐゴシック" charset="-128"/>
              </a:rPr>
              <a:t> Simulation</a:t>
            </a:r>
          </a:p>
          <a:p>
            <a:pPr algn="ctr" eaLnBrk="0" hangingPunct="0">
              <a:buFont typeface="Arial" charset="0"/>
              <a:buChar char="•"/>
              <a:defRPr/>
            </a:pPr>
            <a:r>
              <a:rPr lang="en-US" sz="1000" dirty="0">
                <a:solidFill>
                  <a:schemeClr val="tx1"/>
                </a:solidFill>
                <a:ea typeface="ＭＳ Ｐゴシック" charset="-128"/>
              </a:rPr>
              <a:t> Measures of SA &amp; Shared SA</a:t>
            </a:r>
          </a:p>
        </p:txBody>
      </p:sp>
      <p:sp>
        <p:nvSpPr>
          <p:cNvPr id="29" name="Rectangle 28"/>
          <p:cNvSpPr/>
          <p:nvPr/>
        </p:nvSpPr>
        <p:spPr>
          <a:xfrm>
            <a:off x="2667000" y="1524000"/>
            <a:ext cx="609600" cy="1676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47" name="TextBox 29"/>
          <p:cNvSpPr txBox="1">
            <a:spLocks noChangeArrowheads="1"/>
          </p:cNvSpPr>
          <p:nvPr/>
        </p:nvSpPr>
        <p:spPr bwMode="auto">
          <a:xfrm>
            <a:off x="2057400" y="2325688"/>
            <a:ext cx="184150" cy="646112"/>
          </a:xfrm>
          <a:prstGeom prst="rect">
            <a:avLst/>
          </a:prstGeom>
          <a:noFill/>
          <a:ln w="9525">
            <a:noFill/>
            <a:miter lim="800000"/>
            <a:headEnd/>
            <a:tailEnd/>
          </a:ln>
        </p:spPr>
        <p:txBody>
          <a:bodyPr wrap="none">
            <a:spAutoFit/>
          </a:bodyPr>
          <a:lstStyle/>
          <a:p>
            <a:pPr eaLnBrk="0" hangingPunct="0"/>
            <a:endParaRPr lang="en-US" dirty="0"/>
          </a:p>
          <a:p>
            <a:pPr eaLnBrk="0" hangingPunct="0"/>
            <a:endParaRPr lang="en-US" dirty="0"/>
          </a:p>
        </p:txBody>
      </p:sp>
      <p:sp>
        <p:nvSpPr>
          <p:cNvPr id="18448" name="TextBox 30"/>
          <p:cNvSpPr txBox="1">
            <a:spLocks noChangeArrowheads="1"/>
          </p:cNvSpPr>
          <p:nvPr/>
        </p:nvSpPr>
        <p:spPr bwMode="auto">
          <a:xfrm>
            <a:off x="2057400" y="2347913"/>
            <a:ext cx="274638" cy="646112"/>
          </a:xfrm>
          <a:prstGeom prst="rect">
            <a:avLst/>
          </a:prstGeom>
          <a:noFill/>
          <a:ln w="9525">
            <a:noFill/>
            <a:miter lim="800000"/>
            <a:headEnd/>
            <a:tailEnd/>
          </a:ln>
        </p:spPr>
        <p:txBody>
          <a:bodyPr wrap="none">
            <a:spAutoFit/>
          </a:bodyPr>
          <a:lstStyle/>
          <a:p>
            <a:pPr eaLnBrk="0" hangingPunct="0">
              <a:buFont typeface="Arial" charset="0"/>
              <a:buChar char="•"/>
            </a:pPr>
            <a:r>
              <a:rPr lang="en-US" sz="1200" dirty="0"/>
              <a:t> </a:t>
            </a:r>
          </a:p>
          <a:p>
            <a:pPr eaLnBrk="0" hangingPunct="0">
              <a:buFont typeface="Arial" charset="0"/>
              <a:buChar char="•"/>
            </a:pPr>
            <a:r>
              <a:rPr lang="en-US" sz="1200" dirty="0"/>
              <a:t> </a:t>
            </a:r>
          </a:p>
          <a:p>
            <a:pPr eaLnBrk="0" hangingPunct="0">
              <a:buFont typeface="Arial" charset="0"/>
              <a:buChar char="•"/>
            </a:pPr>
            <a:r>
              <a:rPr lang="en-US" sz="1200" dirty="0"/>
              <a:t> </a:t>
            </a:r>
          </a:p>
        </p:txBody>
      </p:sp>
      <p:sp>
        <p:nvSpPr>
          <p:cNvPr id="18449" name="TextBox 31"/>
          <p:cNvSpPr txBox="1">
            <a:spLocks noChangeArrowheads="1"/>
          </p:cNvSpPr>
          <p:nvPr/>
        </p:nvSpPr>
        <p:spPr bwMode="auto">
          <a:xfrm rot="-5400000">
            <a:off x="2129631" y="2124870"/>
            <a:ext cx="1774825" cy="461962"/>
          </a:xfrm>
          <a:prstGeom prst="rect">
            <a:avLst/>
          </a:prstGeom>
          <a:noFill/>
          <a:ln w="9525">
            <a:noFill/>
            <a:miter lim="800000"/>
            <a:headEnd/>
            <a:tailEnd/>
          </a:ln>
        </p:spPr>
        <p:txBody>
          <a:bodyPr wrap="none">
            <a:spAutoFit/>
          </a:bodyPr>
          <a:lstStyle/>
          <a:p>
            <a:pPr algn="ctr" eaLnBrk="0" hangingPunct="0"/>
            <a:r>
              <a:rPr lang="en-US" sz="1200" dirty="0"/>
              <a:t>Data Conditioning</a:t>
            </a:r>
          </a:p>
          <a:p>
            <a:pPr algn="ctr" eaLnBrk="0" hangingPunct="0"/>
            <a:r>
              <a:rPr lang="en-US" sz="1200" dirty="0"/>
              <a:t>Association &amp; Correlation</a:t>
            </a:r>
          </a:p>
        </p:txBody>
      </p:sp>
      <p:sp>
        <p:nvSpPr>
          <p:cNvPr id="33" name="Up-Down Arrow 32"/>
          <p:cNvSpPr/>
          <p:nvPr/>
        </p:nvSpPr>
        <p:spPr>
          <a:xfrm>
            <a:off x="6781800" y="12192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 name="Right Arrow 33"/>
          <p:cNvSpPr/>
          <p:nvPr/>
        </p:nvSpPr>
        <p:spPr>
          <a:xfrm>
            <a:off x="2362200" y="1795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7" name="Up-Down Arrow 36"/>
          <p:cNvSpPr/>
          <p:nvPr/>
        </p:nvSpPr>
        <p:spPr>
          <a:xfrm>
            <a:off x="2895600" y="32004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8" name="Right Arrow 37"/>
          <p:cNvSpPr/>
          <p:nvPr/>
        </p:nvSpPr>
        <p:spPr>
          <a:xfrm>
            <a:off x="2339975" y="2176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9" name="Right Arrow 38"/>
          <p:cNvSpPr/>
          <p:nvPr/>
        </p:nvSpPr>
        <p:spPr>
          <a:xfrm>
            <a:off x="2339975" y="2994025"/>
            <a:ext cx="3048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0" name="Rectangle 39"/>
          <p:cNvSpPr/>
          <p:nvPr/>
        </p:nvSpPr>
        <p:spPr>
          <a:xfrm>
            <a:off x="5029200" y="1600200"/>
            <a:ext cx="1219200" cy="182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56" name="TextBox 40"/>
          <p:cNvSpPr txBox="1">
            <a:spLocks noChangeArrowheads="1"/>
          </p:cNvSpPr>
          <p:nvPr/>
        </p:nvSpPr>
        <p:spPr bwMode="auto">
          <a:xfrm>
            <a:off x="5105400" y="1619250"/>
            <a:ext cx="1143000" cy="1724025"/>
          </a:xfrm>
          <a:prstGeom prst="rect">
            <a:avLst/>
          </a:prstGeom>
          <a:noFill/>
          <a:ln w="9525">
            <a:noFill/>
            <a:miter lim="800000"/>
            <a:headEnd/>
            <a:tailEnd/>
          </a:ln>
        </p:spPr>
        <p:txBody>
          <a:bodyPr>
            <a:spAutoFit/>
          </a:bodyPr>
          <a:lstStyle/>
          <a:p>
            <a:pPr eaLnBrk="0" hangingPunct="0"/>
            <a:r>
              <a:rPr lang="en-US" sz="1200" dirty="0"/>
              <a:t>Automated </a:t>
            </a:r>
          </a:p>
          <a:p>
            <a:pPr eaLnBrk="0" hangingPunct="0"/>
            <a:r>
              <a:rPr lang="en-US" sz="1200" dirty="0"/>
              <a:t>Reasoning </a:t>
            </a:r>
          </a:p>
          <a:p>
            <a:pPr eaLnBrk="0" hangingPunct="0"/>
            <a:r>
              <a:rPr lang="en-US" sz="1200" dirty="0"/>
              <a:t>Tools</a:t>
            </a:r>
          </a:p>
          <a:p>
            <a:pPr eaLnBrk="0" hangingPunct="0">
              <a:buFont typeface="Arial" charset="0"/>
              <a:buChar char="•"/>
            </a:pPr>
            <a:r>
              <a:rPr lang="en-US" sz="1000" dirty="0"/>
              <a:t>  R-CAST</a:t>
            </a:r>
          </a:p>
          <a:p>
            <a:pPr eaLnBrk="0" hangingPunct="0">
              <a:buFont typeface="Arial" charset="0"/>
              <a:buChar char="•"/>
            </a:pPr>
            <a:r>
              <a:rPr lang="en-US" sz="1000" dirty="0"/>
              <a:t>Plan-based narratives</a:t>
            </a:r>
          </a:p>
          <a:p>
            <a:pPr eaLnBrk="0" hangingPunct="0">
              <a:buFont typeface="Arial" charset="0"/>
              <a:buChar char="•"/>
            </a:pPr>
            <a:r>
              <a:rPr lang="en-US" sz="1000" dirty="0"/>
              <a:t>Graphical models</a:t>
            </a:r>
          </a:p>
          <a:p>
            <a:pPr eaLnBrk="0" hangingPunct="0">
              <a:buFont typeface="Arial" charset="0"/>
              <a:buChar char="•"/>
            </a:pPr>
            <a:r>
              <a:rPr lang="en-US" sz="1000" dirty="0"/>
              <a:t>Uncertainty analysis</a:t>
            </a:r>
          </a:p>
        </p:txBody>
      </p:sp>
      <p:sp>
        <p:nvSpPr>
          <p:cNvPr id="43" name="Up-Down Arrow 42"/>
          <p:cNvSpPr/>
          <p:nvPr/>
        </p:nvSpPr>
        <p:spPr>
          <a:xfrm>
            <a:off x="5562600" y="3429000"/>
            <a:ext cx="152400" cy="1295400"/>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4" name="Up-Down Arrow 43"/>
          <p:cNvSpPr/>
          <p:nvPr/>
        </p:nvSpPr>
        <p:spPr>
          <a:xfrm>
            <a:off x="6705600" y="34290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5" name="Left-Right Arrow 44"/>
          <p:cNvSpPr/>
          <p:nvPr/>
        </p:nvSpPr>
        <p:spPr>
          <a:xfrm>
            <a:off x="6248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6" name="Up-Down Arrow 45"/>
          <p:cNvSpPr/>
          <p:nvPr/>
        </p:nvSpPr>
        <p:spPr>
          <a:xfrm>
            <a:off x="5638800" y="12573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7" name="Rectangle 46"/>
          <p:cNvSpPr/>
          <p:nvPr/>
        </p:nvSpPr>
        <p:spPr>
          <a:xfrm>
            <a:off x="3657600" y="1600200"/>
            <a:ext cx="1066800" cy="1600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ea typeface="ＭＳ Ｐゴシック" charset="-128"/>
              </a:rPr>
              <a:t>Information Aggregation &amp; Fusion</a:t>
            </a:r>
          </a:p>
          <a:p>
            <a:pPr eaLnBrk="0" hangingPunct="0">
              <a:buFont typeface="Arial" charset="0"/>
              <a:buChar char="•"/>
              <a:defRPr/>
            </a:pPr>
            <a:r>
              <a:rPr lang="en-US" sz="1000" dirty="0">
                <a:solidFill>
                  <a:schemeClr val="tx1"/>
                </a:solidFill>
                <a:ea typeface="ＭＳ Ｐゴシック" charset="-128"/>
              </a:rPr>
              <a:t> Transaction Graph  methods</a:t>
            </a:r>
          </a:p>
          <a:p>
            <a:pPr eaLnBrk="0" hangingPunct="0">
              <a:buFont typeface="Arial" charset="0"/>
              <a:buChar char="•"/>
              <a:defRPr/>
            </a:pPr>
            <a:r>
              <a:rPr lang="en-US" sz="1000" dirty="0">
                <a:solidFill>
                  <a:schemeClr val="tx1"/>
                </a:solidFill>
                <a:ea typeface="ＭＳ Ｐゴシック" charset="-128"/>
              </a:rPr>
              <a:t>Damage assessment</a:t>
            </a:r>
          </a:p>
        </p:txBody>
      </p:sp>
      <p:sp>
        <p:nvSpPr>
          <p:cNvPr id="48" name="Left-Right Arrow 47"/>
          <p:cNvSpPr/>
          <p:nvPr/>
        </p:nvSpPr>
        <p:spPr>
          <a:xfrm>
            <a:off x="4724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9" name="Left-Right Arrow 48"/>
          <p:cNvSpPr/>
          <p:nvPr/>
        </p:nvSpPr>
        <p:spPr>
          <a:xfrm>
            <a:off x="32766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18464" name="Picture 7" descr="C:\Program Files\Microsoft Office\MEDIA\CAGCAT10\j0195384.wmf"/>
          <p:cNvPicPr>
            <a:picLocks noChangeAspect="1" noChangeArrowheads="1"/>
          </p:cNvPicPr>
          <p:nvPr/>
        </p:nvPicPr>
        <p:blipFill>
          <a:blip r:embed="rId3" cstate="print"/>
          <a:srcRect/>
          <a:stretch>
            <a:fillRect/>
          </a:stretch>
        </p:blipFill>
        <p:spPr bwMode="auto">
          <a:xfrm>
            <a:off x="7696200" y="228600"/>
            <a:ext cx="1119188" cy="1143000"/>
          </a:xfrm>
          <a:prstGeom prst="rect">
            <a:avLst/>
          </a:prstGeom>
          <a:noFill/>
          <a:ln w="9525">
            <a:noFill/>
            <a:miter lim="800000"/>
            <a:headEnd/>
            <a:tailEnd/>
          </a:ln>
        </p:spPr>
      </p:pic>
      <p:pic>
        <p:nvPicPr>
          <p:cNvPr id="18465" name="Picture 7" descr="C:\Program Files\Microsoft Office\MEDIA\CAGCAT10\j0195384.wmf"/>
          <p:cNvPicPr>
            <a:picLocks noChangeAspect="1" noChangeArrowheads="1"/>
          </p:cNvPicPr>
          <p:nvPr/>
        </p:nvPicPr>
        <p:blipFill>
          <a:blip r:embed="rId3" cstate="print"/>
          <a:srcRect/>
          <a:stretch>
            <a:fillRect/>
          </a:stretch>
        </p:blipFill>
        <p:spPr bwMode="auto">
          <a:xfrm>
            <a:off x="7620000" y="3352800"/>
            <a:ext cx="1066800" cy="1089025"/>
          </a:xfrm>
          <a:prstGeom prst="rect">
            <a:avLst/>
          </a:prstGeom>
          <a:noFill/>
          <a:ln w="9525">
            <a:noFill/>
            <a:miter lim="800000"/>
            <a:headEnd/>
            <a:tailEnd/>
          </a:ln>
        </p:spPr>
      </p:pic>
      <p:sp>
        <p:nvSpPr>
          <p:cNvPr id="50" name="Left-Right Arrow 49"/>
          <p:cNvSpPr/>
          <p:nvPr/>
        </p:nvSpPr>
        <p:spPr>
          <a:xfrm rot="19571566">
            <a:off x="7188200" y="102235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1" name="Left-Right Arrow 50"/>
          <p:cNvSpPr/>
          <p:nvPr/>
        </p:nvSpPr>
        <p:spPr>
          <a:xfrm rot="1839750">
            <a:off x="7107238" y="3473450"/>
            <a:ext cx="5334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2" name="Rectangle 41"/>
          <p:cNvSpPr/>
          <p:nvPr/>
        </p:nvSpPr>
        <p:spPr>
          <a:xfrm>
            <a:off x="3505200" y="4800600"/>
            <a:ext cx="3657600" cy="1676400"/>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dirty="0">
              <a:solidFill>
                <a:schemeClr val="tx1"/>
              </a:solidFill>
            </a:endParaRPr>
          </a:p>
        </p:txBody>
      </p:sp>
      <p:grpSp>
        <p:nvGrpSpPr>
          <p:cNvPr id="18469" name="Group 53"/>
          <p:cNvGrpSpPr>
            <a:grpSpLocks/>
          </p:cNvGrpSpPr>
          <p:nvPr/>
        </p:nvGrpSpPr>
        <p:grpSpPr bwMode="auto">
          <a:xfrm>
            <a:off x="4191000" y="5029200"/>
            <a:ext cx="3048000" cy="1447800"/>
            <a:chOff x="152400" y="1447800"/>
            <a:chExt cx="7162800" cy="3962400"/>
          </a:xfrm>
        </p:grpSpPr>
        <p:pic>
          <p:nvPicPr>
            <p:cNvPr id="18482" name="Picture 6"/>
            <p:cNvPicPr>
              <a:picLocks noChangeAspect="1" noChangeArrowheads="1"/>
            </p:cNvPicPr>
            <p:nvPr/>
          </p:nvPicPr>
          <p:blipFill>
            <a:blip r:embed="rId5" cstate="print"/>
            <a:srcRect/>
            <a:stretch>
              <a:fillRect/>
            </a:stretch>
          </p:blipFill>
          <p:spPr bwMode="auto">
            <a:xfrm>
              <a:off x="152400" y="2456807"/>
              <a:ext cx="1509712" cy="1505593"/>
            </a:xfrm>
            <a:prstGeom prst="rect">
              <a:avLst/>
            </a:prstGeom>
            <a:noFill/>
            <a:ln w="9525">
              <a:noFill/>
              <a:miter lim="800000"/>
              <a:headEnd/>
              <a:tailEnd/>
            </a:ln>
          </p:spPr>
        </p:pic>
        <p:sp>
          <p:nvSpPr>
            <p:cNvPr id="56" name="Rectangle 55"/>
            <p:cNvSpPr/>
            <p:nvPr/>
          </p:nvSpPr>
          <p:spPr>
            <a:xfrm>
              <a:off x="1905794" y="2590467"/>
              <a:ext cx="227569" cy="2302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7" name="Rectangle 56"/>
            <p:cNvSpPr/>
            <p:nvPr/>
          </p:nvSpPr>
          <p:spPr>
            <a:xfrm>
              <a:off x="1905794" y="2972804"/>
              <a:ext cx="227569" cy="225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8" name="Rectangle 57"/>
            <p:cNvSpPr/>
            <p:nvPr/>
          </p:nvSpPr>
          <p:spPr>
            <a:xfrm>
              <a:off x="1905794" y="3820026"/>
              <a:ext cx="227569" cy="230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86" name="TextBox 58"/>
            <p:cNvSpPr txBox="1">
              <a:spLocks noChangeArrowheads="1"/>
            </p:cNvSpPr>
            <p:nvPr/>
          </p:nvSpPr>
          <p:spPr bwMode="auto">
            <a:xfrm>
              <a:off x="152400" y="4038600"/>
              <a:ext cx="1600200" cy="254616"/>
            </a:xfrm>
            <a:prstGeom prst="rect">
              <a:avLst/>
            </a:prstGeom>
            <a:noFill/>
            <a:ln w="9525">
              <a:noFill/>
              <a:miter lim="800000"/>
              <a:headEnd/>
              <a:tailEnd/>
            </a:ln>
          </p:spPr>
          <p:txBody>
            <a:bodyPr>
              <a:spAutoFit/>
            </a:bodyPr>
            <a:lstStyle/>
            <a:p>
              <a:pPr algn="ctr" eaLnBrk="0" hangingPunct="0"/>
              <a:r>
                <a:rPr lang="en-US" sz="800" dirty="0"/>
                <a:t>Computer network</a:t>
              </a:r>
            </a:p>
          </p:txBody>
        </p:sp>
        <p:sp>
          <p:nvSpPr>
            <p:cNvPr id="60" name="Rectangle 59"/>
            <p:cNvSpPr/>
            <p:nvPr/>
          </p:nvSpPr>
          <p:spPr>
            <a:xfrm>
              <a:off x="6401198" y="2360195"/>
              <a:ext cx="533478" cy="19073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1" name="Left-Right Arrow 60"/>
            <p:cNvSpPr/>
            <p:nvPr/>
          </p:nvSpPr>
          <p:spPr>
            <a:xfrm>
              <a:off x="6934676" y="3220453"/>
              <a:ext cx="380524"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2" name="Flowchart: Magnetic Disk 61"/>
            <p:cNvSpPr/>
            <p:nvPr/>
          </p:nvSpPr>
          <p:spPr>
            <a:xfrm>
              <a:off x="2207976" y="4341395"/>
              <a:ext cx="1219913" cy="1068805"/>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itchFamily="34" charset="0"/>
                <a:buChar char="•"/>
                <a:defRPr/>
              </a:pPr>
              <a:endParaRPr lang="en-US" sz="700" dirty="0">
                <a:solidFill>
                  <a:schemeClr val="tx1"/>
                </a:solidFill>
              </a:endParaRPr>
            </a:p>
          </p:txBody>
        </p:sp>
        <p:sp>
          <p:nvSpPr>
            <p:cNvPr id="63" name="Rectangle 62"/>
            <p:cNvSpPr/>
            <p:nvPr/>
          </p:nvSpPr>
          <p:spPr>
            <a:xfrm>
              <a:off x="4450080" y="1447800"/>
              <a:ext cx="2514441" cy="6082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itchFamily="34" charset="0"/>
                <a:buChar char="•"/>
                <a:defRPr/>
              </a:pPr>
              <a:endParaRPr lang="en-US" sz="800" dirty="0">
                <a:solidFill>
                  <a:schemeClr val="tx1"/>
                </a:solidFill>
              </a:endParaRPr>
            </a:p>
          </p:txBody>
        </p:sp>
        <p:sp>
          <p:nvSpPr>
            <p:cNvPr id="64" name="Rectangle 63"/>
            <p:cNvSpPr/>
            <p:nvPr/>
          </p:nvSpPr>
          <p:spPr>
            <a:xfrm>
              <a:off x="2513887" y="2360195"/>
              <a:ext cx="611823" cy="1677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92" name="TextBox 64"/>
            <p:cNvSpPr txBox="1">
              <a:spLocks noChangeArrowheads="1"/>
            </p:cNvSpPr>
            <p:nvPr/>
          </p:nvSpPr>
          <p:spPr bwMode="auto">
            <a:xfrm>
              <a:off x="1905000" y="3163669"/>
              <a:ext cx="184731" cy="646331"/>
            </a:xfrm>
            <a:prstGeom prst="rect">
              <a:avLst/>
            </a:prstGeom>
            <a:noFill/>
            <a:ln w="9525">
              <a:noFill/>
              <a:miter lim="800000"/>
              <a:headEnd/>
              <a:tailEnd/>
            </a:ln>
          </p:spPr>
          <p:txBody>
            <a:bodyPr wrap="none">
              <a:spAutoFit/>
            </a:bodyPr>
            <a:lstStyle/>
            <a:p>
              <a:pPr eaLnBrk="0" hangingPunct="0"/>
              <a:endParaRPr lang="en-US" dirty="0"/>
            </a:p>
            <a:p>
              <a:pPr eaLnBrk="0" hangingPunct="0"/>
              <a:endParaRPr lang="en-US" dirty="0"/>
            </a:p>
          </p:txBody>
        </p:sp>
        <p:sp>
          <p:nvSpPr>
            <p:cNvPr id="18493" name="TextBox 65"/>
            <p:cNvSpPr txBox="1">
              <a:spLocks noChangeArrowheads="1"/>
            </p:cNvSpPr>
            <p:nvPr/>
          </p:nvSpPr>
          <p:spPr bwMode="auto">
            <a:xfrm>
              <a:off x="1905794" y="3185695"/>
              <a:ext cx="611823" cy="1299078"/>
            </a:xfrm>
            <a:prstGeom prst="rect">
              <a:avLst/>
            </a:prstGeom>
            <a:noFill/>
            <a:ln w="9525">
              <a:noFill/>
              <a:miter lim="800000"/>
              <a:headEnd/>
              <a:tailEnd/>
            </a:ln>
          </p:spPr>
          <p:txBody>
            <a:bodyPr wrap="none">
              <a:spAutoFit/>
            </a:bodyPr>
            <a:lstStyle/>
            <a:p>
              <a:pPr eaLnBrk="0" hangingPunct="0">
                <a:buFont typeface="Arial" charset="0"/>
                <a:buChar char="•"/>
              </a:pPr>
              <a:r>
                <a:rPr lang="en-US" sz="1000" dirty="0"/>
                <a:t> </a:t>
              </a:r>
            </a:p>
            <a:p>
              <a:pPr eaLnBrk="0" hangingPunct="0">
                <a:buFont typeface="Arial" charset="0"/>
                <a:buChar char="•"/>
              </a:pPr>
              <a:r>
                <a:rPr lang="en-US" sz="400" dirty="0"/>
                <a:t> </a:t>
              </a:r>
            </a:p>
            <a:p>
              <a:pPr eaLnBrk="0" hangingPunct="0">
                <a:buFont typeface="Arial" charset="0"/>
                <a:buChar char="•"/>
              </a:pPr>
              <a:r>
                <a:rPr lang="en-US" sz="1200" dirty="0"/>
                <a:t> </a:t>
              </a:r>
            </a:p>
          </p:txBody>
        </p:sp>
        <p:sp>
          <p:nvSpPr>
            <p:cNvPr id="67" name="Up-Down Arrow 66"/>
            <p:cNvSpPr/>
            <p:nvPr/>
          </p:nvSpPr>
          <p:spPr>
            <a:xfrm>
              <a:off x="6628765" y="20560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8" name="Right Arrow 67"/>
            <p:cNvSpPr/>
            <p:nvPr/>
          </p:nvSpPr>
          <p:spPr>
            <a:xfrm>
              <a:off x="2207976" y="2633915"/>
              <a:ext cx="305911" cy="18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9" name="Up-Down Arrow 68"/>
            <p:cNvSpPr/>
            <p:nvPr/>
          </p:nvSpPr>
          <p:spPr>
            <a:xfrm>
              <a:off x="2741454" y="40372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0" name="Right Arrow 69"/>
            <p:cNvSpPr/>
            <p:nvPr/>
          </p:nvSpPr>
          <p:spPr>
            <a:xfrm>
              <a:off x="2189321" y="3016251"/>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1" name="Right Arrow 70"/>
            <p:cNvSpPr/>
            <p:nvPr/>
          </p:nvSpPr>
          <p:spPr>
            <a:xfrm>
              <a:off x="2189321" y="3833062"/>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2" name="Rectangle 71"/>
            <p:cNvSpPr/>
            <p:nvPr/>
          </p:nvSpPr>
          <p:spPr>
            <a:xfrm>
              <a:off x="4875371" y="2438400"/>
              <a:ext cx="1219916" cy="18291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500" name="TextBox 72"/>
            <p:cNvSpPr txBox="1">
              <a:spLocks noChangeArrowheads="1"/>
            </p:cNvSpPr>
            <p:nvPr/>
          </p:nvSpPr>
          <p:spPr bwMode="auto">
            <a:xfrm>
              <a:off x="4953000" y="2457272"/>
              <a:ext cx="1143000" cy="311197"/>
            </a:xfrm>
            <a:prstGeom prst="rect">
              <a:avLst/>
            </a:prstGeom>
            <a:noFill/>
            <a:ln w="9525">
              <a:noFill/>
              <a:miter lim="800000"/>
              <a:headEnd/>
              <a:tailEnd/>
            </a:ln>
          </p:spPr>
          <p:txBody>
            <a:bodyPr>
              <a:spAutoFit/>
            </a:bodyPr>
            <a:lstStyle/>
            <a:p>
              <a:pPr algn="ctr" eaLnBrk="0" hangingPunct="0"/>
              <a:endParaRPr lang="en-US" sz="800" dirty="0"/>
            </a:p>
          </p:txBody>
        </p:sp>
        <p:sp>
          <p:nvSpPr>
            <p:cNvPr id="74" name="Up-Down Arrow 73"/>
            <p:cNvSpPr/>
            <p:nvPr/>
          </p:nvSpPr>
          <p:spPr>
            <a:xfrm>
              <a:off x="5408852" y="4267536"/>
              <a:ext cx="152954"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5" name="Up-Down Arrow 74"/>
            <p:cNvSpPr/>
            <p:nvPr/>
          </p:nvSpPr>
          <p:spPr>
            <a:xfrm>
              <a:off x="6554152" y="4267536"/>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6" name="Left-Right Arrow 75"/>
            <p:cNvSpPr/>
            <p:nvPr/>
          </p:nvSpPr>
          <p:spPr>
            <a:xfrm>
              <a:off x="6095287" y="3220453"/>
              <a:ext cx="305911"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7" name="Up-Down Arrow 76"/>
            <p:cNvSpPr/>
            <p:nvPr/>
          </p:nvSpPr>
          <p:spPr>
            <a:xfrm>
              <a:off x="5487194" y="2095167"/>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8" name="Rectangle 77"/>
            <p:cNvSpPr/>
            <p:nvPr/>
          </p:nvSpPr>
          <p:spPr>
            <a:xfrm>
              <a:off x="3472656" y="2347162"/>
              <a:ext cx="1100536" cy="16901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indent="-57150" eaLnBrk="0" hangingPunct="0">
                <a:buFont typeface="Arial" pitchFamily="34" charset="0"/>
                <a:buChar char="•"/>
                <a:defRPr/>
              </a:pPr>
              <a:endParaRPr lang="en-US" sz="800" dirty="0">
                <a:solidFill>
                  <a:schemeClr val="tx1"/>
                </a:solidFill>
              </a:endParaRPr>
            </a:p>
          </p:txBody>
        </p:sp>
        <p:sp>
          <p:nvSpPr>
            <p:cNvPr id="79" name="Left-Right Arrow 78"/>
            <p:cNvSpPr/>
            <p:nvPr/>
          </p:nvSpPr>
          <p:spPr>
            <a:xfrm>
              <a:off x="4573192"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0" name="Left-Right Arrow 79"/>
            <p:cNvSpPr/>
            <p:nvPr/>
          </p:nvSpPr>
          <p:spPr>
            <a:xfrm>
              <a:off x="3125709"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8470"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4800600"/>
            <a:ext cx="466725" cy="531813"/>
          </a:xfrm>
          <a:prstGeom prst="rect">
            <a:avLst/>
          </a:prstGeom>
          <a:noFill/>
          <a:ln w="9525">
            <a:noFill/>
            <a:miter lim="800000"/>
            <a:headEnd/>
            <a:tailEnd/>
          </a:ln>
        </p:spPr>
      </p:pic>
      <p:pic>
        <p:nvPicPr>
          <p:cNvPr id="18471"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5410200"/>
            <a:ext cx="466725" cy="531813"/>
          </a:xfrm>
          <a:prstGeom prst="rect">
            <a:avLst/>
          </a:prstGeom>
          <a:noFill/>
          <a:ln w="9525">
            <a:noFill/>
            <a:miter lim="800000"/>
            <a:headEnd/>
            <a:tailEnd/>
          </a:ln>
        </p:spPr>
      </p:pic>
      <p:pic>
        <p:nvPicPr>
          <p:cNvPr id="18472"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6019800"/>
            <a:ext cx="457200" cy="522288"/>
          </a:xfrm>
          <a:prstGeom prst="rect">
            <a:avLst/>
          </a:prstGeom>
          <a:noFill/>
          <a:ln w="9525">
            <a:noFill/>
            <a:miter lim="800000"/>
            <a:headEnd/>
            <a:tailEnd/>
          </a:ln>
        </p:spPr>
      </p:pic>
      <p:sp>
        <p:nvSpPr>
          <p:cNvPr id="86" name="Left-Right Arrow 85"/>
          <p:cNvSpPr/>
          <p:nvPr/>
        </p:nvSpPr>
        <p:spPr>
          <a:xfrm rot="18857979">
            <a:off x="7006431" y="5187157"/>
            <a:ext cx="331787"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7" name="Left-Right Arrow 86"/>
          <p:cNvSpPr/>
          <p:nvPr/>
        </p:nvSpPr>
        <p:spPr>
          <a:xfrm rot="2262230">
            <a:off x="7086600" y="6089650"/>
            <a:ext cx="260350" cy="904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75" name="TextBox 87"/>
          <p:cNvSpPr txBox="1">
            <a:spLocks noChangeArrowheads="1"/>
          </p:cNvSpPr>
          <p:nvPr/>
        </p:nvSpPr>
        <p:spPr bwMode="auto">
          <a:xfrm rot="10800000" flipV="1">
            <a:off x="457200" y="3733800"/>
            <a:ext cx="1169988" cy="646113"/>
          </a:xfrm>
          <a:prstGeom prst="rect">
            <a:avLst/>
          </a:prstGeom>
          <a:noFill/>
          <a:ln w="9525">
            <a:noFill/>
            <a:miter lim="800000"/>
            <a:headEnd/>
            <a:tailEnd/>
          </a:ln>
        </p:spPr>
        <p:txBody>
          <a:bodyPr>
            <a:spAutoFit/>
          </a:bodyPr>
          <a:lstStyle/>
          <a:p>
            <a:pPr algn="ctr" eaLnBrk="0" hangingPunct="0"/>
            <a:r>
              <a:rPr lang="en-US" dirty="0"/>
              <a:t>Real World</a:t>
            </a:r>
          </a:p>
        </p:txBody>
      </p:sp>
      <p:sp>
        <p:nvSpPr>
          <p:cNvPr id="90" name="Right Arrow 89"/>
          <p:cNvSpPr/>
          <p:nvPr/>
        </p:nvSpPr>
        <p:spPr>
          <a:xfrm rot="2590265" flipV="1">
            <a:off x="1108075" y="4970463"/>
            <a:ext cx="1493838" cy="265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77" name="TextBox 81"/>
          <p:cNvSpPr txBox="1">
            <a:spLocks noChangeArrowheads="1"/>
          </p:cNvSpPr>
          <p:nvPr/>
        </p:nvSpPr>
        <p:spPr bwMode="auto">
          <a:xfrm>
            <a:off x="2362200" y="5410200"/>
            <a:ext cx="1066800" cy="369888"/>
          </a:xfrm>
          <a:prstGeom prst="rect">
            <a:avLst/>
          </a:prstGeom>
          <a:noFill/>
          <a:ln w="9525">
            <a:noFill/>
            <a:miter lim="800000"/>
            <a:headEnd/>
            <a:tailEnd/>
          </a:ln>
        </p:spPr>
        <p:txBody>
          <a:bodyPr>
            <a:spAutoFit/>
          </a:bodyPr>
          <a:lstStyle/>
          <a:p>
            <a:pPr eaLnBrk="0" hangingPunct="0"/>
            <a:r>
              <a:rPr lang="en-US" dirty="0"/>
              <a:t>Test-bed</a:t>
            </a:r>
          </a:p>
        </p:txBody>
      </p:sp>
      <p:sp>
        <p:nvSpPr>
          <p:cNvPr id="83" name="Oval 82"/>
          <p:cNvSpPr>
            <a:spLocks noChangeArrowheads="1"/>
          </p:cNvSpPr>
          <p:nvPr/>
        </p:nvSpPr>
        <p:spPr bwMode="auto">
          <a:xfrm rot="5400000">
            <a:off x="5002130" y="-1496930"/>
            <a:ext cx="1422012" cy="4873072"/>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sp>
        <p:nvSpPr>
          <p:cNvPr id="89" name="Oval 88"/>
          <p:cNvSpPr>
            <a:spLocks noChangeArrowheads="1"/>
          </p:cNvSpPr>
          <p:nvPr/>
        </p:nvSpPr>
        <p:spPr bwMode="auto">
          <a:xfrm>
            <a:off x="2133600" y="4572000"/>
            <a:ext cx="5943600" cy="2286000"/>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pic>
        <p:nvPicPr>
          <p:cNvPr id="18480" name="Picture 15"/>
          <p:cNvPicPr>
            <a:picLocks noChangeArrowheads="1"/>
          </p:cNvPicPr>
          <p:nvPr/>
        </p:nvPicPr>
        <p:blipFill>
          <a:blip r:embed="rId7" cstate="print"/>
          <a:srcRect/>
          <a:stretch>
            <a:fillRect/>
          </a:stretch>
        </p:blipFill>
        <p:spPr bwMode="auto">
          <a:xfrm>
            <a:off x="304800" y="304800"/>
            <a:ext cx="685800" cy="685800"/>
          </a:xfrm>
          <a:prstGeom prst="rect">
            <a:avLst/>
          </a:prstGeom>
          <a:noFill/>
          <a:ln w="12700">
            <a:noFill/>
            <a:miter lim="800000"/>
            <a:headEnd/>
            <a:tailEnd/>
          </a:ln>
        </p:spPr>
      </p:pic>
      <p:sp>
        <p:nvSpPr>
          <p:cNvPr id="18481" name="Slide Number Placeholder 81"/>
          <p:cNvSpPr>
            <a:spLocks noGrp="1"/>
          </p:cNvSpPr>
          <p:nvPr>
            <p:ph type="sldNum" sz="quarter" idx="12"/>
          </p:nvPr>
        </p:nvSpPr>
        <p:spPr bwMode="auto">
          <a:noFill/>
          <a:ln>
            <a:miter lim="800000"/>
            <a:headEnd/>
            <a:tailEnd/>
          </a:ln>
        </p:spPr>
        <p:txBody>
          <a:bodyPr/>
          <a:lstStyle/>
          <a:p>
            <a:fld id="{E1A80411-A39B-4F22-BBE9-E21B8A014D41}" type="slidenum">
              <a:rPr lang="en-US" smtClean="0">
                <a:ea typeface="ＭＳ Ｐゴシック"/>
                <a:cs typeface="ＭＳ Ｐゴシック"/>
              </a:rPr>
              <a:pPr/>
              <a:t>2</a:t>
            </a:fld>
            <a:endParaRPr lang="en-US" dirty="0" smtClean="0">
              <a:ea typeface="ＭＳ Ｐゴシック"/>
              <a:cs typeface="ＭＳ Ｐゴシック"/>
            </a:endParaRPr>
          </a:p>
        </p:txBody>
      </p:sp>
      <p:sp>
        <p:nvSpPr>
          <p:cNvPr id="81" name="Oval 80"/>
          <p:cNvSpPr>
            <a:spLocks noChangeArrowheads="1"/>
          </p:cNvSpPr>
          <p:nvPr/>
        </p:nvSpPr>
        <p:spPr bwMode="auto">
          <a:xfrm>
            <a:off x="7543800" y="98425"/>
            <a:ext cx="1676400" cy="5029200"/>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219200"/>
          </a:xfrm>
        </p:spPr>
        <p:txBody>
          <a:bodyPr>
            <a:normAutofit fontScale="90000"/>
          </a:bodyPr>
          <a:lstStyle/>
          <a:p>
            <a:r>
              <a:rPr lang="en-US" sz="4000" b="1" dirty="0">
                <a:solidFill>
                  <a:srgbClr val="390ACE"/>
                </a:solidFill>
                <a:latin typeface="Arial" panose="020B0604020202020204" pitchFamily="34" charset="0"/>
                <a:cs typeface="Arial" panose="020B0604020202020204" pitchFamily="34" charset="0"/>
              </a:rPr>
              <a:t>Cyber </a:t>
            </a:r>
            <a:r>
              <a:rPr lang="en-US" sz="4000" b="1" dirty="0" smtClean="0">
                <a:solidFill>
                  <a:srgbClr val="390ACE"/>
                </a:solidFill>
                <a:latin typeface="Arial" panose="020B0604020202020204" pitchFamily="34" charset="0"/>
                <a:cs typeface="Arial" panose="020B0604020202020204" pitchFamily="34" charset="0"/>
              </a:rPr>
              <a:t>Defense as a Sociotechnical System</a:t>
            </a:r>
            <a:endParaRPr lang="en-US" sz="40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r>
              <a:rPr lang="en-US" dirty="0" smtClean="0">
                <a:solidFill>
                  <a:srgbClr val="000090"/>
                </a:solidFill>
                <a:latin typeface="Arial" panose="020B0604020202020204" pitchFamily="34" charset="0"/>
                <a:cs typeface="Arial" panose="020B0604020202020204" pitchFamily="34" charset="0"/>
              </a:rPr>
              <a:t>Cyber </a:t>
            </a:r>
            <a:r>
              <a:rPr lang="en-US" dirty="0">
                <a:solidFill>
                  <a:srgbClr val="000090"/>
                </a:solidFill>
                <a:latin typeface="Arial" panose="020B0604020202020204" pitchFamily="34" charset="0"/>
                <a:cs typeface="Arial" panose="020B0604020202020204" pitchFamily="34" charset="0"/>
              </a:rPr>
              <a:t>d</a:t>
            </a:r>
            <a:r>
              <a:rPr lang="en-US" dirty="0" smtClean="0">
                <a:solidFill>
                  <a:srgbClr val="000090"/>
                </a:solidFill>
                <a:latin typeface="Arial" panose="020B0604020202020204" pitchFamily="34" charset="0"/>
                <a:cs typeface="Arial" panose="020B0604020202020204" pitchFamily="34" charset="0"/>
              </a:rPr>
              <a:t>efense </a:t>
            </a:r>
            <a:r>
              <a:rPr lang="en-US" dirty="0">
                <a:solidFill>
                  <a:srgbClr val="000090"/>
                </a:solidFill>
                <a:latin typeface="Arial" panose="020B0604020202020204" pitchFamily="34" charset="0"/>
                <a:cs typeface="Arial" panose="020B0604020202020204" pitchFamily="34" charset="0"/>
              </a:rPr>
              <a:t>f</a:t>
            </a:r>
            <a:r>
              <a:rPr lang="en-US" dirty="0" smtClean="0">
                <a:solidFill>
                  <a:srgbClr val="000090"/>
                </a:solidFill>
                <a:latin typeface="Arial" panose="020B0604020202020204" pitchFamily="34" charset="0"/>
                <a:cs typeface="Arial" panose="020B0604020202020204" pitchFamily="34" charset="0"/>
              </a:rPr>
              <a:t>unctions involve cognitive processes allocated to</a:t>
            </a:r>
          </a:p>
          <a:p>
            <a:pPr>
              <a:buNone/>
            </a:pPr>
            <a:endParaRPr lang="en-US" sz="600" dirty="0" smtClean="0">
              <a:solidFill>
                <a:srgbClr val="00009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Human Operators of many kinds </a:t>
            </a:r>
          </a:p>
          <a:p>
            <a:pPr lvl="1"/>
            <a:r>
              <a:rPr lang="en-US" dirty="0" smtClean="0">
                <a:latin typeface="Arial" panose="020B0604020202020204" pitchFamily="34" charset="0"/>
                <a:cs typeface="Arial" panose="020B0604020202020204" pitchFamily="34" charset="0"/>
              </a:rPr>
              <a:t>Tools/Algorithms of many kinds</a:t>
            </a:r>
          </a:p>
          <a:p>
            <a:r>
              <a:rPr lang="en-US" dirty="0" smtClean="0">
                <a:solidFill>
                  <a:srgbClr val="000090"/>
                </a:solidFill>
                <a:latin typeface="Arial" panose="020B0604020202020204" pitchFamily="34" charset="0"/>
                <a:cs typeface="Arial" panose="020B0604020202020204" pitchFamily="34" charset="0"/>
              </a:rPr>
              <a:t>Human Operators</a:t>
            </a:r>
          </a:p>
          <a:p>
            <a:pPr>
              <a:buNone/>
            </a:pPr>
            <a:endParaRPr lang="en-US" sz="600" dirty="0" smtClean="0">
              <a:solidFill>
                <a:srgbClr val="00009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Different roles and levels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hierarchy</a:t>
            </a:r>
          </a:p>
          <a:p>
            <a:pPr lvl="1"/>
            <a:r>
              <a:rPr lang="en-US" dirty="0" smtClean="0">
                <a:latin typeface="Arial" panose="020B0604020202020204" pitchFamily="34" charset="0"/>
                <a:cs typeface="Arial" panose="020B0604020202020204" pitchFamily="34" charset="0"/>
              </a:rPr>
              <a:t>Heterogeneity (Information, skills and knowledge)</a:t>
            </a:r>
            <a:endParaRPr lang="en-US" dirty="0">
              <a:latin typeface="Arial" panose="020B0604020202020204" pitchFamily="34" charset="0"/>
              <a:cs typeface="Arial" panose="020B0604020202020204" pitchFamily="34" charset="0"/>
            </a:endParaRPr>
          </a:p>
          <a:p>
            <a:r>
              <a:rPr lang="en-US" dirty="0" smtClean="0">
                <a:solidFill>
                  <a:srgbClr val="000090"/>
                </a:solidFill>
                <a:latin typeface="Arial" panose="020B0604020202020204" pitchFamily="34" charset="0"/>
                <a:cs typeface="Arial" panose="020B0604020202020204" pitchFamily="34" charset="0"/>
              </a:rPr>
              <a:t>Tools</a:t>
            </a:r>
          </a:p>
          <a:p>
            <a:pPr>
              <a:buNone/>
            </a:pPr>
            <a:endParaRPr lang="en-US" sz="6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For different kinds of data analysis and visualization</a:t>
            </a:r>
          </a:p>
          <a:p>
            <a:pPr lvl="1"/>
            <a:r>
              <a:rPr lang="en-US" dirty="0" smtClean="0">
                <a:latin typeface="Arial" panose="020B0604020202020204" pitchFamily="34" charset="0"/>
                <a:cs typeface="Arial" panose="020B0604020202020204" pitchFamily="34" charset="0"/>
              </a:rPr>
              <a:t>For different levels of decision making</a:t>
            </a:r>
          </a:p>
          <a:p>
            <a:r>
              <a:rPr lang="en-US" dirty="0" smtClean="0">
                <a:solidFill>
                  <a:srgbClr val="000090"/>
                </a:solidFill>
                <a:latin typeface="Arial" panose="020B0604020202020204" pitchFamily="34" charset="0"/>
                <a:cs typeface="Arial" panose="020B0604020202020204" pitchFamily="34" charset="0"/>
              </a:rPr>
              <a:t>Together, human operators and tools are a sociotechnical system</a:t>
            </a:r>
          </a:p>
          <a:p>
            <a:pPr>
              <a:buNone/>
            </a:pPr>
            <a:endParaRPr lang="en-US" sz="600" dirty="0" smtClean="0">
              <a:solidFill>
                <a:srgbClr val="00009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Human System Integration is required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5834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t>The Living Lab Procedure </a:t>
            </a:r>
            <a:b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br>
            <a:endParaRPr lang="en-US" altLang="en-US" sz="5400" b="1" dirty="0" smtClean="0">
              <a:solidFill>
                <a:srgbClr val="390ACE"/>
              </a:solidFill>
              <a:latin typeface="Arial" panose="020B0604020202020204" pitchFamily="34" charset="0"/>
              <a:ea typeface="ＭＳ Ｐゴシック" pitchFamily="34" charset="-128"/>
              <a:cs typeface="Arial" panose="020B0604020202020204" pitchFamily="34" charset="0"/>
            </a:endParaRPr>
          </a:p>
        </p:txBody>
      </p:sp>
      <p:sp>
        <p:nvSpPr>
          <p:cNvPr id="32772" name="Text Box 3"/>
          <p:cNvSpPr txBox="1">
            <a:spLocks noChangeArrowheads="1"/>
          </p:cNvSpPr>
          <p:nvPr/>
        </p:nvSpPr>
        <p:spPr bwMode="auto">
          <a:xfrm>
            <a:off x="0" y="2268330"/>
            <a:ext cx="33813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err="1">
                <a:solidFill>
                  <a:schemeClr val="tx1"/>
                </a:solidFill>
                <a:latin typeface="Tahoma" pitchFamily="34" charset="0"/>
                <a:cs typeface="Tahoma" pitchFamily="34" charset="0"/>
              </a:rPr>
              <a:t>Testbeds</a:t>
            </a:r>
            <a:r>
              <a:rPr lang="en-US" altLang="en-US" sz="1800" dirty="0">
                <a:solidFill>
                  <a:schemeClr val="tx1"/>
                </a:solidFill>
                <a:latin typeface="Tahoma" pitchFamily="34" charset="0"/>
                <a:cs typeface="Tahoma" pitchFamily="34" charset="0"/>
              </a:rPr>
              <a:t> </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2)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969465" y="1267103"/>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647700" y="3343177"/>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799" y="1295678"/>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dirty="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122065" y="210390"/>
            <a:ext cx="2824407" cy="266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86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Arial" panose="020B0604020202020204" pitchFamily="34" charset="0"/>
                <a:cs typeface="Arial" panose="020B0604020202020204" pitchFamily="34" charset="0"/>
              </a:rPr>
              <a:t>Cognitive Task Analysis Activities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25425" indent="-225425">
              <a:spcBef>
                <a:spcPts val="0"/>
              </a:spcBef>
            </a:pPr>
            <a:r>
              <a:rPr lang="en-US" sz="2400" dirty="0">
                <a:solidFill>
                  <a:schemeClr val="tx1"/>
                </a:solidFill>
                <a:latin typeface="Arial" panose="020B0604020202020204" pitchFamily="34" charset="0"/>
                <a:cs typeface="Arial" panose="020B0604020202020204" pitchFamily="34" charset="0"/>
              </a:rPr>
              <a:t>Conducted literature </a:t>
            </a:r>
            <a:r>
              <a:rPr lang="en-US" sz="2400" dirty="0" smtClean="0">
                <a:solidFill>
                  <a:schemeClr val="tx1"/>
                </a:solidFill>
                <a:latin typeface="Arial" panose="020B0604020202020204" pitchFamily="34" charset="0"/>
                <a:cs typeface="Arial" panose="020B0604020202020204" pitchFamily="34" charset="0"/>
              </a:rPr>
              <a:t>review</a:t>
            </a:r>
          </a:p>
          <a:p>
            <a:pPr marL="225425" indent="-225425">
              <a:spcBef>
                <a:spcPts val="0"/>
              </a:spcBef>
            </a:pPr>
            <a:r>
              <a:rPr lang="en-US" sz="2400" dirty="0" smtClean="0">
                <a:solidFill>
                  <a:schemeClr val="tx1"/>
                </a:solidFill>
                <a:latin typeface="Arial" panose="020B0604020202020204" pitchFamily="34" charset="0"/>
                <a:cs typeface="Arial" panose="020B0604020202020204" pitchFamily="34" charset="0"/>
              </a:rPr>
              <a:t>Cyber SA Workshop 2011</a:t>
            </a:r>
          </a:p>
          <a:p>
            <a:pPr marL="625475" lvl="1" indent="-225425">
              <a:spcBef>
                <a:spcPts val="0"/>
              </a:spcBef>
            </a:pPr>
            <a:r>
              <a:rPr lang="en-US" sz="1400" dirty="0" smtClean="0">
                <a:latin typeface="Arial" panose="020B0604020202020204" pitchFamily="34" charset="0"/>
                <a:cs typeface="Arial" panose="020B0604020202020204" pitchFamily="34" charset="0"/>
              </a:rPr>
              <a:t>one </a:t>
            </a:r>
            <a:r>
              <a:rPr lang="en-US" sz="1400" dirty="0">
                <a:latin typeface="Arial" panose="020B0604020202020204" pitchFamily="34" charset="0"/>
                <a:cs typeface="Arial" panose="020B0604020202020204" pitchFamily="34" charset="0"/>
              </a:rPr>
              <a:t>hour breakout session with 3 cyber security analysts. </a:t>
            </a:r>
            <a:endParaRPr lang="en-US" sz="1400" dirty="0" smtClean="0">
              <a:latin typeface="Arial" panose="020B0604020202020204" pitchFamily="34" charset="0"/>
              <a:cs typeface="Arial" panose="020B0604020202020204" pitchFamily="34" charset="0"/>
            </a:endParaRPr>
          </a:p>
          <a:p>
            <a:pPr marL="400050" lvl="1" indent="0">
              <a:buNone/>
            </a:pPr>
            <a:r>
              <a:rPr lang="en-US" sz="1400" dirty="0">
                <a:solidFill>
                  <a:schemeClr val="tx1"/>
                </a:solidFill>
                <a:latin typeface="Arial" panose="020B0604020202020204" pitchFamily="34" charset="0"/>
                <a:cs typeface="Arial" panose="020B0604020202020204" pitchFamily="34" charset="0"/>
              </a:rPr>
              <a:t>Topics:</a:t>
            </a:r>
          </a:p>
          <a:p>
            <a:pPr lvl="1"/>
            <a:r>
              <a:rPr lang="en-US" sz="1400" dirty="0">
                <a:solidFill>
                  <a:schemeClr val="tx1"/>
                </a:solidFill>
                <a:latin typeface="Arial" panose="020B0604020202020204" pitchFamily="34" charset="0"/>
                <a:cs typeface="Arial" panose="020B0604020202020204" pitchFamily="34" charset="0"/>
              </a:rPr>
              <a:t>Structure of defense CERT departments work of the security analyst </a:t>
            </a:r>
          </a:p>
          <a:p>
            <a:pPr lvl="1"/>
            <a:r>
              <a:rPr lang="en-US" sz="1400" dirty="0">
                <a:solidFill>
                  <a:schemeClr val="tx1"/>
                </a:solidFill>
                <a:latin typeface="Arial" panose="020B0604020202020204" pitchFamily="34" charset="0"/>
                <a:cs typeface="Arial" panose="020B0604020202020204" pitchFamily="34" charset="0"/>
              </a:rPr>
              <a:t>Tasks performed by each analyst</a:t>
            </a:r>
          </a:p>
          <a:p>
            <a:pPr lvl="1"/>
            <a:r>
              <a:rPr lang="en-US" sz="1400" dirty="0">
                <a:solidFill>
                  <a:schemeClr val="tx1"/>
                </a:solidFill>
                <a:latin typeface="Arial" panose="020B0604020202020204" pitchFamily="34" charset="0"/>
                <a:cs typeface="Arial" panose="020B0604020202020204" pitchFamily="34" charset="0"/>
              </a:rPr>
              <a:t>Tools used by the analyst to perform the task</a:t>
            </a:r>
          </a:p>
          <a:p>
            <a:pPr lvl="1"/>
            <a:r>
              <a:rPr lang="en-US" sz="1400" dirty="0">
                <a:solidFill>
                  <a:schemeClr val="tx1"/>
                </a:solidFill>
                <a:latin typeface="Arial" panose="020B0604020202020204" pitchFamily="34" charset="0"/>
                <a:cs typeface="Arial" panose="020B0604020202020204" pitchFamily="34" charset="0"/>
              </a:rPr>
              <a:t>Team structure</a:t>
            </a:r>
          </a:p>
          <a:p>
            <a:pPr lvl="1"/>
            <a:r>
              <a:rPr lang="en-US" sz="1400" dirty="0">
                <a:solidFill>
                  <a:schemeClr val="tx1"/>
                </a:solidFill>
                <a:latin typeface="Arial" panose="020B0604020202020204" pitchFamily="34" charset="0"/>
                <a:cs typeface="Arial" panose="020B0604020202020204" pitchFamily="34" charset="0"/>
              </a:rPr>
              <a:t>Interaction among analysts within a team </a:t>
            </a:r>
          </a:p>
          <a:p>
            <a:pPr lvl="1"/>
            <a:r>
              <a:rPr lang="en-US" sz="1400" dirty="0">
                <a:solidFill>
                  <a:schemeClr val="tx1"/>
                </a:solidFill>
                <a:latin typeface="Arial" panose="020B0604020202020204" pitchFamily="34" charset="0"/>
                <a:cs typeface="Arial" panose="020B0604020202020204" pitchFamily="34" charset="0"/>
              </a:rPr>
              <a:t>Reporting </a:t>
            </a:r>
            <a:r>
              <a:rPr lang="en-US" sz="1400" dirty="0" smtClean="0">
                <a:solidFill>
                  <a:schemeClr val="tx1"/>
                </a:solidFill>
                <a:latin typeface="Arial" panose="020B0604020202020204" pitchFamily="34" charset="0"/>
                <a:cs typeface="Arial" panose="020B0604020202020204" pitchFamily="34" charset="0"/>
              </a:rPr>
              <a:t>hierarchy</a:t>
            </a:r>
          </a:p>
          <a:p>
            <a:r>
              <a:rPr lang="en-US" sz="2400" dirty="0" smtClean="0">
                <a:solidFill>
                  <a:schemeClr val="tx1"/>
                </a:solidFill>
                <a:latin typeface="Arial" panose="020B0604020202020204" pitchFamily="34" charset="0"/>
                <a:cs typeface="Arial" panose="020B0604020202020204" pitchFamily="34" charset="0"/>
              </a:rPr>
              <a:t>Cyber Defense Exercises</a:t>
            </a:r>
          </a:p>
          <a:p>
            <a:pPr lvl="1"/>
            <a:r>
              <a:rPr lang="en-US" sz="1400" dirty="0" smtClean="0">
                <a:solidFill>
                  <a:schemeClr val="tx1"/>
                </a:solidFill>
                <a:latin typeface="Arial" panose="020B0604020202020204" pitchFamily="34" charset="0"/>
                <a:cs typeface="Arial" panose="020B0604020202020204" pitchFamily="34" charset="0"/>
              </a:rPr>
              <a:t>Air Force Academy, Colorado Springs, CO</a:t>
            </a:r>
          </a:p>
          <a:p>
            <a:pPr lvl="1"/>
            <a:r>
              <a:rPr lang="en-US" sz="1400" dirty="0" smtClean="0">
                <a:latin typeface="Arial" panose="020B0604020202020204" pitchFamily="34" charset="0"/>
                <a:cs typeface="Arial" panose="020B0604020202020204" pitchFamily="34" charset="0"/>
              </a:rPr>
              <a:t>CTA collaboration with PSU – WestPoint CDX logs</a:t>
            </a:r>
            <a:endParaRPr lang="en-US" sz="1400" dirty="0" smtClean="0">
              <a:solidFill>
                <a:schemeClr val="tx1"/>
              </a:solidFill>
              <a:latin typeface="Arial" panose="020B0604020202020204" pitchFamily="34" charset="0"/>
              <a:cs typeface="Arial" panose="020B0604020202020204" pitchFamily="34" charset="0"/>
            </a:endParaRPr>
          </a:p>
          <a:p>
            <a:pPr lvl="1"/>
            <a:r>
              <a:rPr lang="en-US" sz="1400" dirty="0" err="1" smtClean="0">
                <a:solidFill>
                  <a:schemeClr val="tx1"/>
                </a:solidFill>
                <a:latin typeface="Arial" panose="020B0604020202020204" pitchFamily="34" charset="0"/>
                <a:cs typeface="Arial" panose="020B0604020202020204" pitchFamily="34" charset="0"/>
              </a:rPr>
              <a:t>iCTF</a:t>
            </a:r>
            <a:r>
              <a:rPr lang="en-US" sz="1400" dirty="0" smtClean="0">
                <a:solidFill>
                  <a:schemeClr val="tx1"/>
                </a:solidFill>
                <a:latin typeface="Arial" panose="020B0604020202020204" pitchFamily="34" charset="0"/>
                <a:cs typeface="Arial" panose="020B0604020202020204" pitchFamily="34" charset="0"/>
              </a:rPr>
              <a:t> – International Capture the Flag at US Santa Barbara (Giovanni </a:t>
            </a:r>
            <a:r>
              <a:rPr lang="en-US" sz="1400" dirty="0" err="1" smtClean="0">
                <a:solidFill>
                  <a:schemeClr val="tx1"/>
                </a:solidFill>
                <a:latin typeface="Arial" panose="020B0604020202020204" pitchFamily="34" charset="0"/>
                <a:cs typeface="Arial" panose="020B0604020202020204" pitchFamily="34" charset="0"/>
              </a:rPr>
              <a:t>Vigna</a:t>
            </a:r>
            <a:r>
              <a:rPr lang="en-US" sz="1400" dirty="0" smtClean="0">
                <a:solidFill>
                  <a:schemeClr val="tx1"/>
                </a:solidFill>
                <a:latin typeface="Arial" panose="020B0604020202020204" pitchFamily="34" charset="0"/>
                <a:cs typeface="Arial" panose="020B0604020202020204" pitchFamily="34" charset="0"/>
              </a:rPr>
              <a:t>)</a:t>
            </a:r>
          </a:p>
          <a:p>
            <a:r>
              <a:rPr lang="en-US" sz="2400" dirty="0" smtClean="0">
                <a:solidFill>
                  <a:schemeClr val="tx1"/>
                </a:solidFill>
                <a:latin typeface="Arial" panose="020B0604020202020204" pitchFamily="34" charset="0"/>
                <a:cs typeface="Arial" panose="020B0604020202020204" pitchFamily="34" charset="0"/>
              </a:rPr>
              <a:t>Cyber Survey – web responses</a:t>
            </a:r>
          </a:p>
          <a:p>
            <a:endParaRPr lang="en-US" sz="14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dirty="0" smtClean="0"/>
              <a:t> </a:t>
            </a:r>
            <a:endParaRPr lang="en-US" dirty="0"/>
          </a:p>
          <a:p>
            <a:pPr marL="225425" indent="-225425">
              <a:spcBef>
                <a:spcPts val="0"/>
              </a:spcBef>
            </a:pPr>
            <a:endParaRPr lang="en-US" dirty="0">
              <a:solidFill>
                <a:schemeClr val="tx1"/>
              </a:solidFill>
              <a:latin typeface="Calibri" pitchFamily="34"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22</a:t>
            </a:fld>
            <a:endParaRPr lang="en-US" dirty="0"/>
          </a:p>
        </p:txBody>
      </p:sp>
    </p:spTree>
    <p:extLst>
      <p:ext uri="{BB962C8B-B14F-4D97-AF65-F5344CB8AC3E}">
        <p14:creationId xmlns:p14="http://schemas.microsoft.com/office/powerpoint/2010/main" val="30500591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4000" b="1" dirty="0" smtClean="0">
                <a:solidFill>
                  <a:srgbClr val="390ACE"/>
                </a:solidFill>
                <a:latin typeface="Arial" panose="020B0604020202020204" pitchFamily="34" charset="0"/>
                <a:cs typeface="Arial" panose="020B0604020202020204" pitchFamily="34" charset="0"/>
              </a:rPr>
              <a:t>Lessons Learned: </a:t>
            </a:r>
            <a:br>
              <a:rPr lang="en-US" sz="4000" b="1" dirty="0" smtClean="0">
                <a:solidFill>
                  <a:srgbClr val="390ACE"/>
                </a:solidFill>
                <a:latin typeface="Arial" panose="020B0604020202020204" pitchFamily="34" charset="0"/>
                <a:cs typeface="Arial" panose="020B0604020202020204" pitchFamily="34" charset="0"/>
              </a:rPr>
            </a:br>
            <a:r>
              <a:rPr lang="en-US" sz="4000" b="1" dirty="0" smtClean="0">
                <a:solidFill>
                  <a:srgbClr val="390ACE"/>
                </a:solidFill>
                <a:latin typeface="Arial" panose="020B0604020202020204" pitchFamily="34" charset="0"/>
                <a:cs typeface="Arial" panose="020B0604020202020204" pitchFamily="34" charset="0"/>
              </a:rPr>
              <a:t>Cyber </a:t>
            </a:r>
            <a:r>
              <a:rPr lang="en-US" sz="4000" b="1" dirty="0">
                <a:solidFill>
                  <a:srgbClr val="390ACE"/>
                </a:solidFill>
                <a:latin typeface="Arial" panose="020B0604020202020204" pitchFamily="34" charset="0"/>
                <a:cs typeface="Arial" panose="020B0604020202020204" pitchFamily="34" charset="0"/>
              </a:rPr>
              <a:t>Defense </a:t>
            </a:r>
            <a:r>
              <a:rPr lang="en-US" sz="4000" b="1" dirty="0" smtClean="0">
                <a:solidFill>
                  <a:srgbClr val="390ACE"/>
                </a:solidFill>
                <a:latin typeface="Arial" panose="020B0604020202020204" pitchFamily="34" charset="0"/>
                <a:cs typeface="Arial" panose="020B0604020202020204" pitchFamily="34" charset="0"/>
              </a:rPr>
              <a:t>Analysts</a:t>
            </a:r>
            <a:endParaRPr lang="en-US" sz="40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437861"/>
            <a:ext cx="8458200" cy="4602163"/>
          </a:xfrm>
        </p:spPr>
        <p:txBody>
          <a:bodyPr/>
          <a:lstStyle/>
          <a:p>
            <a:r>
              <a:rPr lang="en-US" sz="3200" dirty="0" smtClean="0">
                <a:solidFill>
                  <a:schemeClr val="accent1"/>
                </a:solidFill>
                <a:latin typeface="Arial" panose="020B0604020202020204" pitchFamily="34" charset="0"/>
                <a:cs typeface="Arial" panose="020B0604020202020204" pitchFamily="34" charset="0"/>
              </a:rPr>
              <a:t>High stress</a:t>
            </a:r>
          </a:p>
          <a:p>
            <a:r>
              <a:rPr lang="en-US" sz="3200" dirty="0" smtClean="0">
                <a:solidFill>
                  <a:schemeClr val="accent1"/>
                </a:solidFill>
                <a:latin typeface="Arial" panose="020B0604020202020204" pitchFamily="34" charset="0"/>
                <a:cs typeface="Arial" panose="020B0604020202020204" pitchFamily="34" charset="0"/>
              </a:rPr>
              <a:t>High attrition rate</a:t>
            </a:r>
          </a:p>
          <a:p>
            <a:r>
              <a:rPr lang="en-US" sz="3200" dirty="0" smtClean="0">
                <a:solidFill>
                  <a:schemeClr val="accent1"/>
                </a:solidFill>
                <a:latin typeface="Arial" panose="020B0604020202020204" pitchFamily="34" charset="0"/>
                <a:cs typeface="Arial" panose="020B0604020202020204" pitchFamily="34" charset="0"/>
              </a:rPr>
              <a:t>High False Alarm Rate</a:t>
            </a:r>
          </a:p>
          <a:p>
            <a:r>
              <a:rPr lang="en-US" sz="3200" dirty="0" smtClean="0">
                <a:solidFill>
                  <a:schemeClr val="accent1"/>
                </a:solidFill>
                <a:latin typeface="Arial" panose="020B0604020202020204" pitchFamily="34" charset="0"/>
                <a:cs typeface="Arial" panose="020B0604020202020204" pitchFamily="34" charset="0"/>
              </a:rPr>
              <a:t>Low Situation Awareness</a:t>
            </a:r>
          </a:p>
          <a:p>
            <a:pPr lvl="0"/>
            <a:r>
              <a:rPr lang="en-US" sz="3200" dirty="0" smtClean="0">
                <a:solidFill>
                  <a:schemeClr val="accent1"/>
                </a:solidFill>
                <a:latin typeface="Arial" panose="020B0604020202020204" pitchFamily="34" charset="0"/>
                <a:cs typeface="Arial" panose="020B0604020202020204" pitchFamily="34" charset="0"/>
              </a:rPr>
              <a:t>Cyber </a:t>
            </a:r>
            <a:r>
              <a:rPr lang="en-US" sz="3200" dirty="0">
                <a:solidFill>
                  <a:schemeClr val="accent1"/>
                </a:solidFill>
                <a:latin typeface="Arial" panose="020B0604020202020204" pitchFamily="34" charset="0"/>
                <a:cs typeface="Arial" panose="020B0604020202020204" pitchFamily="34" charset="0"/>
              </a:rPr>
              <a:t>analysis task does not make the best use of </a:t>
            </a:r>
            <a:r>
              <a:rPr lang="en-US" sz="3200" dirty="0" smtClean="0">
                <a:solidFill>
                  <a:schemeClr val="accent1"/>
                </a:solidFill>
                <a:latin typeface="Arial" panose="020B0604020202020204" pitchFamily="34" charset="0"/>
                <a:cs typeface="Arial" panose="020B0604020202020204" pitchFamily="34" charset="0"/>
              </a:rPr>
              <a:t>individual </a:t>
            </a:r>
            <a:r>
              <a:rPr lang="en-US" sz="3200" dirty="0">
                <a:solidFill>
                  <a:schemeClr val="accent1"/>
                </a:solidFill>
                <a:latin typeface="Arial" panose="020B0604020202020204" pitchFamily="34" charset="0"/>
                <a:cs typeface="Arial" panose="020B0604020202020204" pitchFamily="34" charset="0"/>
              </a:rPr>
              <a:t>capabilities</a:t>
            </a:r>
          </a:p>
          <a:p>
            <a:pPr lvl="0"/>
            <a:r>
              <a:rPr lang="en-US" sz="3200" dirty="0">
                <a:solidFill>
                  <a:schemeClr val="accent1"/>
                </a:solidFill>
                <a:latin typeface="Arial" panose="020B0604020202020204" pitchFamily="34" charset="0"/>
                <a:cs typeface="Arial" panose="020B0604020202020204" pitchFamily="34" charset="0"/>
              </a:rPr>
              <a:t>Expertise is challenging to </a:t>
            </a:r>
            <a:r>
              <a:rPr lang="en-US" sz="3200" dirty="0" smtClean="0">
                <a:solidFill>
                  <a:schemeClr val="accent1"/>
                </a:solidFill>
                <a:latin typeface="Arial" panose="020B0604020202020204" pitchFamily="34" charset="0"/>
                <a:cs typeface="Arial" panose="020B0604020202020204" pitchFamily="34" charset="0"/>
              </a:rPr>
              <a:t>identify</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A30C51-D93F-4CD7-A3BF-96545CDA6E84}" type="slidenum">
              <a:rPr lang="en-US" smtClean="0"/>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702" y="1447800"/>
            <a:ext cx="2314898" cy="2114845"/>
          </a:xfrm>
          <a:prstGeom prst="rect">
            <a:avLst/>
          </a:prstGeom>
        </p:spPr>
      </p:pic>
    </p:spTree>
    <p:extLst>
      <p:ext uri="{BB962C8B-B14F-4D97-AF65-F5344CB8AC3E}">
        <p14:creationId xmlns:p14="http://schemas.microsoft.com/office/powerpoint/2010/main" val="5195512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4000" b="1" dirty="0" smtClean="0">
                <a:solidFill>
                  <a:srgbClr val="390ACE"/>
                </a:solidFill>
                <a:latin typeface="Arial" panose="020B0604020202020204" pitchFamily="34" charset="0"/>
                <a:cs typeface="Arial" panose="020B0604020202020204" pitchFamily="34" charset="0"/>
              </a:rPr>
              <a:t>Lessons Learned: </a:t>
            </a:r>
            <a:br>
              <a:rPr lang="en-US" sz="4000" b="1" dirty="0" smtClean="0">
                <a:solidFill>
                  <a:srgbClr val="390ACE"/>
                </a:solidFill>
                <a:latin typeface="Arial" panose="020B0604020202020204" pitchFamily="34" charset="0"/>
                <a:cs typeface="Arial" panose="020B0604020202020204" pitchFamily="34" charset="0"/>
              </a:rPr>
            </a:br>
            <a:r>
              <a:rPr lang="en-US" sz="4000" b="1" dirty="0" smtClean="0">
                <a:solidFill>
                  <a:srgbClr val="390ACE"/>
                </a:solidFill>
                <a:latin typeface="Arial" panose="020B0604020202020204" pitchFamily="34" charset="0"/>
                <a:cs typeface="Arial" panose="020B0604020202020204" pitchFamily="34" charset="0"/>
              </a:rPr>
              <a:t>The Analyst Task</a:t>
            </a:r>
            <a:endParaRPr lang="en-US" sz="40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565" y="1447800"/>
            <a:ext cx="8458200" cy="4602163"/>
          </a:xfrm>
        </p:spPr>
        <p:txBody>
          <a:bodyPr/>
          <a:lstStyle/>
          <a:p>
            <a:pPr lvl="0"/>
            <a:r>
              <a:rPr lang="en-US" sz="2400" dirty="0">
                <a:solidFill>
                  <a:schemeClr val="accent1"/>
                </a:solidFill>
                <a:latin typeface="Arial" panose="020B0604020202020204" pitchFamily="34" charset="0"/>
                <a:cs typeface="Arial" panose="020B0604020202020204" pitchFamily="34" charset="0"/>
              </a:rPr>
              <a:t>Unstructured task; hierarchical within government, but within units it breaks down</a:t>
            </a:r>
          </a:p>
          <a:p>
            <a:r>
              <a:rPr lang="en-US" sz="2400" dirty="0">
                <a:solidFill>
                  <a:schemeClr val="accent1"/>
                </a:solidFill>
                <a:latin typeface="Arial" panose="020B0604020202020204" pitchFamily="34" charset="0"/>
                <a:cs typeface="Arial" panose="020B0604020202020204" pitchFamily="34" charset="0"/>
              </a:rPr>
              <a:t>Variance across departments, </a:t>
            </a:r>
            <a:r>
              <a:rPr lang="en-US" sz="2400" dirty="0" smtClean="0">
                <a:solidFill>
                  <a:schemeClr val="accent1"/>
                </a:solidFill>
                <a:latin typeface="Arial" panose="020B0604020202020204" pitchFamily="34" charset="0"/>
                <a:cs typeface="Arial" panose="020B0604020202020204" pitchFamily="34" charset="0"/>
              </a:rPr>
              <a:t>agencies</a:t>
            </a:r>
          </a:p>
          <a:p>
            <a:pPr lvl="0"/>
            <a:r>
              <a:rPr lang="en-US" sz="2400" dirty="0" smtClean="0">
                <a:latin typeface="Arial" panose="020B0604020202020204" pitchFamily="34" charset="0"/>
                <a:cs typeface="Arial" panose="020B0604020202020204" pitchFamily="34" charset="0"/>
              </a:rPr>
              <a:t>Ill-structured </a:t>
            </a:r>
            <a:r>
              <a:rPr lang="en-US" sz="2400" dirty="0">
                <a:latin typeface="Arial" panose="020B0604020202020204" pitchFamily="34" charset="0"/>
                <a:cs typeface="Arial" panose="020B0604020202020204" pitchFamily="34" charset="0"/>
              </a:rPr>
              <a:t>with no beginning or end </a:t>
            </a:r>
          </a:p>
          <a:p>
            <a:pPr lvl="0"/>
            <a:r>
              <a:rPr lang="en-US" sz="2400" dirty="0">
                <a:latin typeface="Arial" panose="020B0604020202020204" pitchFamily="34" charset="0"/>
                <a:cs typeface="Arial" panose="020B0604020202020204" pitchFamily="34" charset="0"/>
              </a:rPr>
              <a:t>Little to no standardized methodology in </a:t>
            </a:r>
            <a:endParaRPr lang="en-US" sz="2400" dirty="0" smtClean="0">
              <a:latin typeface="Arial" panose="020B0604020202020204" pitchFamily="34" charset="0"/>
              <a:cs typeface="Arial" panose="020B0604020202020204" pitchFamily="34" charset="0"/>
            </a:endParaRPr>
          </a:p>
          <a:p>
            <a:pPr marL="0" lv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locating </a:t>
            </a:r>
            <a:r>
              <a:rPr lang="en-US" sz="2400" dirty="0">
                <a:latin typeface="Arial" panose="020B0604020202020204" pitchFamily="34" charset="0"/>
                <a:cs typeface="Arial" panose="020B0604020202020204" pitchFamily="34" charset="0"/>
              </a:rPr>
              <a:t>and response to an attack</a:t>
            </a:r>
          </a:p>
          <a:p>
            <a:r>
              <a:rPr lang="en-US" sz="2400" dirty="0" smtClean="0">
                <a:latin typeface="Arial" panose="020B0604020202020204" pitchFamily="34" charset="0"/>
                <a:cs typeface="Arial" panose="020B0604020202020204" pitchFamily="34" charset="0"/>
              </a:rPr>
              <a:t>Massive </a:t>
            </a:r>
            <a:r>
              <a:rPr lang="en-US" sz="2400" dirty="0">
                <a:latin typeface="Arial" panose="020B0604020202020204" pitchFamily="34" charset="0"/>
                <a:cs typeface="Arial" panose="020B0604020202020204" pitchFamily="34" charset="0"/>
              </a:rPr>
              <a:t>amounts of data, information </a:t>
            </a:r>
            <a:endParaRPr lang="en-US" sz="2400" dirty="0" smtClean="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overload</a:t>
            </a:r>
            <a:r>
              <a:rPr lang="en-US" sz="2400" dirty="0">
                <a:latin typeface="Arial" panose="020B0604020202020204" pitchFamily="34" charset="0"/>
                <a:cs typeface="Arial" panose="020B0604020202020204" pitchFamily="34" charset="0"/>
              </a:rPr>
              <a:t>, high uncertainty</a:t>
            </a:r>
          </a:p>
          <a:p>
            <a:pPr lvl="0"/>
            <a:r>
              <a:rPr lang="en-US" sz="2400" dirty="0">
                <a:latin typeface="Arial" panose="020B0604020202020204" pitchFamily="34" charset="0"/>
                <a:cs typeface="Arial" panose="020B0604020202020204" pitchFamily="34" charset="0"/>
              </a:rPr>
              <a:t>No software standards</a:t>
            </a:r>
          </a:p>
          <a:p>
            <a:r>
              <a:rPr lang="en-US" sz="2400" dirty="0">
                <a:latin typeface="Arial" panose="020B0604020202020204" pitchFamily="34" charset="0"/>
                <a:cs typeface="Arial" panose="020B0604020202020204" pitchFamily="34" charset="0"/>
              </a:rPr>
              <a:t>Metrics of individual and team performance and process are lacking</a:t>
            </a:r>
          </a:p>
          <a:p>
            <a:endParaRPr lang="en-US" sz="2400" dirty="0">
              <a:solidFill>
                <a:schemeClr val="accent1"/>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A30C51-D93F-4CD7-A3BF-96545CDA6E84}" type="slidenum">
              <a:rPr lang="en-US" smtClean="0"/>
              <a:pPr/>
              <a:t>24</a:t>
            </a:fld>
            <a:endParaRPr lang="en-US"/>
          </a:p>
        </p:txBody>
      </p:sp>
      <p:sp>
        <p:nvSpPr>
          <p:cNvPr id="6" name="AutoShape 2" descr="Image result for cyber analysis ta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17499"/>
            <a:ext cx="2967146" cy="21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8503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4000" b="1" dirty="0" smtClean="0">
                <a:solidFill>
                  <a:srgbClr val="390ACE"/>
                </a:solidFill>
                <a:latin typeface="Arial" panose="020B0604020202020204" pitchFamily="34" charset="0"/>
                <a:cs typeface="Arial" panose="020B0604020202020204" pitchFamily="34" charset="0"/>
              </a:rPr>
              <a:t>Lessons Learned: </a:t>
            </a:r>
            <a:br>
              <a:rPr lang="en-US" sz="4000" b="1" dirty="0" smtClean="0">
                <a:solidFill>
                  <a:srgbClr val="390ACE"/>
                </a:solidFill>
                <a:latin typeface="Arial" panose="020B0604020202020204" pitchFamily="34" charset="0"/>
                <a:cs typeface="Arial" panose="020B0604020202020204" pitchFamily="34" charset="0"/>
              </a:rPr>
            </a:br>
            <a:r>
              <a:rPr lang="en-US" sz="4000" b="1" dirty="0" smtClean="0">
                <a:solidFill>
                  <a:srgbClr val="390ACE"/>
                </a:solidFill>
                <a:latin typeface="Arial" panose="020B0604020202020204" pitchFamily="34" charset="0"/>
                <a:cs typeface="Arial" panose="020B0604020202020204" pitchFamily="34" charset="0"/>
              </a:rPr>
              <a:t>Training Analysts</a:t>
            </a:r>
            <a:endParaRPr lang="en-US" sz="40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5514" y="1447800"/>
            <a:ext cx="6248400" cy="4602163"/>
          </a:xfrm>
        </p:spPr>
        <p:txBody>
          <a:bodyPr/>
          <a:lstStyle/>
          <a:p>
            <a:r>
              <a:rPr lang="en-US" sz="3200" dirty="0">
                <a:latin typeface="Arial" panose="020B0604020202020204" pitchFamily="34" charset="0"/>
                <a:cs typeface="Arial" panose="020B0604020202020204" pitchFamily="34" charset="0"/>
              </a:rPr>
              <a:t>No cohesive training programs for specific tasks or not standardized enough </a:t>
            </a:r>
          </a:p>
          <a:p>
            <a:pPr lvl="0"/>
            <a:r>
              <a:rPr lang="en-US" sz="3200" dirty="0">
                <a:latin typeface="Arial" panose="020B0604020202020204" pitchFamily="34" charset="0"/>
                <a:cs typeface="Arial" panose="020B0604020202020204" pitchFamily="34" charset="0"/>
              </a:rPr>
              <a:t>No feedback</a:t>
            </a:r>
          </a:p>
          <a:p>
            <a:pPr lvl="0"/>
            <a:r>
              <a:rPr lang="en-US" sz="3200" dirty="0">
                <a:latin typeface="Arial" panose="020B0604020202020204" pitchFamily="34" charset="0"/>
                <a:cs typeface="Arial" panose="020B0604020202020204" pitchFamily="34" charset="0"/>
              </a:rPr>
              <a:t>No way to benchmark or evaluate the efficacy of individuals in the real world. No ground </a:t>
            </a:r>
            <a:r>
              <a:rPr lang="en-US" sz="3200" dirty="0" smtClean="0">
                <a:latin typeface="Arial" panose="020B0604020202020204" pitchFamily="34" charset="0"/>
                <a:cs typeface="Arial" panose="020B0604020202020204" pitchFamily="34" charset="0"/>
              </a:rPr>
              <a:t>truth</a:t>
            </a:r>
          </a:p>
          <a:p>
            <a:pPr lvl="0"/>
            <a:r>
              <a:rPr lang="en-US" sz="3200" dirty="0" smtClean="0">
                <a:latin typeface="Arial" panose="020B0604020202020204" pitchFamily="34" charset="0"/>
                <a:cs typeface="Arial" panose="020B0604020202020204" pitchFamily="34" charset="0"/>
              </a:rPr>
              <a:t>No performance metrics</a:t>
            </a:r>
            <a:endParaRPr lang="en-US" sz="3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A30C51-D93F-4CD7-A3BF-96545CDA6E84}" type="slidenum">
              <a:rPr lang="en-US" smtClean="0"/>
              <a:pPr/>
              <a:t>25</a:t>
            </a:fld>
            <a:endParaRPr lang="en-US"/>
          </a:p>
        </p:txBody>
      </p:sp>
      <p:sp>
        <p:nvSpPr>
          <p:cNvPr id="6" name="AutoShape 4" descr="Image result for cyber analysi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47924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754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sz="4000" b="1" dirty="0" smtClean="0">
                <a:solidFill>
                  <a:srgbClr val="390ACE"/>
                </a:solidFill>
                <a:latin typeface="Arial" panose="020B0604020202020204" pitchFamily="34" charset="0"/>
                <a:cs typeface="Arial" panose="020B0604020202020204" pitchFamily="34" charset="0"/>
              </a:rPr>
              <a:t>Lessons Learned: </a:t>
            </a:r>
            <a:br>
              <a:rPr lang="en-US" sz="4000" b="1" dirty="0" smtClean="0">
                <a:solidFill>
                  <a:srgbClr val="390ACE"/>
                </a:solidFill>
                <a:latin typeface="Arial" panose="020B0604020202020204" pitchFamily="34" charset="0"/>
                <a:cs typeface="Arial" panose="020B0604020202020204" pitchFamily="34" charset="0"/>
              </a:rPr>
            </a:br>
            <a:r>
              <a:rPr lang="en-US" sz="4000" b="1" dirty="0" smtClean="0">
                <a:solidFill>
                  <a:srgbClr val="390ACE"/>
                </a:solidFill>
                <a:latin typeface="Arial" panose="020B0604020202020204" pitchFamily="34" charset="0"/>
                <a:cs typeface="Arial" panose="020B0604020202020204" pitchFamily="34" charset="0"/>
              </a:rPr>
              <a:t>Teamwork Among Analysts</a:t>
            </a:r>
            <a:endParaRPr lang="en-US" sz="40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371600"/>
            <a:ext cx="8991600" cy="4602163"/>
          </a:xfrm>
        </p:spPr>
        <p:txBody>
          <a:bodyPr/>
          <a:lstStyle/>
          <a:p>
            <a:r>
              <a:rPr lang="en-US" sz="2400" dirty="0" smtClean="0">
                <a:solidFill>
                  <a:schemeClr val="accent1"/>
                </a:solidFill>
                <a:latin typeface="Arial" panose="020B0604020202020204" pitchFamily="34" charset="0"/>
                <a:cs typeface="Arial" panose="020B0604020202020204" pitchFamily="34" charset="0"/>
              </a:rPr>
              <a:t>Teamwork </a:t>
            </a:r>
            <a:r>
              <a:rPr lang="en-US" sz="2400" dirty="0">
                <a:solidFill>
                  <a:schemeClr val="accent1"/>
                </a:solidFill>
                <a:latin typeface="Arial" panose="020B0604020202020204" pitchFamily="34" charset="0"/>
                <a:cs typeface="Arial" panose="020B0604020202020204" pitchFamily="34" charset="0"/>
              </a:rPr>
              <a:t>is minimal in cyber security</a:t>
            </a:r>
          </a:p>
          <a:p>
            <a:r>
              <a:rPr lang="en-US" sz="2400" dirty="0">
                <a:solidFill>
                  <a:schemeClr val="accent1"/>
                </a:solidFill>
                <a:latin typeface="Arial" panose="020B0604020202020204" pitchFamily="34" charset="0"/>
                <a:cs typeface="Arial" panose="020B0604020202020204" pitchFamily="34" charset="0"/>
              </a:rPr>
              <a:t>Cyber analysts work as a group – Not as a team</a:t>
            </a:r>
          </a:p>
          <a:p>
            <a:r>
              <a:rPr lang="en-US" sz="2400" dirty="0">
                <a:solidFill>
                  <a:schemeClr val="accent1"/>
                </a:solidFill>
                <a:latin typeface="Arial" panose="020B0604020202020204" pitchFamily="34" charset="0"/>
                <a:cs typeface="Arial" panose="020B0604020202020204" pitchFamily="34" charset="0"/>
              </a:rPr>
              <a:t>Possible Reasons</a:t>
            </a:r>
          </a:p>
          <a:p>
            <a:pPr lvl="1"/>
            <a:r>
              <a:rPr lang="en-US" sz="2000" dirty="0">
                <a:solidFill>
                  <a:schemeClr val="accent1"/>
                </a:solidFill>
                <a:latin typeface="Arial" panose="020B0604020202020204" pitchFamily="34" charset="0"/>
                <a:cs typeface="Arial" panose="020B0604020202020204" pitchFamily="34" charset="0"/>
              </a:rPr>
              <a:t>Cognitive overload</a:t>
            </a:r>
          </a:p>
          <a:p>
            <a:pPr lvl="1"/>
            <a:r>
              <a:rPr lang="en-US" sz="2000" dirty="0">
                <a:solidFill>
                  <a:schemeClr val="accent1"/>
                </a:solidFill>
                <a:latin typeface="Arial" panose="020B0604020202020204" pitchFamily="34" charset="0"/>
                <a:cs typeface="Arial" panose="020B0604020202020204" pitchFamily="34" charset="0"/>
              </a:rPr>
              <a:t>Organizational reward structures</a:t>
            </a:r>
          </a:p>
          <a:p>
            <a:pPr lvl="1"/>
            <a:r>
              <a:rPr lang="en-US" sz="2000" dirty="0">
                <a:solidFill>
                  <a:schemeClr val="accent1"/>
                </a:solidFill>
                <a:latin typeface="Arial" panose="020B0604020202020204" pitchFamily="34" charset="0"/>
                <a:cs typeface="Arial" panose="020B0604020202020204" pitchFamily="34" charset="0"/>
              </a:rPr>
              <a:t>“Knowledge is Power”</a:t>
            </a:r>
          </a:p>
          <a:p>
            <a:pPr lvl="1"/>
            <a:r>
              <a:rPr lang="en-US" sz="2000" dirty="0">
                <a:solidFill>
                  <a:schemeClr val="accent1"/>
                </a:solidFill>
                <a:latin typeface="Arial" panose="020B0604020202020204" pitchFamily="34" charset="0"/>
                <a:cs typeface="Arial" panose="020B0604020202020204" pitchFamily="34" charset="0"/>
              </a:rPr>
              <a:t>Lack of effective collaboration </a:t>
            </a:r>
            <a:r>
              <a:rPr lang="en-US" sz="2000" dirty="0" smtClean="0">
                <a:solidFill>
                  <a:schemeClr val="accent1"/>
                </a:solidFill>
                <a:latin typeface="Arial" panose="020B0604020202020204" pitchFamily="34" charset="0"/>
                <a:cs typeface="Arial" panose="020B0604020202020204" pitchFamily="34" charset="0"/>
              </a:rPr>
              <a:t>tools</a:t>
            </a:r>
            <a:endParaRPr lang="en-US" sz="2000" dirty="0">
              <a:solidFill>
                <a:schemeClr val="accent1"/>
              </a:solidFill>
              <a:latin typeface="Arial" panose="020B0604020202020204" pitchFamily="34" charset="0"/>
              <a:cs typeface="Arial" panose="020B0604020202020204" pitchFamily="34" charset="0"/>
            </a:endParaRPr>
          </a:p>
          <a:p>
            <a:pPr lvl="0"/>
            <a:r>
              <a:rPr lang="en-US" sz="2400" dirty="0" smtClean="0">
                <a:solidFill>
                  <a:schemeClr val="accent1"/>
                </a:solidFill>
                <a:latin typeface="Arial" panose="020B0604020202020204" pitchFamily="34" charset="0"/>
                <a:cs typeface="Arial" panose="020B0604020202020204" pitchFamily="34" charset="0"/>
              </a:rPr>
              <a:t>Little </a:t>
            </a:r>
            <a:r>
              <a:rPr lang="en-US" sz="2400" dirty="0">
                <a:solidFill>
                  <a:schemeClr val="accent1"/>
                </a:solidFill>
                <a:latin typeface="Arial" panose="020B0604020202020204" pitchFamily="34" charset="0"/>
                <a:cs typeface="Arial" panose="020B0604020202020204" pitchFamily="34" charset="0"/>
              </a:rPr>
              <a:t>role differentiation among teammates</a:t>
            </a:r>
          </a:p>
          <a:p>
            <a:r>
              <a:rPr lang="en-US" sz="2400" dirty="0">
                <a:solidFill>
                  <a:schemeClr val="accent1"/>
                </a:solidFill>
                <a:latin typeface="Arial" panose="020B0604020202020204" pitchFamily="34" charset="0"/>
                <a:cs typeface="Arial" panose="020B0604020202020204" pitchFamily="34" charset="0"/>
              </a:rPr>
              <a:t>Low interaction; a collective with each working independently</a:t>
            </a:r>
          </a:p>
          <a:p>
            <a:r>
              <a:rPr lang="en-US" sz="2400" dirty="0">
                <a:solidFill>
                  <a:schemeClr val="accent1"/>
                </a:solidFill>
                <a:latin typeface="Arial" panose="020B0604020202020204" pitchFamily="34" charset="0"/>
                <a:cs typeface="Arial" panose="020B0604020202020204" pitchFamily="34" charset="0"/>
              </a:rPr>
              <a:t>Informal, </a:t>
            </a:r>
            <a:r>
              <a:rPr lang="en-US" sz="2400" i="1" dirty="0">
                <a:solidFill>
                  <a:schemeClr val="accent1"/>
                </a:solidFill>
                <a:latin typeface="Arial" panose="020B0604020202020204" pitchFamily="34" charset="0"/>
                <a:cs typeface="Arial" panose="020B0604020202020204" pitchFamily="34" charset="0"/>
              </a:rPr>
              <a:t>ad hoc </a:t>
            </a:r>
            <a:r>
              <a:rPr lang="en-US" sz="2400" dirty="0">
                <a:solidFill>
                  <a:schemeClr val="accent1"/>
                </a:solidFill>
                <a:latin typeface="Arial" panose="020B0604020202020204" pitchFamily="34" charset="0"/>
                <a:cs typeface="Arial" panose="020B0604020202020204" pitchFamily="34" charset="0"/>
              </a:rPr>
              <a:t>interactions, loosely coupled system,  and lack of distribution of task</a:t>
            </a:r>
          </a:p>
        </p:txBody>
      </p:sp>
      <p:sp>
        <p:nvSpPr>
          <p:cNvPr id="4" name="Slide Number Placeholder 3"/>
          <p:cNvSpPr>
            <a:spLocks noGrp="1"/>
          </p:cNvSpPr>
          <p:nvPr>
            <p:ph type="sldNum" sz="quarter" idx="12"/>
          </p:nvPr>
        </p:nvSpPr>
        <p:spPr/>
        <p:txBody>
          <a:bodyPr/>
          <a:lstStyle/>
          <a:p>
            <a:fld id="{59A30C51-D93F-4CD7-A3BF-96545CDA6E84}" type="slidenum">
              <a:rPr lang="en-US" smtClean="0"/>
              <a:pPr/>
              <a:t>26</a:t>
            </a:fld>
            <a:endParaRPr lang="en-US"/>
          </a:p>
        </p:txBody>
      </p:sp>
      <p:pic>
        <p:nvPicPr>
          <p:cNvPr id="2050" name="Picture 2" descr="Image result for cyber analysis t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3126782" cy="194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489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1F029C"/>
                </a:solidFill>
                <a:ea typeface="ＭＳ Ｐゴシック" pitchFamily="34" charset="-128"/>
              </a:rPr>
              <a:t>The Living Lab Procedure </a:t>
            </a:r>
            <a:br>
              <a:rPr lang="en-US" altLang="en-US" sz="5400" b="1" baseline="30000" dirty="0" smtClean="0">
                <a:solidFill>
                  <a:srgbClr val="1F029C"/>
                </a:solidFill>
                <a:ea typeface="ＭＳ Ｐゴシック" pitchFamily="34" charset="-128"/>
              </a:rPr>
            </a:br>
            <a:endParaRPr lang="en-US" altLang="en-US" sz="5400" b="1" dirty="0" smtClean="0">
              <a:solidFill>
                <a:srgbClr val="1F029C"/>
              </a:solidFill>
              <a:ea typeface="ＭＳ Ｐゴシック" pitchFamily="34" charset="-128"/>
            </a:endParaRPr>
          </a:p>
        </p:txBody>
      </p:sp>
      <p:sp>
        <p:nvSpPr>
          <p:cNvPr id="32772" name="Text Box 3"/>
          <p:cNvSpPr txBox="1">
            <a:spLocks noChangeArrowheads="1"/>
          </p:cNvSpPr>
          <p:nvPr/>
        </p:nvSpPr>
        <p:spPr bwMode="auto">
          <a:xfrm>
            <a:off x="0" y="2268330"/>
            <a:ext cx="33813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err="1">
                <a:solidFill>
                  <a:schemeClr val="tx1"/>
                </a:solidFill>
                <a:latin typeface="Tahoma" pitchFamily="34" charset="0"/>
                <a:cs typeface="Tahoma" pitchFamily="34" charset="0"/>
              </a:rPr>
              <a:t>Testbeds</a:t>
            </a:r>
            <a:r>
              <a:rPr lang="en-US" altLang="en-US" sz="1800" dirty="0">
                <a:solidFill>
                  <a:schemeClr val="tx1"/>
                </a:solidFill>
                <a:latin typeface="Tahoma" pitchFamily="34" charset="0"/>
                <a:cs typeface="Tahoma" pitchFamily="34" charset="0"/>
              </a:rPr>
              <a:t> </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2)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969465" y="1267103"/>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647700" y="3343177"/>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799" y="1295678"/>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dirty="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395169" y="704878"/>
            <a:ext cx="2824407" cy="266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4902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err="1">
                <a:solidFill>
                  <a:srgbClr val="390ACE"/>
                </a:solidFill>
                <a:latin typeface="Arial"/>
                <a:cs typeface="Arial"/>
              </a:rPr>
              <a:t>CyberCog</a:t>
            </a:r>
            <a:r>
              <a:rPr lang="en-US" sz="4400" dirty="0">
                <a:solidFill>
                  <a:srgbClr val="390ACE"/>
                </a:solidFill>
                <a:latin typeface="Arial"/>
                <a:cs typeface="Arial"/>
              </a:rPr>
              <a:t> </a:t>
            </a:r>
            <a:r>
              <a:rPr lang="en-US" sz="4400" dirty="0" smtClean="0">
                <a:solidFill>
                  <a:srgbClr val="390ACE"/>
                </a:solidFill>
                <a:latin typeface="Arial"/>
                <a:cs typeface="Arial"/>
              </a:rPr>
              <a:t/>
            </a:r>
            <a:br>
              <a:rPr lang="en-US" sz="4400" dirty="0" smtClean="0">
                <a:solidFill>
                  <a:srgbClr val="390ACE"/>
                </a:solidFill>
                <a:latin typeface="Arial"/>
                <a:cs typeface="Arial"/>
              </a:rPr>
            </a:br>
            <a:r>
              <a:rPr lang="en-US" sz="4400" dirty="0" smtClean="0">
                <a:solidFill>
                  <a:srgbClr val="390ACE"/>
                </a:solidFill>
                <a:latin typeface="Arial"/>
                <a:cs typeface="Arial"/>
              </a:rPr>
              <a:t>Synthetic </a:t>
            </a:r>
            <a:r>
              <a:rPr lang="en-US" sz="4400" dirty="0">
                <a:solidFill>
                  <a:srgbClr val="390ACE"/>
                </a:solidFill>
                <a:latin typeface="Arial"/>
                <a:cs typeface="Arial"/>
              </a:rPr>
              <a:t>Task Environment</a:t>
            </a:r>
            <a:endParaRPr lang="en-US" sz="4400" dirty="0">
              <a:solidFill>
                <a:srgbClr val="390ACE"/>
              </a:solidFill>
            </a:endParaRPr>
          </a:p>
        </p:txBody>
      </p:sp>
      <p:sp>
        <p:nvSpPr>
          <p:cNvPr id="3" name="Content Placeholder 2"/>
          <p:cNvSpPr>
            <a:spLocks noGrp="1"/>
          </p:cNvSpPr>
          <p:nvPr>
            <p:ph idx="1"/>
          </p:nvPr>
        </p:nvSpPr>
        <p:spPr>
          <a:xfrm>
            <a:off x="262920" y="1204117"/>
            <a:ext cx="8610600" cy="4754563"/>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28</a:t>
            </a:fld>
            <a:endParaRPr lang="en-US" dirty="0"/>
          </a:p>
        </p:txBody>
      </p:sp>
      <p:pic>
        <p:nvPicPr>
          <p:cNvPr id="6" name="Picture 5"/>
          <p:cNvPicPr>
            <a:picLocks noChangeAspect="1"/>
          </p:cNvPicPr>
          <p:nvPr/>
        </p:nvPicPr>
        <p:blipFill>
          <a:blip r:embed="rId3"/>
          <a:stretch>
            <a:fillRect/>
          </a:stretch>
        </p:blipFill>
        <p:spPr>
          <a:xfrm>
            <a:off x="381000" y="1277814"/>
            <a:ext cx="8222040" cy="4571999"/>
          </a:xfrm>
          <a:prstGeom prst="rect">
            <a:avLst/>
          </a:prstGeom>
        </p:spPr>
      </p:pic>
    </p:spTree>
    <p:extLst>
      <p:ext uri="{BB962C8B-B14F-4D97-AF65-F5344CB8AC3E}">
        <p14:creationId xmlns:p14="http://schemas.microsoft.com/office/powerpoint/2010/main" val="11069669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solidFill>
                  <a:srgbClr val="390ACE"/>
                </a:solidFill>
                <a:latin typeface="Arial"/>
                <a:cs typeface="Arial"/>
              </a:rPr>
              <a:t>CyberCog</a:t>
            </a:r>
            <a:r>
              <a:rPr lang="en-US" sz="4400" dirty="0" smtClean="0">
                <a:solidFill>
                  <a:srgbClr val="390ACE"/>
                </a:solidFill>
                <a:latin typeface="Arial"/>
                <a:cs typeface="Arial"/>
              </a:rPr>
              <a:t> Synthetic Task Environment</a:t>
            </a:r>
            <a:endParaRPr lang="en-US" sz="4400" dirty="0">
              <a:solidFill>
                <a:srgbClr val="390ACE"/>
              </a:solidFill>
              <a:latin typeface="Arial"/>
              <a:cs typeface="Arial"/>
            </a:endParaRPr>
          </a:p>
        </p:txBody>
      </p:sp>
      <p:sp>
        <p:nvSpPr>
          <p:cNvPr id="3" name="Content Placeholder 2"/>
          <p:cNvSpPr>
            <a:spLocks noGrp="1"/>
          </p:cNvSpPr>
          <p:nvPr>
            <p:ph idx="1"/>
          </p:nvPr>
        </p:nvSpPr>
        <p:spPr/>
        <p:txBody>
          <a:bodyPr/>
          <a:lstStyle/>
          <a:p>
            <a:r>
              <a:rPr lang="en-US" sz="3200" dirty="0" smtClean="0">
                <a:latin typeface="Arial"/>
                <a:cs typeface="Arial"/>
              </a:rPr>
              <a:t>Simulation environment for team-based cyber defense analysis</a:t>
            </a:r>
          </a:p>
          <a:p>
            <a:r>
              <a:rPr lang="en-US" dirty="0" smtClean="0"/>
              <a:t>Recreate </a:t>
            </a:r>
            <a:r>
              <a:rPr lang="en-US" dirty="0"/>
              <a:t>team and </a:t>
            </a:r>
            <a:r>
              <a:rPr lang="en-US" dirty="0" smtClean="0"/>
              <a:t>cognitive </a:t>
            </a:r>
            <a:r>
              <a:rPr lang="en-US" dirty="0"/>
              <a:t>aspects of the </a:t>
            </a:r>
            <a:r>
              <a:rPr lang="en-US" dirty="0" smtClean="0"/>
              <a:t>cyber analysis task</a:t>
            </a:r>
            <a:endParaRPr lang="en-US" sz="3200" dirty="0" smtClean="0">
              <a:latin typeface="Arial"/>
              <a:cs typeface="Arial"/>
            </a:endParaRPr>
          </a:p>
          <a:p>
            <a:r>
              <a:rPr lang="en-US" sz="3200" dirty="0" smtClean="0">
                <a:latin typeface="Arial"/>
                <a:cs typeface="Arial"/>
              </a:rPr>
              <a:t>A </a:t>
            </a:r>
            <a:r>
              <a:rPr lang="en-US" sz="3200" dirty="0">
                <a:latin typeface="Arial"/>
                <a:cs typeface="Arial"/>
              </a:rPr>
              <a:t>research </a:t>
            </a:r>
            <a:r>
              <a:rPr lang="en-US" sz="3200" dirty="0" err="1">
                <a:latin typeface="Arial"/>
                <a:cs typeface="Arial"/>
              </a:rPr>
              <a:t>testbed</a:t>
            </a:r>
            <a:r>
              <a:rPr lang="en-US" sz="3200" dirty="0">
                <a:latin typeface="Arial"/>
                <a:cs typeface="Arial"/>
              </a:rPr>
              <a:t> </a:t>
            </a:r>
            <a:r>
              <a:rPr lang="en-US" sz="3200" dirty="0" smtClean="0">
                <a:latin typeface="Arial"/>
                <a:cs typeface="Arial"/>
              </a:rPr>
              <a:t>for:</a:t>
            </a:r>
          </a:p>
          <a:p>
            <a:pPr lvl="1"/>
            <a:r>
              <a:rPr lang="en-US" sz="2800" dirty="0" smtClean="0">
                <a:solidFill>
                  <a:srgbClr val="000000"/>
                </a:solidFill>
                <a:latin typeface="Arial"/>
                <a:cs typeface="Arial"/>
              </a:rPr>
              <a:t>Controlled </a:t>
            </a:r>
            <a:r>
              <a:rPr lang="en-US" sz="2800" dirty="0">
                <a:solidFill>
                  <a:srgbClr val="000000"/>
                </a:solidFill>
                <a:latin typeface="Arial"/>
                <a:cs typeface="Arial"/>
              </a:rPr>
              <a:t>experiments</a:t>
            </a:r>
            <a:r>
              <a:rPr lang="en-US" sz="2800" dirty="0" smtClean="0">
                <a:solidFill>
                  <a:srgbClr val="000000"/>
                </a:solidFill>
                <a:latin typeface="Arial"/>
                <a:cs typeface="Arial"/>
              </a:rPr>
              <a:t> </a:t>
            </a:r>
          </a:p>
          <a:p>
            <a:pPr lvl="1"/>
            <a:r>
              <a:rPr lang="en-US" sz="2800" dirty="0" smtClean="0">
                <a:solidFill>
                  <a:srgbClr val="000000"/>
                </a:solidFill>
                <a:latin typeface="Arial"/>
                <a:cs typeface="Arial"/>
              </a:rPr>
              <a:t>Assessment </a:t>
            </a:r>
            <a:r>
              <a:rPr lang="en-US" sz="2800" dirty="0">
                <a:solidFill>
                  <a:srgbClr val="000000"/>
                </a:solidFill>
                <a:latin typeface="Arial"/>
                <a:cs typeface="Arial"/>
              </a:rPr>
              <a:t>of interventions, </a:t>
            </a:r>
            <a:r>
              <a:rPr lang="en-US" sz="2800" dirty="0" smtClean="0">
                <a:solidFill>
                  <a:srgbClr val="000000"/>
                </a:solidFill>
                <a:latin typeface="Arial"/>
                <a:cs typeface="Arial"/>
              </a:rPr>
              <a:t>technology, </a:t>
            </a:r>
            <a:r>
              <a:rPr lang="en-US" sz="2800" dirty="0">
                <a:solidFill>
                  <a:srgbClr val="000000"/>
                </a:solidFill>
                <a:latin typeface="Arial"/>
                <a:cs typeface="Arial"/>
              </a:rPr>
              <a:t>aids</a:t>
            </a:r>
          </a:p>
          <a:p>
            <a:pPr marL="0" indent="0">
              <a:buNone/>
            </a:pPr>
            <a:endParaRPr lang="en-US" sz="3200" dirty="0">
              <a:cs typeface="Arial"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29</a:t>
            </a:fld>
            <a:endParaRPr lang="en-US" dirty="0"/>
          </a:p>
        </p:txBody>
      </p:sp>
    </p:spTree>
    <p:extLst>
      <p:ext uri="{BB962C8B-B14F-4D97-AF65-F5344CB8AC3E}">
        <p14:creationId xmlns:p14="http://schemas.microsoft.com/office/powerpoint/2010/main" val="21400964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7" descr="C:\Program Files\Microsoft Office\MEDIA\CAGCAT10\j0195384.wmf"/>
          <p:cNvPicPr>
            <a:picLocks noChangeAspect="1" noChangeArrowheads="1"/>
          </p:cNvPicPr>
          <p:nvPr/>
        </p:nvPicPr>
        <p:blipFill>
          <a:blip r:embed="rId3" cstate="print"/>
          <a:srcRect/>
          <a:stretch>
            <a:fillRect/>
          </a:stretch>
        </p:blipFill>
        <p:spPr bwMode="auto">
          <a:xfrm>
            <a:off x="7543800" y="1905000"/>
            <a:ext cx="1119188" cy="1143000"/>
          </a:xfrm>
          <a:prstGeom prst="rect">
            <a:avLst/>
          </a:prstGeom>
          <a:noFill/>
          <a:ln w="9525">
            <a:noFill/>
            <a:miter lim="800000"/>
            <a:headEnd/>
            <a:tailEnd/>
          </a:ln>
        </p:spPr>
      </p:pic>
      <p:sp>
        <p:nvSpPr>
          <p:cNvPr id="18434" name="TextBox 25"/>
          <p:cNvSpPr txBox="1">
            <a:spLocks noChangeArrowheads="1"/>
          </p:cNvSpPr>
          <p:nvPr/>
        </p:nvSpPr>
        <p:spPr bwMode="auto">
          <a:xfrm>
            <a:off x="7543800" y="4495800"/>
            <a:ext cx="1350963" cy="307975"/>
          </a:xfrm>
          <a:prstGeom prst="rect">
            <a:avLst/>
          </a:prstGeom>
          <a:noFill/>
          <a:ln w="9525">
            <a:noFill/>
            <a:miter lim="800000"/>
            <a:headEnd/>
            <a:tailEnd/>
          </a:ln>
        </p:spPr>
        <p:txBody>
          <a:bodyPr wrap="none">
            <a:spAutoFit/>
          </a:bodyPr>
          <a:lstStyle/>
          <a:p>
            <a:pPr eaLnBrk="0" hangingPunct="0"/>
            <a:r>
              <a:rPr lang="en-US" sz="1400" dirty="0"/>
              <a:t>System Analysts</a:t>
            </a:r>
          </a:p>
        </p:txBody>
      </p:sp>
      <p:pic>
        <p:nvPicPr>
          <p:cNvPr id="18435" name="Picture 6"/>
          <p:cNvPicPr>
            <a:picLocks noChangeAspect="1" noChangeArrowheads="1"/>
          </p:cNvPicPr>
          <p:nvPr/>
        </p:nvPicPr>
        <p:blipFill>
          <a:blip r:embed="rId4" cstate="print"/>
          <a:srcRect/>
          <a:stretch>
            <a:fillRect/>
          </a:stretch>
        </p:blipFill>
        <p:spPr bwMode="auto">
          <a:xfrm>
            <a:off x="304800" y="1619250"/>
            <a:ext cx="1509713" cy="1504950"/>
          </a:xfrm>
          <a:prstGeom prst="rect">
            <a:avLst/>
          </a:prstGeom>
          <a:noFill/>
          <a:ln w="9525">
            <a:noFill/>
            <a:miter lim="800000"/>
            <a:headEnd/>
            <a:tailEnd/>
          </a:ln>
        </p:spPr>
      </p:pic>
      <p:sp>
        <p:nvSpPr>
          <p:cNvPr id="17" name="Rectangle 16"/>
          <p:cNvSpPr/>
          <p:nvPr/>
        </p:nvSpPr>
        <p:spPr>
          <a:xfrm>
            <a:off x="2057400" y="1752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 name="Rectangle 17"/>
          <p:cNvSpPr/>
          <p:nvPr/>
        </p:nvSpPr>
        <p:spPr>
          <a:xfrm>
            <a:off x="2057400" y="2133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9" name="Rectangle 18"/>
          <p:cNvSpPr/>
          <p:nvPr/>
        </p:nvSpPr>
        <p:spPr>
          <a:xfrm>
            <a:off x="2057400" y="2982913"/>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39" name="TextBox 19"/>
          <p:cNvSpPr txBox="1">
            <a:spLocks noChangeArrowheads="1"/>
          </p:cNvSpPr>
          <p:nvPr/>
        </p:nvSpPr>
        <p:spPr bwMode="auto">
          <a:xfrm>
            <a:off x="228600" y="3200400"/>
            <a:ext cx="1600200" cy="276225"/>
          </a:xfrm>
          <a:prstGeom prst="rect">
            <a:avLst/>
          </a:prstGeom>
          <a:noFill/>
          <a:ln w="9525">
            <a:noFill/>
            <a:miter lim="800000"/>
            <a:headEnd/>
            <a:tailEnd/>
          </a:ln>
        </p:spPr>
        <p:txBody>
          <a:bodyPr>
            <a:spAutoFit/>
          </a:bodyPr>
          <a:lstStyle/>
          <a:p>
            <a:pPr algn="ctr" eaLnBrk="0" hangingPunct="0"/>
            <a:r>
              <a:rPr lang="en-US" sz="1200" dirty="0"/>
              <a:t>Computer network</a:t>
            </a:r>
          </a:p>
        </p:txBody>
      </p:sp>
      <p:sp>
        <p:nvSpPr>
          <p:cNvPr id="18440" name="TextBox 20"/>
          <p:cNvSpPr txBox="1">
            <a:spLocks noChangeArrowheads="1"/>
          </p:cNvSpPr>
          <p:nvPr/>
        </p:nvSpPr>
        <p:spPr bwMode="auto">
          <a:xfrm>
            <a:off x="1752600" y="609600"/>
            <a:ext cx="968375" cy="954088"/>
          </a:xfrm>
          <a:prstGeom prst="rect">
            <a:avLst/>
          </a:prstGeom>
          <a:noFill/>
          <a:ln w="9525">
            <a:noFill/>
            <a:miter lim="800000"/>
            <a:headEnd/>
            <a:tailEnd/>
          </a:ln>
        </p:spPr>
        <p:txBody>
          <a:bodyPr>
            <a:spAutoFit/>
          </a:bodyPr>
          <a:lstStyle/>
          <a:p>
            <a:pPr eaLnBrk="0" hangingPunct="0"/>
            <a:r>
              <a:rPr lang="en-US" sz="1200" dirty="0"/>
              <a:t>Software</a:t>
            </a:r>
          </a:p>
          <a:p>
            <a:pPr eaLnBrk="0" hangingPunct="0"/>
            <a:r>
              <a:rPr lang="en-US" sz="1200" dirty="0"/>
              <a:t>Sensors, probes</a:t>
            </a:r>
          </a:p>
          <a:p>
            <a:pPr eaLnBrk="0" hangingPunct="0">
              <a:buFont typeface="Arial" charset="0"/>
              <a:buChar char="•"/>
            </a:pPr>
            <a:r>
              <a:rPr lang="en-US" sz="1000" dirty="0"/>
              <a:t> Hyper Sentry</a:t>
            </a:r>
          </a:p>
          <a:p>
            <a:pPr eaLnBrk="0" hangingPunct="0">
              <a:buFont typeface="Arial" charset="0"/>
              <a:buChar char="•"/>
            </a:pPr>
            <a:r>
              <a:rPr lang="en-US" sz="1000" dirty="0"/>
              <a:t> Cruiser</a:t>
            </a:r>
          </a:p>
        </p:txBody>
      </p:sp>
      <p:sp>
        <p:nvSpPr>
          <p:cNvPr id="23" name="Rectangle 22"/>
          <p:cNvSpPr/>
          <p:nvPr/>
        </p:nvSpPr>
        <p:spPr>
          <a:xfrm>
            <a:off x="6553200" y="1524000"/>
            <a:ext cx="533400" cy="1905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42" name="TextBox 23"/>
          <p:cNvSpPr txBox="1">
            <a:spLocks noChangeArrowheads="1"/>
          </p:cNvSpPr>
          <p:nvPr/>
        </p:nvSpPr>
        <p:spPr bwMode="auto">
          <a:xfrm rot="-5400000">
            <a:off x="5654676" y="2203450"/>
            <a:ext cx="2362200" cy="523875"/>
          </a:xfrm>
          <a:prstGeom prst="rect">
            <a:avLst/>
          </a:prstGeom>
          <a:noFill/>
          <a:ln w="9525">
            <a:noFill/>
            <a:miter lim="800000"/>
            <a:headEnd/>
            <a:tailEnd/>
          </a:ln>
        </p:spPr>
        <p:txBody>
          <a:bodyPr>
            <a:spAutoFit/>
          </a:bodyPr>
          <a:lstStyle/>
          <a:p>
            <a:pPr algn="ctr" eaLnBrk="0" hangingPunct="0"/>
            <a:r>
              <a:rPr lang="en-US" sz="1400" dirty="0"/>
              <a:t>Multi-Sensory Human Computer Interaction</a:t>
            </a:r>
          </a:p>
        </p:txBody>
      </p:sp>
      <p:sp>
        <p:nvSpPr>
          <p:cNvPr id="25" name="Left-Right Arrow 24"/>
          <p:cNvSpPr/>
          <p:nvPr/>
        </p:nvSpPr>
        <p:spPr>
          <a:xfrm>
            <a:off x="7086600" y="2384425"/>
            <a:ext cx="381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7" name="Flowchart: Magnetic Disk 26"/>
          <p:cNvSpPr/>
          <p:nvPr/>
        </p:nvSpPr>
        <p:spPr>
          <a:xfrm>
            <a:off x="2362200" y="3581400"/>
            <a:ext cx="1219200" cy="106680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900" dirty="0">
              <a:solidFill>
                <a:schemeClr val="tx1"/>
              </a:solidFill>
              <a:ea typeface="ＭＳ Ｐゴシック" charset="-128"/>
            </a:endParaRPr>
          </a:p>
          <a:p>
            <a:pPr algn="ctr" eaLnBrk="0" hangingPunct="0">
              <a:buFont typeface="Arial" charset="0"/>
              <a:buChar char="•"/>
              <a:defRPr/>
            </a:pPr>
            <a:endParaRPr lang="en-US" sz="900" dirty="0">
              <a:solidFill>
                <a:schemeClr val="tx1"/>
              </a:solidFill>
              <a:ea typeface="ＭＳ Ｐゴシック" charset="-128"/>
            </a:endParaRPr>
          </a:p>
          <a:p>
            <a:pPr algn="ctr" eaLnBrk="0" hangingPunct="0">
              <a:buFont typeface="Arial" charset="0"/>
              <a:buChar char="•"/>
              <a:defRPr/>
            </a:pPr>
            <a:r>
              <a:rPr lang="en-US" sz="900" dirty="0">
                <a:solidFill>
                  <a:schemeClr val="tx1"/>
                </a:solidFill>
                <a:ea typeface="ＭＳ Ｐゴシック" charset="-128"/>
              </a:rPr>
              <a:t> Enterprise Model</a:t>
            </a:r>
          </a:p>
          <a:p>
            <a:pPr algn="ctr" eaLnBrk="0" hangingPunct="0">
              <a:buFont typeface="Arial" charset="0"/>
              <a:buChar char="•"/>
              <a:defRPr/>
            </a:pPr>
            <a:r>
              <a:rPr lang="en-US" sz="900" dirty="0">
                <a:solidFill>
                  <a:schemeClr val="tx1"/>
                </a:solidFill>
                <a:ea typeface="ＭＳ Ｐゴシック" charset="-128"/>
              </a:rPr>
              <a:t> Activity Logs </a:t>
            </a:r>
          </a:p>
          <a:p>
            <a:pPr algn="ctr" eaLnBrk="0" hangingPunct="0">
              <a:buFont typeface="Arial" charset="0"/>
              <a:buChar char="•"/>
              <a:defRPr/>
            </a:pPr>
            <a:r>
              <a:rPr lang="en-US" sz="900" dirty="0">
                <a:solidFill>
                  <a:schemeClr val="tx1"/>
                </a:solidFill>
                <a:ea typeface="ＭＳ Ｐゴシック" charset="-128"/>
              </a:rPr>
              <a:t> IDS reports</a:t>
            </a:r>
          </a:p>
          <a:p>
            <a:pPr algn="ctr" eaLnBrk="0" hangingPunct="0">
              <a:buFont typeface="Arial" charset="0"/>
              <a:buChar char="•"/>
              <a:defRPr/>
            </a:pPr>
            <a:r>
              <a:rPr lang="en-US" sz="900" dirty="0">
                <a:solidFill>
                  <a:schemeClr val="tx1"/>
                </a:solidFill>
                <a:ea typeface="ＭＳ Ｐゴシック" charset="-128"/>
              </a:rPr>
              <a:t> Vulnerabilities</a:t>
            </a:r>
          </a:p>
          <a:p>
            <a:pPr algn="ctr" eaLnBrk="0" hangingPunct="0">
              <a:defRPr/>
            </a:pPr>
            <a:r>
              <a:rPr lang="en-US" sz="900" dirty="0">
                <a:solidFill>
                  <a:schemeClr val="tx1"/>
                </a:solidFill>
                <a:ea typeface="ＭＳ Ｐゴシック" charset="-128"/>
              </a:rPr>
              <a:t> </a:t>
            </a:r>
          </a:p>
        </p:txBody>
      </p:sp>
      <p:sp>
        <p:nvSpPr>
          <p:cNvPr id="28" name="Rectangle 27"/>
          <p:cNvSpPr/>
          <p:nvPr/>
        </p:nvSpPr>
        <p:spPr>
          <a:xfrm>
            <a:off x="4572000" y="457200"/>
            <a:ext cx="25146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ea typeface="ＭＳ Ｐゴシック" charset="-128"/>
              </a:rPr>
              <a:t>Cognitive Models &amp; Decision Aids</a:t>
            </a:r>
          </a:p>
          <a:p>
            <a:pPr algn="ctr" eaLnBrk="0" hangingPunct="0">
              <a:buFont typeface="Arial" charset="0"/>
              <a:buChar char="•"/>
              <a:defRPr/>
            </a:pPr>
            <a:r>
              <a:rPr lang="en-US" sz="1200" dirty="0">
                <a:solidFill>
                  <a:schemeClr val="tx1"/>
                </a:solidFill>
                <a:ea typeface="ＭＳ Ｐゴシック" charset="-128"/>
              </a:rPr>
              <a:t> </a:t>
            </a:r>
            <a:r>
              <a:rPr lang="en-US" sz="1000" dirty="0">
                <a:solidFill>
                  <a:schemeClr val="tx1"/>
                </a:solidFill>
                <a:ea typeface="ＭＳ Ｐゴシック" charset="-128"/>
              </a:rPr>
              <a:t>Instance Based Learning Models</a:t>
            </a:r>
          </a:p>
          <a:p>
            <a:pPr algn="ctr" eaLnBrk="0" hangingPunct="0">
              <a:buFont typeface="Arial" charset="0"/>
              <a:buChar char="•"/>
              <a:defRPr/>
            </a:pPr>
            <a:r>
              <a:rPr lang="en-US" sz="1000" dirty="0">
                <a:solidFill>
                  <a:schemeClr val="tx1"/>
                </a:solidFill>
                <a:ea typeface="ＭＳ Ｐゴシック" charset="-128"/>
              </a:rPr>
              <a:t> Simulation</a:t>
            </a:r>
          </a:p>
          <a:p>
            <a:pPr algn="ctr" eaLnBrk="0" hangingPunct="0">
              <a:buFont typeface="Arial" charset="0"/>
              <a:buChar char="•"/>
              <a:defRPr/>
            </a:pPr>
            <a:r>
              <a:rPr lang="en-US" sz="1000" dirty="0">
                <a:solidFill>
                  <a:schemeClr val="tx1"/>
                </a:solidFill>
                <a:ea typeface="ＭＳ Ｐゴシック" charset="-128"/>
              </a:rPr>
              <a:t> Measures of SA &amp; Shared SA</a:t>
            </a:r>
          </a:p>
        </p:txBody>
      </p:sp>
      <p:sp>
        <p:nvSpPr>
          <p:cNvPr id="29" name="Rectangle 28"/>
          <p:cNvSpPr/>
          <p:nvPr/>
        </p:nvSpPr>
        <p:spPr>
          <a:xfrm>
            <a:off x="2667000" y="1524000"/>
            <a:ext cx="609600" cy="1676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47" name="TextBox 29"/>
          <p:cNvSpPr txBox="1">
            <a:spLocks noChangeArrowheads="1"/>
          </p:cNvSpPr>
          <p:nvPr/>
        </p:nvSpPr>
        <p:spPr bwMode="auto">
          <a:xfrm>
            <a:off x="2057400" y="2325688"/>
            <a:ext cx="184150" cy="646112"/>
          </a:xfrm>
          <a:prstGeom prst="rect">
            <a:avLst/>
          </a:prstGeom>
          <a:noFill/>
          <a:ln w="9525">
            <a:noFill/>
            <a:miter lim="800000"/>
            <a:headEnd/>
            <a:tailEnd/>
          </a:ln>
        </p:spPr>
        <p:txBody>
          <a:bodyPr wrap="none">
            <a:spAutoFit/>
          </a:bodyPr>
          <a:lstStyle/>
          <a:p>
            <a:pPr eaLnBrk="0" hangingPunct="0"/>
            <a:endParaRPr lang="en-US" dirty="0"/>
          </a:p>
          <a:p>
            <a:pPr eaLnBrk="0" hangingPunct="0"/>
            <a:endParaRPr lang="en-US" dirty="0"/>
          </a:p>
        </p:txBody>
      </p:sp>
      <p:sp>
        <p:nvSpPr>
          <p:cNvPr id="18448" name="TextBox 30"/>
          <p:cNvSpPr txBox="1">
            <a:spLocks noChangeArrowheads="1"/>
          </p:cNvSpPr>
          <p:nvPr/>
        </p:nvSpPr>
        <p:spPr bwMode="auto">
          <a:xfrm>
            <a:off x="2057400" y="2347913"/>
            <a:ext cx="274638" cy="646112"/>
          </a:xfrm>
          <a:prstGeom prst="rect">
            <a:avLst/>
          </a:prstGeom>
          <a:noFill/>
          <a:ln w="9525">
            <a:noFill/>
            <a:miter lim="800000"/>
            <a:headEnd/>
            <a:tailEnd/>
          </a:ln>
        </p:spPr>
        <p:txBody>
          <a:bodyPr wrap="none">
            <a:spAutoFit/>
          </a:bodyPr>
          <a:lstStyle/>
          <a:p>
            <a:pPr eaLnBrk="0" hangingPunct="0">
              <a:buFont typeface="Arial" charset="0"/>
              <a:buChar char="•"/>
            </a:pPr>
            <a:r>
              <a:rPr lang="en-US" sz="1200" dirty="0"/>
              <a:t> </a:t>
            </a:r>
          </a:p>
          <a:p>
            <a:pPr eaLnBrk="0" hangingPunct="0">
              <a:buFont typeface="Arial" charset="0"/>
              <a:buChar char="•"/>
            </a:pPr>
            <a:r>
              <a:rPr lang="en-US" sz="1200" dirty="0"/>
              <a:t> </a:t>
            </a:r>
          </a:p>
          <a:p>
            <a:pPr eaLnBrk="0" hangingPunct="0">
              <a:buFont typeface="Arial" charset="0"/>
              <a:buChar char="•"/>
            </a:pPr>
            <a:r>
              <a:rPr lang="en-US" sz="1200" dirty="0"/>
              <a:t> </a:t>
            </a:r>
          </a:p>
        </p:txBody>
      </p:sp>
      <p:sp>
        <p:nvSpPr>
          <p:cNvPr id="18449" name="TextBox 31"/>
          <p:cNvSpPr txBox="1">
            <a:spLocks noChangeArrowheads="1"/>
          </p:cNvSpPr>
          <p:nvPr/>
        </p:nvSpPr>
        <p:spPr bwMode="auto">
          <a:xfrm rot="-5400000">
            <a:off x="2129631" y="2124870"/>
            <a:ext cx="1774825" cy="461962"/>
          </a:xfrm>
          <a:prstGeom prst="rect">
            <a:avLst/>
          </a:prstGeom>
          <a:noFill/>
          <a:ln w="9525">
            <a:noFill/>
            <a:miter lim="800000"/>
            <a:headEnd/>
            <a:tailEnd/>
          </a:ln>
        </p:spPr>
        <p:txBody>
          <a:bodyPr wrap="none">
            <a:spAutoFit/>
          </a:bodyPr>
          <a:lstStyle/>
          <a:p>
            <a:pPr algn="ctr" eaLnBrk="0" hangingPunct="0"/>
            <a:r>
              <a:rPr lang="en-US" sz="1200" dirty="0"/>
              <a:t>Data Conditioning</a:t>
            </a:r>
          </a:p>
          <a:p>
            <a:pPr algn="ctr" eaLnBrk="0" hangingPunct="0"/>
            <a:r>
              <a:rPr lang="en-US" sz="1200" dirty="0"/>
              <a:t>Association &amp; Correlation</a:t>
            </a:r>
          </a:p>
        </p:txBody>
      </p:sp>
      <p:sp>
        <p:nvSpPr>
          <p:cNvPr id="33" name="Up-Down Arrow 32"/>
          <p:cNvSpPr/>
          <p:nvPr/>
        </p:nvSpPr>
        <p:spPr>
          <a:xfrm>
            <a:off x="6781800" y="12192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 name="Right Arrow 33"/>
          <p:cNvSpPr/>
          <p:nvPr/>
        </p:nvSpPr>
        <p:spPr>
          <a:xfrm>
            <a:off x="2362200" y="1795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7" name="Up-Down Arrow 36"/>
          <p:cNvSpPr/>
          <p:nvPr/>
        </p:nvSpPr>
        <p:spPr>
          <a:xfrm>
            <a:off x="2895600" y="32004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8" name="Right Arrow 37"/>
          <p:cNvSpPr/>
          <p:nvPr/>
        </p:nvSpPr>
        <p:spPr>
          <a:xfrm>
            <a:off x="2339975" y="2176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9" name="Right Arrow 38"/>
          <p:cNvSpPr/>
          <p:nvPr/>
        </p:nvSpPr>
        <p:spPr>
          <a:xfrm>
            <a:off x="2339975" y="2994025"/>
            <a:ext cx="3048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0" name="Rectangle 39"/>
          <p:cNvSpPr/>
          <p:nvPr/>
        </p:nvSpPr>
        <p:spPr>
          <a:xfrm>
            <a:off x="5029200" y="1600200"/>
            <a:ext cx="1219200" cy="182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56" name="TextBox 40"/>
          <p:cNvSpPr txBox="1">
            <a:spLocks noChangeArrowheads="1"/>
          </p:cNvSpPr>
          <p:nvPr/>
        </p:nvSpPr>
        <p:spPr bwMode="auto">
          <a:xfrm>
            <a:off x="5105400" y="1619250"/>
            <a:ext cx="1143000" cy="1724025"/>
          </a:xfrm>
          <a:prstGeom prst="rect">
            <a:avLst/>
          </a:prstGeom>
          <a:noFill/>
          <a:ln w="9525">
            <a:noFill/>
            <a:miter lim="800000"/>
            <a:headEnd/>
            <a:tailEnd/>
          </a:ln>
        </p:spPr>
        <p:txBody>
          <a:bodyPr>
            <a:spAutoFit/>
          </a:bodyPr>
          <a:lstStyle/>
          <a:p>
            <a:pPr eaLnBrk="0" hangingPunct="0"/>
            <a:r>
              <a:rPr lang="en-US" sz="1200" dirty="0"/>
              <a:t>Automated </a:t>
            </a:r>
          </a:p>
          <a:p>
            <a:pPr eaLnBrk="0" hangingPunct="0"/>
            <a:r>
              <a:rPr lang="en-US" sz="1200" dirty="0"/>
              <a:t>Reasoning </a:t>
            </a:r>
          </a:p>
          <a:p>
            <a:pPr eaLnBrk="0" hangingPunct="0"/>
            <a:r>
              <a:rPr lang="en-US" sz="1200" dirty="0"/>
              <a:t>Tools</a:t>
            </a:r>
          </a:p>
          <a:p>
            <a:pPr eaLnBrk="0" hangingPunct="0">
              <a:buFont typeface="Arial" charset="0"/>
              <a:buChar char="•"/>
            </a:pPr>
            <a:r>
              <a:rPr lang="en-US" sz="1000" dirty="0"/>
              <a:t>  R-CAST</a:t>
            </a:r>
          </a:p>
          <a:p>
            <a:pPr eaLnBrk="0" hangingPunct="0">
              <a:buFont typeface="Arial" charset="0"/>
              <a:buChar char="•"/>
            </a:pPr>
            <a:r>
              <a:rPr lang="en-US" sz="1000" dirty="0"/>
              <a:t>Plan-based narratives</a:t>
            </a:r>
          </a:p>
          <a:p>
            <a:pPr eaLnBrk="0" hangingPunct="0">
              <a:buFont typeface="Arial" charset="0"/>
              <a:buChar char="•"/>
            </a:pPr>
            <a:r>
              <a:rPr lang="en-US" sz="1000" dirty="0"/>
              <a:t>Graphical models</a:t>
            </a:r>
          </a:p>
          <a:p>
            <a:pPr eaLnBrk="0" hangingPunct="0">
              <a:buFont typeface="Arial" charset="0"/>
              <a:buChar char="•"/>
            </a:pPr>
            <a:r>
              <a:rPr lang="en-US" sz="1000" dirty="0"/>
              <a:t>Uncertainty analysis</a:t>
            </a:r>
          </a:p>
        </p:txBody>
      </p:sp>
      <p:sp>
        <p:nvSpPr>
          <p:cNvPr id="43" name="Up-Down Arrow 42"/>
          <p:cNvSpPr/>
          <p:nvPr/>
        </p:nvSpPr>
        <p:spPr>
          <a:xfrm>
            <a:off x="5562600" y="3429000"/>
            <a:ext cx="152400" cy="1295400"/>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4" name="Up-Down Arrow 43"/>
          <p:cNvSpPr/>
          <p:nvPr/>
        </p:nvSpPr>
        <p:spPr>
          <a:xfrm>
            <a:off x="6705600" y="34290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5" name="Left-Right Arrow 44"/>
          <p:cNvSpPr/>
          <p:nvPr/>
        </p:nvSpPr>
        <p:spPr>
          <a:xfrm>
            <a:off x="6248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6" name="Up-Down Arrow 45"/>
          <p:cNvSpPr/>
          <p:nvPr/>
        </p:nvSpPr>
        <p:spPr>
          <a:xfrm>
            <a:off x="5638800" y="12573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7" name="Rectangle 46"/>
          <p:cNvSpPr/>
          <p:nvPr/>
        </p:nvSpPr>
        <p:spPr>
          <a:xfrm>
            <a:off x="3657600" y="1600200"/>
            <a:ext cx="1066800" cy="1600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ea typeface="ＭＳ Ｐゴシック" charset="-128"/>
              </a:rPr>
              <a:t>Information Aggregation &amp; Fusion</a:t>
            </a:r>
          </a:p>
          <a:p>
            <a:pPr eaLnBrk="0" hangingPunct="0">
              <a:buFont typeface="Arial" charset="0"/>
              <a:buChar char="•"/>
              <a:defRPr/>
            </a:pPr>
            <a:r>
              <a:rPr lang="en-US" sz="1000" dirty="0">
                <a:solidFill>
                  <a:schemeClr val="tx1"/>
                </a:solidFill>
                <a:ea typeface="ＭＳ Ｐゴシック" charset="-128"/>
              </a:rPr>
              <a:t> Transaction Graph  methods</a:t>
            </a:r>
          </a:p>
          <a:p>
            <a:pPr eaLnBrk="0" hangingPunct="0">
              <a:buFont typeface="Arial" charset="0"/>
              <a:buChar char="•"/>
              <a:defRPr/>
            </a:pPr>
            <a:r>
              <a:rPr lang="en-US" sz="1000" dirty="0">
                <a:solidFill>
                  <a:schemeClr val="tx1"/>
                </a:solidFill>
                <a:ea typeface="ＭＳ Ｐゴシック" charset="-128"/>
              </a:rPr>
              <a:t>Damage assessment</a:t>
            </a:r>
          </a:p>
        </p:txBody>
      </p:sp>
      <p:sp>
        <p:nvSpPr>
          <p:cNvPr id="48" name="Left-Right Arrow 47"/>
          <p:cNvSpPr/>
          <p:nvPr/>
        </p:nvSpPr>
        <p:spPr>
          <a:xfrm>
            <a:off x="4724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9" name="Left-Right Arrow 48"/>
          <p:cNvSpPr/>
          <p:nvPr/>
        </p:nvSpPr>
        <p:spPr>
          <a:xfrm>
            <a:off x="32766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18464" name="Picture 7" descr="C:\Program Files\Microsoft Office\MEDIA\CAGCAT10\j0195384.wmf"/>
          <p:cNvPicPr>
            <a:picLocks noChangeAspect="1" noChangeArrowheads="1"/>
          </p:cNvPicPr>
          <p:nvPr/>
        </p:nvPicPr>
        <p:blipFill>
          <a:blip r:embed="rId3" cstate="print"/>
          <a:srcRect/>
          <a:stretch>
            <a:fillRect/>
          </a:stretch>
        </p:blipFill>
        <p:spPr bwMode="auto">
          <a:xfrm>
            <a:off x="7696200" y="228600"/>
            <a:ext cx="1119188" cy="1143000"/>
          </a:xfrm>
          <a:prstGeom prst="rect">
            <a:avLst/>
          </a:prstGeom>
          <a:noFill/>
          <a:ln w="9525">
            <a:noFill/>
            <a:miter lim="800000"/>
            <a:headEnd/>
            <a:tailEnd/>
          </a:ln>
        </p:spPr>
      </p:pic>
      <p:pic>
        <p:nvPicPr>
          <p:cNvPr id="18465" name="Picture 7" descr="C:\Program Files\Microsoft Office\MEDIA\CAGCAT10\j0195384.wmf"/>
          <p:cNvPicPr>
            <a:picLocks noChangeAspect="1" noChangeArrowheads="1"/>
          </p:cNvPicPr>
          <p:nvPr/>
        </p:nvPicPr>
        <p:blipFill>
          <a:blip r:embed="rId3" cstate="print"/>
          <a:srcRect/>
          <a:stretch>
            <a:fillRect/>
          </a:stretch>
        </p:blipFill>
        <p:spPr bwMode="auto">
          <a:xfrm>
            <a:off x="7620000" y="3352800"/>
            <a:ext cx="1066800" cy="1089025"/>
          </a:xfrm>
          <a:prstGeom prst="rect">
            <a:avLst/>
          </a:prstGeom>
          <a:noFill/>
          <a:ln w="9525">
            <a:noFill/>
            <a:miter lim="800000"/>
            <a:headEnd/>
            <a:tailEnd/>
          </a:ln>
        </p:spPr>
      </p:pic>
      <p:sp>
        <p:nvSpPr>
          <p:cNvPr id="50" name="Left-Right Arrow 49"/>
          <p:cNvSpPr/>
          <p:nvPr/>
        </p:nvSpPr>
        <p:spPr>
          <a:xfrm rot="19571566">
            <a:off x="7188200" y="102235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1" name="Left-Right Arrow 50"/>
          <p:cNvSpPr/>
          <p:nvPr/>
        </p:nvSpPr>
        <p:spPr>
          <a:xfrm rot="1839750">
            <a:off x="7107238" y="3473450"/>
            <a:ext cx="5334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2" name="Rectangle 41"/>
          <p:cNvSpPr/>
          <p:nvPr/>
        </p:nvSpPr>
        <p:spPr>
          <a:xfrm>
            <a:off x="3505200" y="4800600"/>
            <a:ext cx="3657600" cy="1676400"/>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dirty="0">
              <a:solidFill>
                <a:schemeClr val="tx1"/>
              </a:solidFill>
            </a:endParaRPr>
          </a:p>
        </p:txBody>
      </p:sp>
      <p:grpSp>
        <p:nvGrpSpPr>
          <p:cNvPr id="18469" name="Group 53"/>
          <p:cNvGrpSpPr>
            <a:grpSpLocks/>
          </p:cNvGrpSpPr>
          <p:nvPr/>
        </p:nvGrpSpPr>
        <p:grpSpPr bwMode="auto">
          <a:xfrm>
            <a:off x="4191000" y="5029200"/>
            <a:ext cx="3048000" cy="1447800"/>
            <a:chOff x="152400" y="1447800"/>
            <a:chExt cx="7162800" cy="3962400"/>
          </a:xfrm>
        </p:grpSpPr>
        <p:pic>
          <p:nvPicPr>
            <p:cNvPr id="18482" name="Picture 6"/>
            <p:cNvPicPr>
              <a:picLocks noChangeAspect="1" noChangeArrowheads="1"/>
            </p:cNvPicPr>
            <p:nvPr/>
          </p:nvPicPr>
          <p:blipFill>
            <a:blip r:embed="rId5" cstate="print"/>
            <a:srcRect/>
            <a:stretch>
              <a:fillRect/>
            </a:stretch>
          </p:blipFill>
          <p:spPr bwMode="auto">
            <a:xfrm>
              <a:off x="152400" y="2456807"/>
              <a:ext cx="1509712" cy="1505593"/>
            </a:xfrm>
            <a:prstGeom prst="rect">
              <a:avLst/>
            </a:prstGeom>
            <a:noFill/>
            <a:ln w="9525">
              <a:noFill/>
              <a:miter lim="800000"/>
              <a:headEnd/>
              <a:tailEnd/>
            </a:ln>
          </p:spPr>
        </p:pic>
        <p:sp>
          <p:nvSpPr>
            <p:cNvPr id="56" name="Rectangle 55"/>
            <p:cNvSpPr/>
            <p:nvPr/>
          </p:nvSpPr>
          <p:spPr>
            <a:xfrm>
              <a:off x="1905794" y="2590467"/>
              <a:ext cx="227569" cy="2302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7" name="Rectangle 56"/>
            <p:cNvSpPr/>
            <p:nvPr/>
          </p:nvSpPr>
          <p:spPr>
            <a:xfrm>
              <a:off x="1905794" y="2972804"/>
              <a:ext cx="227569" cy="225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8" name="Rectangle 57"/>
            <p:cNvSpPr/>
            <p:nvPr/>
          </p:nvSpPr>
          <p:spPr>
            <a:xfrm>
              <a:off x="1905794" y="3820026"/>
              <a:ext cx="227569" cy="230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86" name="TextBox 58"/>
            <p:cNvSpPr txBox="1">
              <a:spLocks noChangeArrowheads="1"/>
            </p:cNvSpPr>
            <p:nvPr/>
          </p:nvSpPr>
          <p:spPr bwMode="auto">
            <a:xfrm>
              <a:off x="152400" y="4038600"/>
              <a:ext cx="1600200" cy="254616"/>
            </a:xfrm>
            <a:prstGeom prst="rect">
              <a:avLst/>
            </a:prstGeom>
            <a:noFill/>
            <a:ln w="9525">
              <a:noFill/>
              <a:miter lim="800000"/>
              <a:headEnd/>
              <a:tailEnd/>
            </a:ln>
          </p:spPr>
          <p:txBody>
            <a:bodyPr>
              <a:spAutoFit/>
            </a:bodyPr>
            <a:lstStyle/>
            <a:p>
              <a:pPr algn="ctr" eaLnBrk="0" hangingPunct="0"/>
              <a:r>
                <a:rPr lang="en-US" sz="800" dirty="0"/>
                <a:t>Computer network</a:t>
              </a:r>
            </a:p>
          </p:txBody>
        </p:sp>
        <p:sp>
          <p:nvSpPr>
            <p:cNvPr id="60" name="Rectangle 59"/>
            <p:cNvSpPr/>
            <p:nvPr/>
          </p:nvSpPr>
          <p:spPr>
            <a:xfrm>
              <a:off x="6401198" y="2360195"/>
              <a:ext cx="533478" cy="19073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1" name="Left-Right Arrow 60"/>
            <p:cNvSpPr/>
            <p:nvPr/>
          </p:nvSpPr>
          <p:spPr>
            <a:xfrm>
              <a:off x="6934676" y="3220453"/>
              <a:ext cx="380524"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2" name="Flowchart: Magnetic Disk 61"/>
            <p:cNvSpPr/>
            <p:nvPr/>
          </p:nvSpPr>
          <p:spPr>
            <a:xfrm>
              <a:off x="2207976" y="4341395"/>
              <a:ext cx="1219913" cy="1068805"/>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itchFamily="34" charset="0"/>
                <a:buChar char="•"/>
                <a:defRPr/>
              </a:pPr>
              <a:endParaRPr lang="en-US" sz="700" dirty="0">
                <a:solidFill>
                  <a:schemeClr val="tx1"/>
                </a:solidFill>
              </a:endParaRPr>
            </a:p>
          </p:txBody>
        </p:sp>
        <p:sp>
          <p:nvSpPr>
            <p:cNvPr id="63" name="Rectangle 62"/>
            <p:cNvSpPr/>
            <p:nvPr/>
          </p:nvSpPr>
          <p:spPr>
            <a:xfrm>
              <a:off x="4450080" y="1447800"/>
              <a:ext cx="2514441" cy="6082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itchFamily="34" charset="0"/>
                <a:buChar char="•"/>
                <a:defRPr/>
              </a:pPr>
              <a:endParaRPr lang="en-US" sz="800" dirty="0">
                <a:solidFill>
                  <a:schemeClr val="tx1"/>
                </a:solidFill>
              </a:endParaRPr>
            </a:p>
          </p:txBody>
        </p:sp>
        <p:sp>
          <p:nvSpPr>
            <p:cNvPr id="64" name="Rectangle 63"/>
            <p:cNvSpPr/>
            <p:nvPr/>
          </p:nvSpPr>
          <p:spPr>
            <a:xfrm>
              <a:off x="2513887" y="2360195"/>
              <a:ext cx="611823" cy="1677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92" name="TextBox 64"/>
            <p:cNvSpPr txBox="1">
              <a:spLocks noChangeArrowheads="1"/>
            </p:cNvSpPr>
            <p:nvPr/>
          </p:nvSpPr>
          <p:spPr bwMode="auto">
            <a:xfrm>
              <a:off x="1905000" y="3163669"/>
              <a:ext cx="184731" cy="646331"/>
            </a:xfrm>
            <a:prstGeom prst="rect">
              <a:avLst/>
            </a:prstGeom>
            <a:noFill/>
            <a:ln w="9525">
              <a:noFill/>
              <a:miter lim="800000"/>
              <a:headEnd/>
              <a:tailEnd/>
            </a:ln>
          </p:spPr>
          <p:txBody>
            <a:bodyPr wrap="none">
              <a:spAutoFit/>
            </a:bodyPr>
            <a:lstStyle/>
            <a:p>
              <a:pPr eaLnBrk="0" hangingPunct="0"/>
              <a:endParaRPr lang="en-US" dirty="0"/>
            </a:p>
            <a:p>
              <a:pPr eaLnBrk="0" hangingPunct="0"/>
              <a:endParaRPr lang="en-US" dirty="0"/>
            </a:p>
          </p:txBody>
        </p:sp>
        <p:sp>
          <p:nvSpPr>
            <p:cNvPr id="18493" name="TextBox 65"/>
            <p:cNvSpPr txBox="1">
              <a:spLocks noChangeArrowheads="1"/>
            </p:cNvSpPr>
            <p:nvPr/>
          </p:nvSpPr>
          <p:spPr bwMode="auto">
            <a:xfrm>
              <a:off x="1905794" y="3185695"/>
              <a:ext cx="611823" cy="1299078"/>
            </a:xfrm>
            <a:prstGeom prst="rect">
              <a:avLst/>
            </a:prstGeom>
            <a:noFill/>
            <a:ln w="9525">
              <a:noFill/>
              <a:miter lim="800000"/>
              <a:headEnd/>
              <a:tailEnd/>
            </a:ln>
          </p:spPr>
          <p:txBody>
            <a:bodyPr wrap="none">
              <a:spAutoFit/>
            </a:bodyPr>
            <a:lstStyle/>
            <a:p>
              <a:pPr eaLnBrk="0" hangingPunct="0">
                <a:buFont typeface="Arial" charset="0"/>
                <a:buChar char="•"/>
              </a:pPr>
              <a:r>
                <a:rPr lang="en-US" sz="1000" dirty="0"/>
                <a:t> </a:t>
              </a:r>
            </a:p>
            <a:p>
              <a:pPr eaLnBrk="0" hangingPunct="0">
                <a:buFont typeface="Arial" charset="0"/>
                <a:buChar char="•"/>
              </a:pPr>
              <a:r>
                <a:rPr lang="en-US" sz="400" dirty="0"/>
                <a:t> </a:t>
              </a:r>
            </a:p>
            <a:p>
              <a:pPr eaLnBrk="0" hangingPunct="0">
                <a:buFont typeface="Arial" charset="0"/>
                <a:buChar char="•"/>
              </a:pPr>
              <a:r>
                <a:rPr lang="en-US" sz="1200" dirty="0"/>
                <a:t> </a:t>
              </a:r>
            </a:p>
          </p:txBody>
        </p:sp>
        <p:sp>
          <p:nvSpPr>
            <p:cNvPr id="67" name="Up-Down Arrow 66"/>
            <p:cNvSpPr/>
            <p:nvPr/>
          </p:nvSpPr>
          <p:spPr>
            <a:xfrm>
              <a:off x="6628765" y="20560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8" name="Right Arrow 67"/>
            <p:cNvSpPr/>
            <p:nvPr/>
          </p:nvSpPr>
          <p:spPr>
            <a:xfrm>
              <a:off x="2207976" y="2633915"/>
              <a:ext cx="305911" cy="18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9" name="Up-Down Arrow 68"/>
            <p:cNvSpPr/>
            <p:nvPr/>
          </p:nvSpPr>
          <p:spPr>
            <a:xfrm>
              <a:off x="2741454" y="40372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0" name="Right Arrow 69"/>
            <p:cNvSpPr/>
            <p:nvPr/>
          </p:nvSpPr>
          <p:spPr>
            <a:xfrm>
              <a:off x="2189321" y="3016251"/>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1" name="Right Arrow 70"/>
            <p:cNvSpPr/>
            <p:nvPr/>
          </p:nvSpPr>
          <p:spPr>
            <a:xfrm>
              <a:off x="2189321" y="3833062"/>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2" name="Rectangle 71"/>
            <p:cNvSpPr/>
            <p:nvPr/>
          </p:nvSpPr>
          <p:spPr>
            <a:xfrm>
              <a:off x="4875371" y="2438400"/>
              <a:ext cx="1219916" cy="18291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500" name="TextBox 72"/>
            <p:cNvSpPr txBox="1">
              <a:spLocks noChangeArrowheads="1"/>
            </p:cNvSpPr>
            <p:nvPr/>
          </p:nvSpPr>
          <p:spPr bwMode="auto">
            <a:xfrm>
              <a:off x="4953000" y="2457272"/>
              <a:ext cx="1143000" cy="311197"/>
            </a:xfrm>
            <a:prstGeom prst="rect">
              <a:avLst/>
            </a:prstGeom>
            <a:noFill/>
            <a:ln w="9525">
              <a:noFill/>
              <a:miter lim="800000"/>
              <a:headEnd/>
              <a:tailEnd/>
            </a:ln>
          </p:spPr>
          <p:txBody>
            <a:bodyPr>
              <a:spAutoFit/>
            </a:bodyPr>
            <a:lstStyle/>
            <a:p>
              <a:pPr algn="ctr" eaLnBrk="0" hangingPunct="0"/>
              <a:endParaRPr lang="en-US" sz="800" dirty="0"/>
            </a:p>
          </p:txBody>
        </p:sp>
        <p:sp>
          <p:nvSpPr>
            <p:cNvPr id="74" name="Up-Down Arrow 73"/>
            <p:cNvSpPr/>
            <p:nvPr/>
          </p:nvSpPr>
          <p:spPr>
            <a:xfrm>
              <a:off x="5408852" y="4267536"/>
              <a:ext cx="152954"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5" name="Up-Down Arrow 74"/>
            <p:cNvSpPr/>
            <p:nvPr/>
          </p:nvSpPr>
          <p:spPr>
            <a:xfrm>
              <a:off x="6554152" y="4267536"/>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6" name="Left-Right Arrow 75"/>
            <p:cNvSpPr/>
            <p:nvPr/>
          </p:nvSpPr>
          <p:spPr>
            <a:xfrm>
              <a:off x="6095287" y="3220453"/>
              <a:ext cx="305911"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7" name="Up-Down Arrow 76"/>
            <p:cNvSpPr/>
            <p:nvPr/>
          </p:nvSpPr>
          <p:spPr>
            <a:xfrm>
              <a:off x="5487194" y="2095167"/>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8" name="Rectangle 77"/>
            <p:cNvSpPr/>
            <p:nvPr/>
          </p:nvSpPr>
          <p:spPr>
            <a:xfrm>
              <a:off x="3472656" y="2347162"/>
              <a:ext cx="1100536" cy="16901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indent="-57150" eaLnBrk="0" hangingPunct="0">
                <a:buFont typeface="Arial" pitchFamily="34" charset="0"/>
                <a:buChar char="•"/>
                <a:defRPr/>
              </a:pPr>
              <a:endParaRPr lang="en-US" sz="800" dirty="0">
                <a:solidFill>
                  <a:schemeClr val="tx1"/>
                </a:solidFill>
              </a:endParaRPr>
            </a:p>
          </p:txBody>
        </p:sp>
        <p:sp>
          <p:nvSpPr>
            <p:cNvPr id="79" name="Left-Right Arrow 78"/>
            <p:cNvSpPr/>
            <p:nvPr/>
          </p:nvSpPr>
          <p:spPr>
            <a:xfrm>
              <a:off x="4573192"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0" name="Left-Right Arrow 79"/>
            <p:cNvSpPr/>
            <p:nvPr/>
          </p:nvSpPr>
          <p:spPr>
            <a:xfrm>
              <a:off x="3125709"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18470"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4800600"/>
            <a:ext cx="466725" cy="531813"/>
          </a:xfrm>
          <a:prstGeom prst="rect">
            <a:avLst/>
          </a:prstGeom>
          <a:noFill/>
          <a:ln w="9525">
            <a:noFill/>
            <a:miter lim="800000"/>
            <a:headEnd/>
            <a:tailEnd/>
          </a:ln>
        </p:spPr>
      </p:pic>
      <p:pic>
        <p:nvPicPr>
          <p:cNvPr id="18471"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5410200"/>
            <a:ext cx="466725" cy="531813"/>
          </a:xfrm>
          <a:prstGeom prst="rect">
            <a:avLst/>
          </a:prstGeom>
          <a:noFill/>
          <a:ln w="9525">
            <a:noFill/>
            <a:miter lim="800000"/>
            <a:headEnd/>
            <a:tailEnd/>
          </a:ln>
        </p:spPr>
      </p:pic>
      <p:pic>
        <p:nvPicPr>
          <p:cNvPr id="18472" name="Picture 2" descr="C:\Users\Nancy\AppData\Local\Microsoft\Windows\Temporary Internet Files\Content.IE5\WDPM0UVZ\MC900156053[1].wmf"/>
          <p:cNvPicPr>
            <a:picLocks noChangeAspect="1" noChangeArrowheads="1"/>
          </p:cNvPicPr>
          <p:nvPr/>
        </p:nvPicPr>
        <p:blipFill>
          <a:blip r:embed="rId6" cstate="print"/>
          <a:srcRect/>
          <a:stretch>
            <a:fillRect/>
          </a:stretch>
        </p:blipFill>
        <p:spPr bwMode="auto">
          <a:xfrm>
            <a:off x="7315200" y="6019800"/>
            <a:ext cx="457200" cy="522288"/>
          </a:xfrm>
          <a:prstGeom prst="rect">
            <a:avLst/>
          </a:prstGeom>
          <a:noFill/>
          <a:ln w="9525">
            <a:noFill/>
            <a:miter lim="800000"/>
            <a:headEnd/>
            <a:tailEnd/>
          </a:ln>
        </p:spPr>
      </p:pic>
      <p:sp>
        <p:nvSpPr>
          <p:cNvPr id="86" name="Left-Right Arrow 85"/>
          <p:cNvSpPr/>
          <p:nvPr/>
        </p:nvSpPr>
        <p:spPr>
          <a:xfrm rot="18857979">
            <a:off x="7006431" y="5187157"/>
            <a:ext cx="331787"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7" name="Left-Right Arrow 86"/>
          <p:cNvSpPr/>
          <p:nvPr/>
        </p:nvSpPr>
        <p:spPr>
          <a:xfrm rot="2262230">
            <a:off x="7086600" y="6089650"/>
            <a:ext cx="260350" cy="904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75" name="TextBox 87"/>
          <p:cNvSpPr txBox="1">
            <a:spLocks noChangeArrowheads="1"/>
          </p:cNvSpPr>
          <p:nvPr/>
        </p:nvSpPr>
        <p:spPr bwMode="auto">
          <a:xfrm rot="10800000" flipV="1">
            <a:off x="457200" y="3733800"/>
            <a:ext cx="1169988" cy="646113"/>
          </a:xfrm>
          <a:prstGeom prst="rect">
            <a:avLst/>
          </a:prstGeom>
          <a:noFill/>
          <a:ln w="9525">
            <a:noFill/>
            <a:miter lim="800000"/>
            <a:headEnd/>
            <a:tailEnd/>
          </a:ln>
        </p:spPr>
        <p:txBody>
          <a:bodyPr>
            <a:spAutoFit/>
          </a:bodyPr>
          <a:lstStyle/>
          <a:p>
            <a:pPr algn="ctr" eaLnBrk="0" hangingPunct="0"/>
            <a:r>
              <a:rPr lang="en-US" dirty="0"/>
              <a:t>Real World</a:t>
            </a:r>
          </a:p>
        </p:txBody>
      </p:sp>
      <p:sp>
        <p:nvSpPr>
          <p:cNvPr id="90" name="Right Arrow 89"/>
          <p:cNvSpPr/>
          <p:nvPr/>
        </p:nvSpPr>
        <p:spPr>
          <a:xfrm rot="2590265" flipV="1">
            <a:off x="1108075" y="4970463"/>
            <a:ext cx="1493838" cy="265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77" name="TextBox 81"/>
          <p:cNvSpPr txBox="1">
            <a:spLocks noChangeArrowheads="1"/>
          </p:cNvSpPr>
          <p:nvPr/>
        </p:nvSpPr>
        <p:spPr bwMode="auto">
          <a:xfrm>
            <a:off x="2362200" y="5410200"/>
            <a:ext cx="1066800" cy="369888"/>
          </a:xfrm>
          <a:prstGeom prst="rect">
            <a:avLst/>
          </a:prstGeom>
          <a:noFill/>
          <a:ln w="9525">
            <a:noFill/>
            <a:miter lim="800000"/>
            <a:headEnd/>
            <a:tailEnd/>
          </a:ln>
        </p:spPr>
        <p:txBody>
          <a:bodyPr>
            <a:spAutoFit/>
          </a:bodyPr>
          <a:lstStyle/>
          <a:p>
            <a:pPr eaLnBrk="0" hangingPunct="0"/>
            <a:r>
              <a:rPr lang="en-US" dirty="0"/>
              <a:t>Test-bed</a:t>
            </a:r>
          </a:p>
        </p:txBody>
      </p:sp>
      <p:sp>
        <p:nvSpPr>
          <p:cNvPr id="83" name="Oval 82"/>
          <p:cNvSpPr>
            <a:spLocks noChangeArrowheads="1"/>
          </p:cNvSpPr>
          <p:nvPr/>
        </p:nvSpPr>
        <p:spPr bwMode="auto">
          <a:xfrm rot="5400000">
            <a:off x="5002130" y="-1496930"/>
            <a:ext cx="1422012" cy="4873072"/>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sp>
        <p:nvSpPr>
          <p:cNvPr id="89" name="Oval 88"/>
          <p:cNvSpPr>
            <a:spLocks noChangeArrowheads="1"/>
          </p:cNvSpPr>
          <p:nvPr/>
        </p:nvSpPr>
        <p:spPr bwMode="auto">
          <a:xfrm>
            <a:off x="2133600" y="4572000"/>
            <a:ext cx="5943600" cy="2286000"/>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pic>
        <p:nvPicPr>
          <p:cNvPr id="18480" name="Picture 15"/>
          <p:cNvPicPr>
            <a:picLocks noChangeArrowheads="1"/>
          </p:cNvPicPr>
          <p:nvPr/>
        </p:nvPicPr>
        <p:blipFill>
          <a:blip r:embed="rId7" cstate="print"/>
          <a:srcRect/>
          <a:stretch>
            <a:fillRect/>
          </a:stretch>
        </p:blipFill>
        <p:spPr bwMode="auto">
          <a:xfrm>
            <a:off x="304800" y="304800"/>
            <a:ext cx="685800" cy="685800"/>
          </a:xfrm>
          <a:prstGeom prst="rect">
            <a:avLst/>
          </a:prstGeom>
          <a:noFill/>
          <a:ln w="12700">
            <a:noFill/>
            <a:miter lim="800000"/>
            <a:headEnd/>
            <a:tailEnd/>
          </a:ln>
        </p:spPr>
      </p:pic>
      <p:sp>
        <p:nvSpPr>
          <p:cNvPr id="18481" name="Slide Number Placeholder 81"/>
          <p:cNvSpPr>
            <a:spLocks noGrp="1"/>
          </p:cNvSpPr>
          <p:nvPr>
            <p:ph type="sldNum" sz="quarter" idx="12"/>
          </p:nvPr>
        </p:nvSpPr>
        <p:spPr bwMode="auto">
          <a:noFill/>
          <a:ln>
            <a:miter lim="800000"/>
            <a:headEnd/>
            <a:tailEnd/>
          </a:ln>
        </p:spPr>
        <p:txBody>
          <a:bodyPr/>
          <a:lstStyle/>
          <a:p>
            <a:fld id="{E1A80411-A39B-4F22-BBE9-E21B8A014D41}" type="slidenum">
              <a:rPr lang="en-US" smtClean="0">
                <a:ea typeface="ＭＳ Ｐゴシック"/>
                <a:cs typeface="ＭＳ Ｐゴシック"/>
              </a:rPr>
              <a:pPr/>
              <a:t>3</a:t>
            </a:fld>
            <a:endParaRPr lang="en-US" dirty="0" smtClean="0">
              <a:ea typeface="ＭＳ Ｐゴシック"/>
              <a:cs typeface="ＭＳ Ｐゴシック"/>
            </a:endParaRPr>
          </a:p>
        </p:txBody>
      </p:sp>
      <p:sp>
        <p:nvSpPr>
          <p:cNvPr id="81" name="Oval 80"/>
          <p:cNvSpPr>
            <a:spLocks noChangeArrowheads="1"/>
          </p:cNvSpPr>
          <p:nvPr/>
        </p:nvSpPr>
        <p:spPr bwMode="auto">
          <a:xfrm>
            <a:off x="5130800" y="98425"/>
            <a:ext cx="4089400" cy="5029200"/>
          </a:xfrm>
          <a:prstGeom prst="ellipse">
            <a:avLst/>
          </a:prstGeom>
          <a:noFill/>
          <a:ln w="57150">
            <a:solidFill>
              <a:srgbClr val="008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dirty="0">
              <a:solidFill>
                <a:schemeClr val="lt1"/>
              </a:solidFill>
              <a:latin typeface="+mn-lt"/>
              <a:ea typeface="+mn-ea"/>
              <a:cs typeface="+mn-cs"/>
            </a:endParaRPr>
          </a:p>
        </p:txBody>
      </p:sp>
    </p:spTree>
    <p:extLst>
      <p:ext uri="{BB962C8B-B14F-4D97-AF65-F5344CB8AC3E}">
        <p14:creationId xmlns:p14="http://schemas.microsoft.com/office/powerpoint/2010/main" val="16173273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defTabSz="914400"/>
            <a:r>
              <a:rPr lang="en-US" sz="4400" dirty="0" err="1" smtClean="0">
                <a:solidFill>
                  <a:srgbClr val="390ACE"/>
                </a:solidFill>
                <a:latin typeface="Arial"/>
                <a:ea typeface="ＭＳ Ｐゴシック"/>
                <a:cs typeface="Arial"/>
              </a:rPr>
              <a:t>CyberCog</a:t>
            </a:r>
            <a:r>
              <a:rPr lang="en-US" sz="4400" dirty="0" smtClean="0">
                <a:solidFill>
                  <a:srgbClr val="390ACE"/>
                </a:solidFill>
                <a:latin typeface="Arial"/>
                <a:ea typeface="ＭＳ Ｐゴシック"/>
                <a:cs typeface="Arial"/>
              </a:rPr>
              <a:t> Team Task</a:t>
            </a:r>
          </a:p>
        </p:txBody>
      </p:sp>
      <p:sp>
        <p:nvSpPr>
          <p:cNvPr id="51202" name="Content Placeholder 2"/>
          <p:cNvSpPr>
            <a:spLocks noGrp="1"/>
          </p:cNvSpPr>
          <p:nvPr>
            <p:ph idx="4294967295"/>
          </p:nvPr>
        </p:nvSpPr>
        <p:spPr>
          <a:xfrm>
            <a:off x="152400" y="1295400"/>
            <a:ext cx="8458200" cy="5105400"/>
          </a:xfrm>
        </p:spPr>
        <p:txBody>
          <a:bodyPr/>
          <a:lstStyle/>
          <a:p>
            <a:pPr marL="285750" lvl="0" indent="-285750">
              <a:spcBef>
                <a:spcPts val="0"/>
              </a:spcBef>
              <a:spcAft>
                <a:spcPts val="1800"/>
              </a:spcAft>
              <a:buFont typeface="Arial" pitchFamily="34" charset="0"/>
              <a:buChar char="•"/>
            </a:pPr>
            <a:r>
              <a:rPr lang="en-US" sz="3200" dirty="0" smtClean="0">
                <a:solidFill>
                  <a:srgbClr val="000000"/>
                </a:solidFill>
                <a:latin typeface="Arial"/>
                <a:cs typeface="Arial"/>
              </a:rPr>
              <a:t>Three </a:t>
            </a:r>
            <a:r>
              <a:rPr lang="en-US" sz="3200" dirty="0">
                <a:solidFill>
                  <a:srgbClr val="000000"/>
                </a:solidFill>
                <a:latin typeface="Arial"/>
                <a:cs typeface="Arial"/>
              </a:rPr>
              <a:t>team members </a:t>
            </a:r>
            <a:r>
              <a:rPr lang="en-US" sz="3200" dirty="0" smtClean="0">
                <a:solidFill>
                  <a:srgbClr val="000000"/>
                </a:solidFill>
                <a:latin typeface="Arial"/>
                <a:cs typeface="Arial"/>
              </a:rPr>
              <a:t>monitor </a:t>
            </a:r>
            <a:r>
              <a:rPr lang="en-US" sz="3200" dirty="0">
                <a:solidFill>
                  <a:srgbClr val="000000"/>
                </a:solidFill>
                <a:latin typeface="Arial"/>
                <a:cs typeface="Arial"/>
              </a:rPr>
              <a:t>IDS alerts and network activity of 3 different sub-networks for a given scenario</a:t>
            </a:r>
          </a:p>
          <a:p>
            <a:pPr marL="285750" lvl="1">
              <a:spcBef>
                <a:spcPts val="0"/>
              </a:spcBef>
              <a:spcAft>
                <a:spcPts val="1800"/>
              </a:spcAft>
              <a:buFont typeface="Arial" pitchFamily="34" charset="0"/>
              <a:buChar char="•"/>
            </a:pPr>
            <a:r>
              <a:rPr lang="en-US" dirty="0" smtClean="0">
                <a:solidFill>
                  <a:srgbClr val="000000"/>
                </a:solidFill>
                <a:latin typeface="Arial"/>
                <a:cs typeface="Arial"/>
              </a:rPr>
              <a:t>Find </a:t>
            </a:r>
            <a:r>
              <a:rPr lang="en-US" dirty="0">
                <a:solidFill>
                  <a:srgbClr val="000000"/>
                </a:solidFill>
                <a:latin typeface="Arial"/>
                <a:cs typeface="Arial"/>
              </a:rPr>
              <a:t>IDS alerts pertinent to the </a:t>
            </a:r>
            <a:r>
              <a:rPr lang="en-US" dirty="0" smtClean="0">
                <a:solidFill>
                  <a:srgbClr val="000000"/>
                </a:solidFill>
                <a:latin typeface="Arial"/>
                <a:cs typeface="Arial"/>
              </a:rPr>
              <a:t>attack</a:t>
            </a:r>
            <a:endParaRPr lang="en-US" dirty="0">
              <a:solidFill>
                <a:srgbClr val="000000"/>
              </a:solidFill>
              <a:latin typeface="Arial"/>
              <a:cs typeface="Arial"/>
            </a:endParaRPr>
          </a:p>
          <a:p>
            <a:pPr marL="285750" lvl="1">
              <a:spcBef>
                <a:spcPts val="0"/>
              </a:spcBef>
              <a:spcAft>
                <a:spcPts val="1800"/>
              </a:spcAft>
              <a:buFont typeface="Arial" pitchFamily="34" charset="0"/>
              <a:buChar char="•"/>
            </a:pPr>
            <a:r>
              <a:rPr lang="en-US" dirty="0" smtClean="0">
                <a:solidFill>
                  <a:srgbClr val="000000"/>
                </a:solidFill>
                <a:latin typeface="Arial"/>
                <a:cs typeface="Arial"/>
              </a:rPr>
              <a:t>Find </a:t>
            </a:r>
            <a:r>
              <a:rPr lang="en-US" dirty="0">
                <a:solidFill>
                  <a:srgbClr val="000000"/>
                </a:solidFill>
                <a:latin typeface="Arial"/>
                <a:cs typeface="Arial"/>
              </a:rPr>
              <a:t>the systems </a:t>
            </a:r>
            <a:r>
              <a:rPr lang="en-US" dirty="0" smtClean="0">
                <a:solidFill>
                  <a:srgbClr val="000000"/>
                </a:solidFill>
                <a:latin typeface="Arial"/>
                <a:cs typeface="Arial"/>
              </a:rPr>
              <a:t>affected and attack path</a:t>
            </a:r>
          </a:p>
          <a:p>
            <a:pPr marL="285750" lvl="0" indent="-285750">
              <a:spcBef>
                <a:spcPts val="0"/>
              </a:spcBef>
              <a:spcAft>
                <a:spcPts val="1800"/>
              </a:spcAft>
              <a:buFont typeface="Arial" pitchFamily="34" charset="0"/>
              <a:buChar char="•"/>
            </a:pPr>
            <a:r>
              <a:rPr lang="en-US" sz="3200" dirty="0" smtClean="0">
                <a:solidFill>
                  <a:srgbClr val="000000"/>
                </a:solidFill>
                <a:latin typeface="Arial"/>
                <a:cs typeface="Arial"/>
              </a:rPr>
              <a:t>On </a:t>
            </a:r>
            <a:r>
              <a:rPr lang="en-US" sz="3200" dirty="0">
                <a:solidFill>
                  <a:srgbClr val="000000"/>
                </a:solidFill>
                <a:latin typeface="Arial"/>
                <a:cs typeface="Arial"/>
              </a:rPr>
              <a:t>consensus team submits their </a:t>
            </a:r>
            <a:r>
              <a:rPr lang="en-US" sz="3200" dirty="0" smtClean="0">
                <a:solidFill>
                  <a:srgbClr val="000000"/>
                </a:solidFill>
                <a:latin typeface="Arial"/>
                <a:cs typeface="Arial"/>
              </a:rPr>
              <a:t>findings</a:t>
            </a:r>
          </a:p>
          <a:p>
            <a:pPr marL="285750" lvl="0" indent="-285750">
              <a:spcBef>
                <a:spcPts val="0"/>
              </a:spcBef>
              <a:spcAft>
                <a:spcPts val="1800"/>
              </a:spcAft>
              <a:buFont typeface="Arial" pitchFamily="34" charset="0"/>
              <a:buChar char="•"/>
            </a:pPr>
            <a:r>
              <a:rPr lang="en-US" sz="3200" dirty="0" smtClean="0">
                <a:solidFill>
                  <a:srgbClr val="000000"/>
                </a:solidFill>
                <a:latin typeface="Arial"/>
                <a:cs typeface="Arial"/>
              </a:rPr>
              <a:t>Variations:   Analysts who specialize (given different information/intrusion events)</a:t>
            </a:r>
          </a:p>
          <a:p>
            <a:r>
              <a:rPr lang="en-US" sz="2000" dirty="0" smtClean="0"/>
              <a:t>Task</a:t>
            </a:r>
            <a:endParaRPr lang="en-US" sz="3200" dirty="0" smtClean="0">
              <a:solidFill>
                <a:srgbClr val="000000"/>
              </a:solidFill>
              <a:latin typeface="Arial"/>
              <a:cs typeface="Arial"/>
            </a:endParaRPr>
          </a:p>
          <a:p>
            <a:pPr marL="0" lvl="2" indent="0">
              <a:spcBef>
                <a:spcPts val="0"/>
              </a:spcBef>
              <a:spcAft>
                <a:spcPts val="1800"/>
              </a:spcAft>
              <a:buNone/>
            </a:pPr>
            <a:endParaRPr lang="en-US" sz="2800" dirty="0" smtClean="0">
              <a:latin typeface="Arial"/>
              <a:ea typeface="ＭＳ Ｐゴシック"/>
              <a:cs typeface="Arial"/>
            </a:endParaRPr>
          </a:p>
          <a:p>
            <a:pPr marL="0" lvl="1" indent="-342900">
              <a:spcBef>
                <a:spcPts val="0"/>
              </a:spcBef>
              <a:spcAft>
                <a:spcPts val="1800"/>
              </a:spcAft>
              <a:buFont typeface="Wingdings" charset="2"/>
              <a:buChar char="²"/>
            </a:pPr>
            <a:endParaRPr lang="en-US" sz="2800" dirty="0" smtClean="0">
              <a:ea typeface="ＭＳ Ｐゴシック"/>
            </a:endParaRPr>
          </a:p>
        </p:txBody>
      </p:sp>
      <p:sp>
        <p:nvSpPr>
          <p:cNvPr id="51203" name="Slide Number Placeholder 4"/>
          <p:cNvSpPr>
            <a:spLocks noGrp="1"/>
          </p:cNvSpPr>
          <p:nvPr>
            <p:ph type="sldNum" sz="quarter" idx="12"/>
          </p:nvPr>
        </p:nvSpPr>
        <p:spPr bwMode="auto">
          <a:noFill/>
          <a:ln>
            <a:miter lim="800000"/>
            <a:headEnd/>
            <a:tailEnd/>
          </a:ln>
        </p:spPr>
        <p:txBody>
          <a:bodyPr/>
          <a:lstStyle/>
          <a:p>
            <a:r>
              <a:rPr lang="en-US" dirty="0" smtClean="0">
                <a:ea typeface="ＭＳ Ｐゴシック"/>
                <a:cs typeface="ＭＳ Ｐゴシック"/>
              </a:rPr>
              <a:t>26</a:t>
            </a:r>
          </a:p>
        </p:txBody>
      </p:sp>
    </p:spTree>
    <p:extLst>
      <p:ext uri="{BB962C8B-B14F-4D97-AF65-F5344CB8AC3E}">
        <p14:creationId xmlns:p14="http://schemas.microsoft.com/office/powerpoint/2010/main" val="38878492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4400" dirty="0" err="1" smtClean="0">
                <a:solidFill>
                  <a:srgbClr val="390ACE"/>
                </a:solidFill>
                <a:latin typeface="Arial"/>
                <a:cs typeface="Arial"/>
              </a:rPr>
              <a:t>CyberCog</a:t>
            </a:r>
            <a:r>
              <a:rPr lang="en-US" sz="4400" dirty="0" smtClean="0">
                <a:solidFill>
                  <a:srgbClr val="390ACE"/>
                </a:solidFill>
                <a:latin typeface="Arial"/>
                <a:cs typeface="Arial"/>
              </a:rPr>
              <a:t> Alerts</a:t>
            </a:r>
            <a:endParaRPr lang="en-US" sz="4400" dirty="0">
              <a:solidFill>
                <a:srgbClr val="390ACE"/>
              </a:solidFill>
              <a:latin typeface="Arial"/>
              <a:cs typeface="Arial"/>
            </a:endParaRPr>
          </a:p>
        </p:txBody>
      </p:sp>
      <p:pic>
        <p:nvPicPr>
          <p:cNvPr id="4" name="Picture 3" descr="C:\Users\prajivan\Documents\HCII_Conference\Screensho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95400"/>
            <a:ext cx="8001000" cy="4800600"/>
          </a:xfrm>
          <a:prstGeom prst="rect">
            <a:avLst/>
          </a:prstGeom>
          <a:noFill/>
          <a:ln>
            <a:noFill/>
          </a:ln>
        </p:spPr>
      </p:pic>
      <p:sp>
        <p:nvSpPr>
          <p:cNvPr id="3" name="Slide Number Placeholder 2"/>
          <p:cNvSpPr>
            <a:spLocks noGrp="1"/>
          </p:cNvSpPr>
          <p:nvPr>
            <p:ph type="sldNum" sz="quarter" idx="12"/>
          </p:nvPr>
        </p:nvSpPr>
        <p:spPr/>
        <p:txBody>
          <a:bodyPr/>
          <a:lstStyle/>
          <a:p>
            <a:fld id="{B6F19D00-459B-4DAC-8D37-0FA9A8F65A89}" type="slidenum">
              <a:rPr lang="en-US" smtClean="0"/>
              <a:pPr/>
              <a:t>31</a:t>
            </a:fld>
            <a:endParaRPr lang="en-US"/>
          </a:p>
        </p:txBody>
      </p:sp>
    </p:spTree>
    <p:extLst>
      <p:ext uri="{BB962C8B-B14F-4D97-AF65-F5344CB8AC3E}">
        <p14:creationId xmlns:p14="http://schemas.microsoft.com/office/powerpoint/2010/main" val="1550464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0"/>
            <a:ext cx="8686800" cy="1143000"/>
          </a:xfrm>
        </p:spPr>
        <p:txBody>
          <a:bodyPr/>
          <a:lstStyle/>
          <a:p>
            <a:r>
              <a:rPr lang="en-US" sz="4400" dirty="0" err="1" smtClean="0">
                <a:solidFill>
                  <a:srgbClr val="390ACE"/>
                </a:solidFill>
                <a:latin typeface="Arial"/>
                <a:ea typeface="ＭＳ Ｐゴシック"/>
                <a:cs typeface="Arial"/>
              </a:rPr>
              <a:t>CyberCog</a:t>
            </a:r>
            <a:r>
              <a:rPr lang="en-US" sz="4400" dirty="0" smtClean="0">
                <a:solidFill>
                  <a:srgbClr val="390ACE"/>
                </a:solidFill>
                <a:latin typeface="Arial"/>
                <a:ea typeface="ＭＳ Ｐゴシック"/>
                <a:cs typeface="Arial"/>
              </a:rPr>
              <a:t> Measures</a:t>
            </a:r>
          </a:p>
        </p:txBody>
      </p:sp>
      <p:sp>
        <p:nvSpPr>
          <p:cNvPr id="54274" name="Content Placeholder 2"/>
          <p:cNvSpPr>
            <a:spLocks noGrp="1"/>
          </p:cNvSpPr>
          <p:nvPr>
            <p:ph idx="1"/>
          </p:nvPr>
        </p:nvSpPr>
        <p:spPr>
          <a:xfrm>
            <a:off x="152400" y="1219200"/>
            <a:ext cx="8382000" cy="5029200"/>
          </a:xfrm>
        </p:spPr>
        <p:txBody>
          <a:bodyPr/>
          <a:lstStyle/>
          <a:p>
            <a:pPr marL="0" lvl="1" indent="0">
              <a:buNone/>
            </a:pPr>
            <a:r>
              <a:rPr lang="en-US" sz="2000" dirty="0" smtClean="0">
                <a:latin typeface="Arial"/>
                <a:ea typeface="ＭＳ Ｐゴシック"/>
                <a:cs typeface="Arial"/>
              </a:rPr>
              <a:t>PERFORMANCE</a:t>
            </a:r>
          </a:p>
          <a:p>
            <a:pPr marL="342900" lvl="1" indent="-342900">
              <a:buFont typeface="Arial" pitchFamily="34" charset="0"/>
              <a:buChar char="•"/>
            </a:pPr>
            <a:r>
              <a:rPr lang="en-US" sz="2000" dirty="0" smtClean="0">
                <a:solidFill>
                  <a:schemeClr val="accent1"/>
                </a:solidFill>
                <a:latin typeface="Arial"/>
                <a:ea typeface="ＭＳ Ｐゴシック"/>
                <a:cs typeface="Arial"/>
              </a:rPr>
              <a:t>Alert classification accuracy</a:t>
            </a:r>
          </a:p>
          <a:p>
            <a:pPr marL="0" lvl="1" indent="0">
              <a:buNone/>
            </a:pPr>
            <a:r>
              <a:rPr lang="en-US" sz="2000" dirty="0" smtClean="0">
                <a:latin typeface="Arial"/>
                <a:ea typeface="ＭＳ Ｐゴシック"/>
                <a:cs typeface="Arial"/>
              </a:rPr>
              <a:t>TEAM INTERACTION</a:t>
            </a:r>
          </a:p>
          <a:p>
            <a:pPr marL="342900" lvl="2" indent="-342900"/>
            <a:r>
              <a:rPr lang="en-US" sz="2000" dirty="0" smtClean="0">
                <a:solidFill>
                  <a:schemeClr val="accent1"/>
                </a:solidFill>
                <a:latin typeface="Arial"/>
                <a:ea typeface="ＭＳ Ｐゴシック"/>
                <a:cs typeface="Arial"/>
              </a:rPr>
              <a:t>Communication – audio data</a:t>
            </a:r>
          </a:p>
          <a:p>
            <a:pPr marL="342900" lvl="2" indent="-342900"/>
            <a:r>
              <a:rPr lang="en-US" sz="2000" dirty="0" smtClean="0">
                <a:solidFill>
                  <a:schemeClr val="accent1"/>
                </a:solidFill>
                <a:latin typeface="Arial"/>
                <a:ea typeface="ＭＳ Ｐゴシック"/>
                <a:cs typeface="Arial"/>
              </a:rPr>
              <a:t>Computer events</a:t>
            </a:r>
          </a:p>
          <a:p>
            <a:pPr marL="342900" lvl="2" indent="-342900"/>
            <a:r>
              <a:rPr lang="en-US" sz="2000" dirty="0" smtClean="0">
                <a:solidFill>
                  <a:schemeClr val="accent1"/>
                </a:solidFill>
                <a:latin typeface="Arial"/>
                <a:ea typeface="ＭＳ Ｐゴシック"/>
                <a:cs typeface="Arial"/>
              </a:rPr>
              <a:t>Team situation awareness</a:t>
            </a:r>
          </a:p>
          <a:p>
            <a:pPr marL="800100" lvl="4" indent="-342900" defTabSz="914400"/>
            <a:r>
              <a:rPr lang="en-US" sz="2000" dirty="0">
                <a:solidFill>
                  <a:schemeClr val="accent1"/>
                </a:solidFill>
                <a:latin typeface="Arial"/>
                <a:ea typeface="ＭＳ Ｐゴシック"/>
                <a:cs typeface="Arial"/>
              </a:rPr>
              <a:t>Attack path identified (systems, order)</a:t>
            </a:r>
          </a:p>
          <a:p>
            <a:pPr marL="800100" lvl="4" indent="-342900" defTabSz="914400"/>
            <a:r>
              <a:rPr lang="en-US" sz="2000" dirty="0" smtClean="0">
                <a:solidFill>
                  <a:schemeClr val="accent1"/>
                </a:solidFill>
                <a:latin typeface="Arial"/>
                <a:ea typeface="ＭＳ Ｐゴシック"/>
                <a:cs typeface="Arial"/>
              </a:rPr>
              <a:t>Attack information distributed across 2-3 team members</a:t>
            </a:r>
          </a:p>
          <a:p>
            <a:pPr marL="800100" lvl="4" indent="-342900" defTabSz="914400"/>
            <a:r>
              <a:rPr lang="en-US" sz="2000" dirty="0" smtClean="0">
                <a:solidFill>
                  <a:schemeClr val="accent1"/>
                </a:solidFill>
                <a:latin typeface="Arial"/>
                <a:ea typeface="ＭＳ Ｐゴシック"/>
                <a:cs typeface="Arial"/>
              </a:rPr>
              <a:t>Team coordination is required to identify and act on threat</a:t>
            </a:r>
          </a:p>
          <a:p>
            <a:pPr marL="800100" lvl="4" indent="-342900" defTabSz="914400"/>
            <a:r>
              <a:rPr lang="en-US" sz="2000" dirty="0" smtClean="0">
                <a:solidFill>
                  <a:schemeClr val="accent1"/>
                </a:solidFill>
                <a:latin typeface="Arial"/>
                <a:ea typeface="ＭＳ Ｐゴシック"/>
                <a:cs typeface="Arial"/>
              </a:rPr>
              <a:t>Roadblock can be introduced through equipment malfunctions (e.g., tool crash)</a:t>
            </a:r>
          </a:p>
          <a:p>
            <a:pPr marL="0" lvl="1" indent="0">
              <a:buNone/>
            </a:pPr>
            <a:r>
              <a:rPr lang="en-US" sz="2000" dirty="0" smtClean="0">
                <a:latin typeface="Arial"/>
                <a:ea typeface="ＭＳ Ｐゴシック"/>
                <a:cs typeface="Arial"/>
              </a:rPr>
              <a:t>WORKLOAD</a:t>
            </a:r>
          </a:p>
          <a:p>
            <a:pPr marL="342900" lvl="1" indent="-342900">
              <a:buFont typeface="Arial" pitchFamily="34" charset="0"/>
              <a:buChar char="•"/>
            </a:pPr>
            <a:r>
              <a:rPr lang="en-US" sz="2000" dirty="0" smtClean="0">
                <a:solidFill>
                  <a:schemeClr val="accent1"/>
                </a:solidFill>
                <a:latin typeface="Arial"/>
                <a:ea typeface="ＭＳ Ｐゴシック"/>
                <a:cs typeface="Arial"/>
              </a:rPr>
              <a:t>NASA TLX – workload measure</a:t>
            </a:r>
          </a:p>
          <a:p>
            <a:endParaRPr lang="en-US" sz="2400" dirty="0" smtClean="0">
              <a:solidFill>
                <a:schemeClr val="accent1"/>
              </a:solidFill>
              <a:ea typeface="ＭＳ Ｐゴシック"/>
              <a:cs typeface="ＭＳ Ｐゴシック"/>
            </a:endParaRPr>
          </a:p>
        </p:txBody>
      </p:sp>
      <p:sp>
        <p:nvSpPr>
          <p:cNvPr id="54275" name="Slide Number Placeholder 3"/>
          <p:cNvSpPr>
            <a:spLocks noGrp="1"/>
          </p:cNvSpPr>
          <p:nvPr>
            <p:ph type="sldNum" sz="quarter" idx="12"/>
          </p:nvPr>
        </p:nvSpPr>
        <p:spPr bwMode="auto">
          <a:noFill/>
          <a:ln>
            <a:miter lim="800000"/>
            <a:headEnd/>
            <a:tailEnd/>
          </a:ln>
        </p:spPr>
        <p:txBody>
          <a:bodyPr/>
          <a:lstStyle/>
          <a:p>
            <a:fld id="{81029438-7F4F-408E-83AF-289131D28C43}" type="slidenum">
              <a:rPr lang="en-US" smtClean="0">
                <a:ea typeface="ＭＳ Ｐゴシック"/>
                <a:cs typeface="ＭＳ Ｐゴシック"/>
              </a:rPr>
              <a:pPr/>
              <a:t>32</a:t>
            </a:fld>
            <a:endParaRPr lang="en-US" dirty="0" smtClean="0">
              <a:ea typeface="ＭＳ Ｐゴシック"/>
              <a:cs typeface="ＭＳ Ｐゴシック"/>
            </a:endParaRPr>
          </a:p>
        </p:txBody>
      </p:sp>
    </p:spTree>
    <p:extLst>
      <p:ext uri="{BB962C8B-B14F-4D97-AF65-F5344CB8AC3E}">
        <p14:creationId xmlns:p14="http://schemas.microsoft.com/office/powerpoint/2010/main" val="16916918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390ACE"/>
                </a:solidFill>
                <a:latin typeface="Arial" panose="020B0604020202020204" pitchFamily="34" charset="0"/>
                <a:cs typeface="Arial" panose="020B0604020202020204" pitchFamily="34" charset="0"/>
              </a:rPr>
              <a:t>DEXTAR</a:t>
            </a:r>
            <a:br>
              <a:rPr lang="en-US" sz="4400" b="1" dirty="0" smtClean="0">
                <a:solidFill>
                  <a:srgbClr val="390ACE"/>
                </a:solidFill>
                <a:latin typeface="Arial" panose="020B0604020202020204" pitchFamily="34" charset="0"/>
                <a:cs typeface="Arial" panose="020B0604020202020204" pitchFamily="34" charset="0"/>
              </a:rPr>
            </a:br>
            <a:r>
              <a:rPr lang="en-US" sz="3200" b="1" dirty="0">
                <a:solidFill>
                  <a:srgbClr val="390ACE"/>
                </a:solidFill>
                <a:latin typeface="Arial" panose="020B0604020202020204" pitchFamily="34" charset="0"/>
                <a:cs typeface="Arial" panose="020B0604020202020204" pitchFamily="34" charset="0"/>
              </a:rPr>
              <a:t>C</a:t>
            </a:r>
            <a:r>
              <a:rPr lang="en-US" sz="3200" dirty="0">
                <a:solidFill>
                  <a:srgbClr val="390ACE"/>
                </a:solidFill>
                <a:latin typeface="Arial" panose="020B0604020202020204" pitchFamily="34" charset="0"/>
                <a:cs typeface="Arial" panose="020B0604020202020204" pitchFamily="34" charset="0"/>
              </a:rPr>
              <a:t>yber </a:t>
            </a:r>
            <a:r>
              <a:rPr lang="en-US" sz="3200" b="1" dirty="0">
                <a:solidFill>
                  <a:srgbClr val="390ACE"/>
                </a:solidFill>
                <a:latin typeface="Arial" panose="020B0604020202020204" pitchFamily="34" charset="0"/>
                <a:cs typeface="Arial" panose="020B0604020202020204" pitchFamily="34" charset="0"/>
              </a:rPr>
              <a:t>D</a:t>
            </a:r>
            <a:r>
              <a:rPr lang="en-US" sz="3200" dirty="0">
                <a:solidFill>
                  <a:srgbClr val="390ACE"/>
                </a:solidFill>
                <a:latin typeface="Arial" panose="020B0604020202020204" pitchFamily="34" charset="0"/>
                <a:cs typeface="Arial" panose="020B0604020202020204" pitchFamily="34" charset="0"/>
              </a:rPr>
              <a:t>efense </a:t>
            </a:r>
            <a:r>
              <a:rPr lang="en-US" sz="3200" b="1" dirty="0">
                <a:solidFill>
                  <a:srgbClr val="390ACE"/>
                </a:solidFill>
                <a:latin typeface="Arial" panose="020B0604020202020204" pitchFamily="34" charset="0"/>
                <a:cs typeface="Arial" panose="020B0604020202020204" pitchFamily="34" charset="0"/>
              </a:rPr>
              <a:t>Ex</a:t>
            </a:r>
            <a:r>
              <a:rPr lang="en-US" sz="3200" dirty="0">
                <a:solidFill>
                  <a:srgbClr val="390ACE"/>
                </a:solidFill>
                <a:latin typeface="Arial" panose="020B0604020202020204" pitchFamily="34" charset="0"/>
                <a:cs typeface="Arial" panose="020B0604020202020204" pitchFamily="34" charset="0"/>
              </a:rPr>
              <a:t>ercise for </a:t>
            </a:r>
            <a:r>
              <a:rPr lang="en-US" sz="3200" b="1" dirty="0">
                <a:solidFill>
                  <a:srgbClr val="390ACE"/>
                </a:solidFill>
                <a:latin typeface="Arial" panose="020B0604020202020204" pitchFamily="34" charset="0"/>
                <a:cs typeface="Arial" panose="020B0604020202020204" pitchFamily="34" charset="0"/>
              </a:rPr>
              <a:t>T</a:t>
            </a:r>
            <a:r>
              <a:rPr lang="en-US" sz="3200" dirty="0">
                <a:solidFill>
                  <a:srgbClr val="390ACE"/>
                </a:solidFill>
                <a:latin typeface="Arial" panose="020B0604020202020204" pitchFamily="34" charset="0"/>
                <a:cs typeface="Arial" panose="020B0604020202020204" pitchFamily="34" charset="0"/>
              </a:rPr>
              <a:t>eam </a:t>
            </a:r>
            <a:r>
              <a:rPr lang="en-US" sz="3200" b="1" dirty="0">
                <a:solidFill>
                  <a:srgbClr val="390ACE"/>
                </a:solidFill>
                <a:latin typeface="Arial" panose="020B0604020202020204" pitchFamily="34" charset="0"/>
                <a:cs typeface="Arial" panose="020B0604020202020204" pitchFamily="34" charset="0"/>
              </a:rPr>
              <a:t>A</a:t>
            </a:r>
            <a:r>
              <a:rPr lang="en-US" sz="3200" dirty="0">
                <a:solidFill>
                  <a:srgbClr val="390ACE"/>
                </a:solidFill>
                <a:latin typeface="Arial" panose="020B0604020202020204" pitchFamily="34" charset="0"/>
                <a:cs typeface="Arial" panose="020B0604020202020204" pitchFamily="34" charset="0"/>
              </a:rPr>
              <a:t>wareness </a:t>
            </a:r>
            <a:r>
              <a:rPr lang="en-US" sz="3200" b="1" dirty="0">
                <a:solidFill>
                  <a:srgbClr val="390ACE"/>
                </a:solidFill>
                <a:latin typeface="Arial" panose="020B0604020202020204" pitchFamily="34" charset="0"/>
                <a:cs typeface="Arial" panose="020B0604020202020204" pitchFamily="34" charset="0"/>
              </a:rPr>
              <a:t>R</a:t>
            </a:r>
            <a:r>
              <a:rPr lang="en-US" sz="3200" dirty="0">
                <a:solidFill>
                  <a:srgbClr val="390ACE"/>
                </a:solidFill>
                <a:latin typeface="Arial" panose="020B0604020202020204" pitchFamily="34" charset="0"/>
                <a:cs typeface="Arial" panose="020B0604020202020204" pitchFamily="34" charset="0"/>
              </a:rPr>
              <a:t>esearch</a:t>
            </a:r>
            <a:endParaRPr lang="en-US" sz="3200" b="1"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76400"/>
            <a:ext cx="9448800" cy="4602163"/>
          </a:xfrm>
        </p:spPr>
        <p:txBody>
          <a:bodyPr/>
          <a:lstStyle/>
          <a:p>
            <a:r>
              <a:rPr lang="en-US" sz="2000" dirty="0" err="1" smtClean="0">
                <a:latin typeface="Arial" panose="020B0604020202020204" pitchFamily="34" charset="0"/>
                <a:cs typeface="Arial" panose="020B0604020202020204" pitchFamily="34" charset="0"/>
              </a:rPr>
              <a:t>CyberCog</a:t>
            </a:r>
            <a:r>
              <a:rPr lang="en-US" sz="2000" dirty="0" smtClean="0">
                <a:latin typeface="Arial" panose="020B0604020202020204" pitchFamily="34" charset="0"/>
                <a:cs typeface="Arial" panose="020B0604020202020204" pitchFamily="34" charset="0"/>
              </a:rPr>
              <a:t> mainly focused on the triage part of the task</a:t>
            </a:r>
          </a:p>
          <a:p>
            <a:r>
              <a:rPr lang="en-US" sz="2000" dirty="0" smtClean="0">
                <a:latin typeface="Arial" panose="020B0604020202020204" pitchFamily="34" charset="0"/>
                <a:cs typeface="Arial" panose="020B0604020202020204" pitchFamily="34" charset="0"/>
              </a:rPr>
              <a:t>Task was not as dynamic and complex as actual task</a:t>
            </a:r>
          </a:p>
          <a:p>
            <a:r>
              <a:rPr lang="en-US" sz="2000" dirty="0">
                <a:latin typeface="Arial" panose="020B0604020202020204" pitchFamily="34" charset="0"/>
                <a:cs typeface="Arial" panose="020B0604020202020204" pitchFamily="34" charset="0"/>
              </a:rPr>
              <a:t>Difficult to train undergraduates with little computing </a:t>
            </a:r>
            <a:r>
              <a:rPr lang="en-US" sz="2000" dirty="0" smtClean="0">
                <a:latin typeface="Arial" panose="020B0604020202020204" pitchFamily="34" charset="0"/>
                <a:cs typeface="Arial" panose="020B0604020202020204" pitchFamily="34" charset="0"/>
              </a:rPr>
              <a:t>experience</a:t>
            </a:r>
          </a:p>
          <a:p>
            <a:pPr marL="0" indent="0">
              <a:buNone/>
            </a:pPr>
            <a:r>
              <a:rPr lang="en-US" sz="2000" b="1" dirty="0" smtClean="0">
                <a:solidFill>
                  <a:srgbClr val="C00000"/>
                </a:solidFill>
                <a:latin typeface="Arial" panose="020B0604020202020204" pitchFamily="34" charset="0"/>
                <a:cs typeface="Arial" panose="020B0604020202020204" pitchFamily="34" charset="0"/>
              </a:rPr>
              <a:t>SOLUTION:  DEXTAR</a:t>
            </a:r>
          </a:p>
          <a:p>
            <a:r>
              <a:rPr lang="en-US" sz="2000" dirty="0" smtClean="0">
                <a:latin typeface="Arial" panose="020B0604020202020204" pitchFamily="34" charset="0"/>
                <a:cs typeface="Arial" panose="020B0604020202020204" pitchFamily="34" charset="0"/>
              </a:rPr>
              <a:t>Higher fidelity simulation environment</a:t>
            </a:r>
          </a:p>
          <a:p>
            <a:r>
              <a:rPr lang="en-US" sz="2000" dirty="0" smtClean="0">
                <a:latin typeface="Arial" panose="020B0604020202020204" pitchFamily="34" charset="0"/>
                <a:cs typeface="Arial" panose="020B0604020202020204" pitchFamily="34" charset="0"/>
              </a:rPr>
              <a:t>Requires participants with some experience, graduate students in computer science</a:t>
            </a:r>
          </a:p>
          <a:p>
            <a:r>
              <a:rPr lang="en-US" sz="2000" dirty="0" smtClean="0">
                <a:latin typeface="Arial" panose="020B0604020202020204" pitchFamily="34" charset="0"/>
                <a:cs typeface="Arial" panose="020B0604020202020204" pitchFamily="34" charset="0"/>
              </a:rPr>
              <a:t>Virtual network comprised </a:t>
            </a:r>
            <a:r>
              <a:rPr lang="en-US" sz="2000" dirty="0">
                <a:latin typeface="Arial" panose="020B0604020202020204" pitchFamily="34" charset="0"/>
                <a:cs typeface="Arial" panose="020B0604020202020204" pitchFamily="34" charset="0"/>
              </a:rPr>
              <a:t>of from </a:t>
            </a:r>
            <a:r>
              <a:rPr lang="en-US" sz="2000" dirty="0" smtClean="0">
                <a:latin typeface="Arial" panose="020B0604020202020204" pitchFamily="34" charset="0"/>
                <a:cs typeface="Arial" panose="020B0604020202020204" pitchFamily="34" charset="0"/>
              </a:rPr>
              <a:t>up to 10,000 virtual </a:t>
            </a:r>
            <a:r>
              <a:rPr lang="en-US" sz="2000" dirty="0" smtClean="0">
                <a:latin typeface="Arial" panose="020B0604020202020204" pitchFamily="34" charset="0"/>
                <a:cs typeface="Arial" panose="020B0604020202020204" pitchFamily="34" charset="0"/>
              </a:rPr>
              <a:t>machines</a:t>
            </a:r>
          </a:p>
          <a:p>
            <a:r>
              <a:rPr lang="en-US" sz="2000" dirty="0" smtClean="0">
                <a:latin typeface="Arial" panose="020B0604020202020204" pitchFamily="34" charset="0"/>
                <a:cs typeface="Arial" panose="020B0604020202020204" pitchFamily="34" charset="0"/>
              </a:rPr>
              <a:t>DEXTAR </a:t>
            </a:r>
            <a:r>
              <a:rPr lang="en-US" sz="2000" dirty="0">
                <a:latin typeface="Arial" panose="020B0604020202020204" pitchFamily="34" charset="0"/>
                <a:cs typeface="Arial" panose="020B0604020202020204" pitchFamily="34" charset="0"/>
              </a:rPr>
              <a:t>is capable of manipulation, experimental control of variables, and human performance measurement.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Will basically provide a space for CTF exercises that is also instrumented for performance assessment</a:t>
            </a:r>
          </a:p>
          <a:p>
            <a:r>
              <a:rPr lang="en-US" sz="2000" dirty="0" smtClean="0">
                <a:latin typeface="Arial" panose="020B0604020202020204" pitchFamily="34" charset="0"/>
                <a:cs typeface="Arial" panose="020B0604020202020204" pitchFamily="34" charset="0"/>
              </a:rPr>
              <a:t>A testbed for research and technology evaluation</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5065531-D5C6-2446-A215-F4C02F3EBD4F}" type="slidenum">
              <a:rPr lang="en-US" smtClean="0"/>
              <a:pPr/>
              <a:t>33</a:t>
            </a:fld>
            <a:endParaRPr lang="en-US"/>
          </a:p>
        </p:txBody>
      </p:sp>
    </p:spTree>
    <p:extLst>
      <p:ext uri="{BB962C8B-B14F-4D97-AF65-F5344CB8AC3E}">
        <p14:creationId xmlns:p14="http://schemas.microsoft.com/office/powerpoint/2010/main" val="29290376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1F029C"/>
                </a:solidFill>
                <a:ea typeface="ＭＳ Ｐゴシック" pitchFamily="34" charset="-128"/>
              </a:rPr>
              <a:t>The Living Lab Procedure </a:t>
            </a:r>
            <a:br>
              <a:rPr lang="en-US" altLang="en-US" sz="5400" b="1" baseline="30000" dirty="0" smtClean="0">
                <a:solidFill>
                  <a:srgbClr val="1F029C"/>
                </a:solidFill>
                <a:ea typeface="ＭＳ Ｐゴシック" pitchFamily="34" charset="-128"/>
              </a:rPr>
            </a:br>
            <a:endParaRPr lang="en-US" altLang="en-US" sz="5400" b="1" dirty="0" smtClean="0">
              <a:solidFill>
                <a:srgbClr val="1F029C"/>
              </a:solidFill>
              <a:ea typeface="ＭＳ Ｐゴシック" pitchFamily="34" charset="-128"/>
            </a:endParaRPr>
          </a:p>
        </p:txBody>
      </p:sp>
      <p:sp>
        <p:nvSpPr>
          <p:cNvPr id="32772" name="Text Box 3"/>
          <p:cNvSpPr txBox="1">
            <a:spLocks noChangeArrowheads="1"/>
          </p:cNvSpPr>
          <p:nvPr/>
        </p:nvSpPr>
        <p:spPr bwMode="auto">
          <a:xfrm>
            <a:off x="0" y="2268330"/>
            <a:ext cx="33813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err="1">
                <a:solidFill>
                  <a:schemeClr val="tx1"/>
                </a:solidFill>
                <a:latin typeface="Tahoma" pitchFamily="34" charset="0"/>
                <a:cs typeface="Tahoma" pitchFamily="34" charset="0"/>
              </a:rPr>
              <a:t>Testbeds</a:t>
            </a:r>
            <a:r>
              <a:rPr lang="en-US" altLang="en-US" sz="1800" dirty="0">
                <a:solidFill>
                  <a:schemeClr val="tx1"/>
                </a:solidFill>
                <a:latin typeface="Tahoma" pitchFamily="34" charset="0"/>
                <a:cs typeface="Tahoma" pitchFamily="34" charset="0"/>
              </a:rPr>
              <a:t> </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2)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969465" y="1267103"/>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647700" y="3343177"/>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799" y="1295678"/>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dirty="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2923552" y="2186609"/>
            <a:ext cx="6220448" cy="266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7364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384"/>
            <a:ext cx="8229600" cy="1143000"/>
          </a:xfrm>
        </p:spPr>
        <p:txBody>
          <a:bodyPr/>
          <a:lstStyle/>
          <a:p>
            <a:r>
              <a:rPr lang="en-US" dirty="0" smtClean="0">
                <a:solidFill>
                  <a:srgbClr val="390ACE"/>
                </a:solidFill>
                <a:latin typeface="Arial" panose="020B0604020202020204" pitchFamily="34" charset="0"/>
                <a:cs typeface="Arial" panose="020B0604020202020204" pitchFamily="34" charset="0"/>
              </a:rPr>
              <a:t>Experiment 1</a:t>
            </a:r>
            <a:endParaRPr lang="en-US" dirty="0">
              <a:solidFill>
                <a:srgbClr val="390ACE"/>
              </a:solidFill>
              <a:latin typeface="Arial" panose="020B0604020202020204" pitchFamily="34" charset="0"/>
              <a:cs typeface="Arial" panose="020B0604020202020204" pitchFamily="34" charset="0"/>
            </a:endParaRPr>
          </a:p>
        </p:txBody>
      </p:sp>
      <p:sp>
        <p:nvSpPr>
          <p:cNvPr id="5" name="Espace réservé du contenu 4"/>
          <p:cNvSpPr>
            <a:spLocks noGrp="1"/>
          </p:cNvSpPr>
          <p:nvPr>
            <p:ph idx="1"/>
          </p:nvPr>
        </p:nvSpPr>
        <p:spPr>
          <a:xfrm>
            <a:off x="152400" y="1905000"/>
            <a:ext cx="5943600" cy="4572000"/>
          </a:xfrm>
        </p:spPr>
        <p:txBody>
          <a:bodyPr>
            <a:normAutofit fontScale="47500" lnSpcReduction="20000"/>
          </a:bodyPr>
          <a:lstStyle/>
          <a:p>
            <a:pPr>
              <a:spcBef>
                <a:spcPts val="1200"/>
              </a:spcBef>
            </a:pPr>
            <a:r>
              <a:rPr lang="en-US" sz="2900" dirty="0" smtClean="0">
                <a:latin typeface="Arial" panose="020B0604020202020204" pitchFamily="34" charset="0"/>
                <a:cs typeface="Arial" panose="020B0604020202020204" pitchFamily="34" charset="0"/>
              </a:rPr>
              <a:t>3-person teams/groups</a:t>
            </a:r>
            <a:r>
              <a:rPr lang="en-US" sz="2900" dirty="0">
                <a:solidFill>
                  <a:schemeClr val="tx1"/>
                </a:solidFill>
                <a:latin typeface="Arial" panose="020B0604020202020204" pitchFamily="34" charset="0"/>
                <a:cs typeface="Arial" panose="020B0604020202020204" pitchFamily="34" charset="0"/>
              </a:rPr>
              <a:t> </a:t>
            </a:r>
            <a:r>
              <a:rPr lang="en-US" sz="2900" dirty="0" smtClean="0">
                <a:solidFill>
                  <a:schemeClr val="tx1"/>
                </a:solidFill>
                <a:latin typeface="Arial" panose="020B0604020202020204" pitchFamily="34" charset="0"/>
                <a:cs typeface="Arial" panose="020B0604020202020204" pitchFamily="34" charset="0"/>
              </a:rPr>
              <a:t>in which each individual is trained </a:t>
            </a:r>
            <a:r>
              <a:rPr lang="en-US" sz="2900" dirty="0">
                <a:solidFill>
                  <a:schemeClr val="tx1"/>
                </a:solidFill>
                <a:latin typeface="Arial" panose="020B0604020202020204" pitchFamily="34" charset="0"/>
                <a:cs typeface="Arial" panose="020B0604020202020204" pitchFamily="34" charset="0"/>
              </a:rPr>
              <a:t>to specialize in types of alerts </a:t>
            </a:r>
            <a:endParaRPr lang="en-US" sz="2900" dirty="0" smtClean="0">
              <a:latin typeface="Arial" panose="020B0604020202020204" pitchFamily="34" charset="0"/>
              <a:cs typeface="Arial" panose="020B0604020202020204" pitchFamily="34" charset="0"/>
            </a:endParaRPr>
          </a:p>
          <a:p>
            <a:pPr>
              <a:spcBef>
                <a:spcPts val="1200"/>
              </a:spcBef>
            </a:pPr>
            <a:r>
              <a:rPr lang="en-US" sz="2900" dirty="0" smtClean="0">
                <a:latin typeface="Arial" panose="020B0604020202020204" pitchFamily="34" charset="0"/>
                <a:cs typeface="Arial" panose="020B0604020202020204" pitchFamily="34" charset="0"/>
              </a:rPr>
              <a:t>2 conditions:</a:t>
            </a:r>
          </a:p>
          <a:p>
            <a:pPr marL="623888" lvl="1" indent="-166688">
              <a:spcBef>
                <a:spcPts val="0"/>
              </a:spcBef>
            </a:pPr>
            <a:r>
              <a:rPr lang="en-US" sz="2900" dirty="0" smtClean="0">
                <a:latin typeface="Arial" panose="020B0604020202020204" pitchFamily="34" charset="0"/>
                <a:cs typeface="Arial" panose="020B0604020202020204" pitchFamily="34" charset="0"/>
              </a:rPr>
              <a:t>Team Work (Primed &amp; Rewarded for team work)</a:t>
            </a:r>
          </a:p>
          <a:p>
            <a:pPr marL="566738" lvl="1" indent="-109538">
              <a:spcBef>
                <a:spcPts val="600"/>
              </a:spcBef>
            </a:pPr>
            <a:r>
              <a:rPr lang="en-US" sz="2900" dirty="0" smtClean="0">
                <a:latin typeface="Arial" panose="020B0604020202020204" pitchFamily="34" charset="0"/>
                <a:cs typeface="Arial" panose="020B0604020202020204" pitchFamily="34" charset="0"/>
              </a:rPr>
              <a:t>Group </a:t>
            </a:r>
            <a:r>
              <a:rPr lang="en-US" sz="2900" dirty="0">
                <a:latin typeface="Arial" panose="020B0604020202020204" pitchFamily="34" charset="0"/>
                <a:cs typeface="Arial" panose="020B0604020202020204" pitchFamily="34" charset="0"/>
              </a:rPr>
              <a:t>Work (Primed &amp; Rewarded for </a:t>
            </a:r>
            <a:r>
              <a:rPr lang="en-US" sz="2900" dirty="0" smtClean="0">
                <a:latin typeface="Arial" panose="020B0604020202020204" pitchFamily="34" charset="0"/>
                <a:cs typeface="Arial" panose="020B0604020202020204" pitchFamily="34" charset="0"/>
              </a:rPr>
              <a:t>group </a:t>
            </a:r>
            <a:r>
              <a:rPr lang="en-US" sz="2900" dirty="0">
                <a:latin typeface="Arial" panose="020B0604020202020204" pitchFamily="34" charset="0"/>
                <a:cs typeface="Arial" panose="020B0604020202020204" pitchFamily="34" charset="0"/>
              </a:rPr>
              <a:t>work)</a:t>
            </a:r>
            <a:endParaRPr lang="en-US" sz="2900" dirty="0" smtClean="0">
              <a:latin typeface="Arial" panose="020B0604020202020204" pitchFamily="34" charset="0"/>
              <a:cs typeface="Arial" panose="020B0604020202020204" pitchFamily="34" charset="0"/>
            </a:endParaRPr>
          </a:p>
          <a:p>
            <a:pPr>
              <a:spcBef>
                <a:spcPts val="1200"/>
              </a:spcBef>
            </a:pPr>
            <a:r>
              <a:rPr lang="en-US" sz="2900" dirty="0" smtClean="0">
                <a:latin typeface="Arial" panose="020B0604020202020204" pitchFamily="34" charset="0"/>
                <a:cs typeface="Arial" panose="020B0604020202020204" pitchFamily="34" charset="0"/>
              </a:rPr>
              <a:t>6 individuals at a time</a:t>
            </a:r>
          </a:p>
          <a:p>
            <a:pPr lvl="1">
              <a:spcBef>
                <a:spcPts val="0"/>
              </a:spcBef>
            </a:pPr>
            <a:r>
              <a:rPr lang="en-US" sz="2900" dirty="0" smtClean="0">
                <a:latin typeface="Arial" panose="020B0604020202020204" pitchFamily="34" charset="0"/>
                <a:cs typeface="Arial" panose="020B0604020202020204" pitchFamily="34" charset="0"/>
              </a:rPr>
              <a:t>Team Work - Competition between the 2 teams</a:t>
            </a:r>
          </a:p>
          <a:p>
            <a:pPr lvl="1">
              <a:spcBef>
                <a:spcPts val="600"/>
              </a:spcBef>
            </a:pP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Group Work - Competition between the 6 individuals</a:t>
            </a:r>
            <a:endParaRPr lang="en-US" sz="2900" dirty="0">
              <a:latin typeface="Arial" panose="020B0604020202020204" pitchFamily="34" charset="0"/>
              <a:cs typeface="Arial" panose="020B0604020202020204" pitchFamily="34" charset="0"/>
            </a:endParaRPr>
          </a:p>
          <a:p>
            <a:pPr>
              <a:spcBef>
                <a:spcPts val="1200"/>
              </a:spcBef>
            </a:pPr>
            <a:r>
              <a:rPr lang="en-US" sz="2900" dirty="0">
                <a:latin typeface="Arial" panose="020B0604020202020204" pitchFamily="34" charset="0"/>
                <a:cs typeface="Arial" panose="020B0604020202020204" pitchFamily="34" charset="0"/>
              </a:rPr>
              <a:t>E</a:t>
            </a:r>
            <a:r>
              <a:rPr lang="en-US" sz="2900" dirty="0" smtClean="0">
                <a:latin typeface="Arial" panose="020B0604020202020204" pitchFamily="34" charset="0"/>
                <a:cs typeface="Arial" panose="020B0604020202020204" pitchFamily="34" charset="0"/>
              </a:rPr>
              <a:t>xperimental scenarios:</a:t>
            </a:r>
          </a:p>
          <a:p>
            <a:pPr lvl="1">
              <a:spcBef>
                <a:spcPts val="0"/>
              </a:spcBef>
            </a:pPr>
            <a:r>
              <a:rPr lang="en-US" sz="2900" dirty="0" smtClean="0">
                <a:latin typeface="Arial" panose="020B0604020202020204" pitchFamily="34" charset="0"/>
                <a:cs typeface="Arial" panose="020B0604020202020204" pitchFamily="34" charset="0"/>
              </a:rPr>
              <a:t>225 alerts</a:t>
            </a:r>
          </a:p>
          <a:p>
            <a:pPr lvl="1"/>
            <a:r>
              <a:rPr lang="en-US" sz="2900" dirty="0">
                <a:solidFill>
                  <a:schemeClr val="tx1"/>
                </a:solidFill>
                <a:latin typeface="Arial" panose="020B0604020202020204" pitchFamily="34" charset="0"/>
                <a:cs typeface="Arial" panose="020B0604020202020204" pitchFamily="34" charset="0"/>
              </a:rPr>
              <a:t>Feedback on number of alerts correctly classified </a:t>
            </a:r>
            <a:r>
              <a:rPr lang="en-US" sz="2900" dirty="0" smtClean="0">
                <a:solidFill>
                  <a:schemeClr val="tx1"/>
                </a:solidFill>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constantly displayed on big screen along with other team or individual scores</a:t>
            </a:r>
          </a:p>
          <a:p>
            <a:r>
              <a:rPr lang="en-US" sz="2900" dirty="0">
                <a:latin typeface="Arial" panose="020B0604020202020204" pitchFamily="34" charset="0"/>
                <a:cs typeface="Arial" panose="020B0604020202020204" pitchFamily="34" charset="0"/>
              </a:rPr>
              <a:t>Simulates knowledge is power for </a:t>
            </a:r>
            <a:r>
              <a:rPr lang="en-US" sz="2900" dirty="0" smtClean="0">
                <a:latin typeface="Arial" panose="020B0604020202020204" pitchFamily="34" charset="0"/>
                <a:cs typeface="Arial" panose="020B0604020202020204" pitchFamily="34" charset="0"/>
              </a:rPr>
              <a:t>individuals group condition</a:t>
            </a:r>
          </a:p>
          <a:p>
            <a:r>
              <a:rPr lang="en-US" sz="2900" dirty="0" smtClean="0">
                <a:latin typeface="Arial" panose="020B0604020202020204" pitchFamily="34" charset="0"/>
                <a:cs typeface="Arial" panose="020B0604020202020204" pitchFamily="34" charset="0"/>
              </a:rPr>
              <a:t>Measures</a:t>
            </a:r>
          </a:p>
          <a:p>
            <a:pPr marL="400050" lvl="2" indent="0">
              <a:buNone/>
            </a:pPr>
            <a:r>
              <a:rPr lang="en-US" sz="2500" dirty="0" smtClean="0">
                <a:solidFill>
                  <a:srgbClr val="000000"/>
                </a:solidFill>
                <a:latin typeface="Arial" panose="020B0604020202020204" pitchFamily="34" charset="0"/>
                <a:ea typeface="ＭＳ Ｐゴシック"/>
                <a:cs typeface="Arial" panose="020B0604020202020204" pitchFamily="34" charset="0"/>
              </a:rPr>
              <a:t>Signal Detection </a:t>
            </a:r>
            <a:r>
              <a:rPr lang="en-US" sz="2500" dirty="0">
                <a:solidFill>
                  <a:srgbClr val="000000"/>
                </a:solidFill>
                <a:latin typeface="Arial" panose="020B0604020202020204" pitchFamily="34" charset="0"/>
                <a:ea typeface="ＭＳ Ｐゴシック"/>
                <a:cs typeface="Arial" panose="020B0604020202020204" pitchFamily="34" charset="0"/>
              </a:rPr>
              <a:t>Analysis of Alert </a:t>
            </a:r>
            <a:r>
              <a:rPr lang="en-US" sz="2500" dirty="0" smtClean="0">
                <a:solidFill>
                  <a:srgbClr val="000000"/>
                </a:solidFill>
                <a:latin typeface="Arial" panose="020B0604020202020204" pitchFamily="34" charset="0"/>
                <a:ea typeface="ＭＳ Ｐゴシック"/>
                <a:cs typeface="Arial" panose="020B0604020202020204" pitchFamily="34" charset="0"/>
              </a:rPr>
              <a:t>Processing</a:t>
            </a:r>
          </a:p>
          <a:p>
            <a:pPr marL="400050" lvl="2" indent="0">
              <a:buNone/>
            </a:pPr>
            <a:r>
              <a:rPr lang="en-US" sz="2500" dirty="0" smtClean="0">
                <a:solidFill>
                  <a:srgbClr val="000000"/>
                </a:solidFill>
                <a:latin typeface="Arial" panose="020B0604020202020204" pitchFamily="34" charset="0"/>
                <a:ea typeface="ＭＳ Ｐゴシック"/>
                <a:cs typeface="Arial" panose="020B0604020202020204" pitchFamily="34" charset="0"/>
              </a:rPr>
              <a:t>Amount of Communication </a:t>
            </a:r>
          </a:p>
          <a:p>
            <a:pPr marL="400050" lvl="2" indent="0">
              <a:buNone/>
            </a:pPr>
            <a:r>
              <a:rPr lang="en-US" sz="2500" dirty="0" smtClean="0">
                <a:solidFill>
                  <a:srgbClr val="000000"/>
                </a:solidFill>
                <a:latin typeface="Arial" panose="020B0604020202020204" pitchFamily="34" charset="0"/>
                <a:ea typeface="ＭＳ Ｐゴシック"/>
                <a:cs typeface="Arial" panose="020B0604020202020204" pitchFamily="34" charset="0"/>
              </a:rPr>
              <a:t>Team </a:t>
            </a:r>
            <a:r>
              <a:rPr lang="en-US" sz="2500" dirty="0">
                <a:solidFill>
                  <a:srgbClr val="000000"/>
                </a:solidFill>
                <a:latin typeface="Arial" panose="020B0604020202020204" pitchFamily="34" charset="0"/>
                <a:ea typeface="ＭＳ Ｐゴシック"/>
                <a:cs typeface="Arial" panose="020B0604020202020204" pitchFamily="34" charset="0"/>
              </a:rPr>
              <a:t>situation </a:t>
            </a:r>
            <a:r>
              <a:rPr lang="en-US" sz="2500" dirty="0" smtClean="0">
                <a:solidFill>
                  <a:srgbClr val="000000"/>
                </a:solidFill>
                <a:latin typeface="Arial" panose="020B0604020202020204" pitchFamily="34" charset="0"/>
                <a:ea typeface="ＭＳ Ｐゴシック"/>
                <a:cs typeface="Arial" panose="020B0604020202020204" pitchFamily="34" charset="0"/>
              </a:rPr>
              <a:t>awareness</a:t>
            </a:r>
          </a:p>
          <a:p>
            <a:pPr marL="400050" lvl="2" indent="0">
              <a:buNone/>
            </a:pPr>
            <a:r>
              <a:rPr lang="en-US" sz="2500" dirty="0" err="1" smtClean="0">
                <a:solidFill>
                  <a:srgbClr val="000000"/>
                </a:solidFill>
                <a:latin typeface="Arial" panose="020B0604020202020204" pitchFamily="34" charset="0"/>
                <a:ea typeface="ＭＳ Ｐゴシック"/>
                <a:cs typeface="Arial" panose="020B0604020202020204" pitchFamily="34" charset="0"/>
              </a:rPr>
              <a:t>Transactive</a:t>
            </a:r>
            <a:r>
              <a:rPr lang="en-US" sz="2500" dirty="0" smtClean="0">
                <a:solidFill>
                  <a:srgbClr val="000000"/>
                </a:solidFill>
                <a:latin typeface="Arial" panose="020B0604020202020204" pitchFamily="34" charset="0"/>
                <a:ea typeface="ＭＳ Ｐゴシック"/>
                <a:cs typeface="Arial" panose="020B0604020202020204" pitchFamily="34" charset="0"/>
              </a:rPr>
              <a:t> </a:t>
            </a:r>
            <a:r>
              <a:rPr lang="en-US" sz="2500" dirty="0">
                <a:solidFill>
                  <a:srgbClr val="000000"/>
                </a:solidFill>
                <a:latin typeface="Arial" panose="020B0604020202020204" pitchFamily="34" charset="0"/>
                <a:ea typeface="ＭＳ Ｐゴシック"/>
                <a:cs typeface="Arial" panose="020B0604020202020204" pitchFamily="34" charset="0"/>
              </a:rPr>
              <a:t>Memory</a:t>
            </a:r>
          </a:p>
          <a:p>
            <a:pPr marL="400050" lvl="2" indent="0">
              <a:buNone/>
            </a:pPr>
            <a:r>
              <a:rPr lang="en-US" sz="2500" dirty="0" smtClean="0">
                <a:solidFill>
                  <a:srgbClr val="000000"/>
                </a:solidFill>
                <a:latin typeface="Arial" panose="020B0604020202020204" pitchFamily="34" charset="0"/>
                <a:ea typeface="ＭＳ Ｐゴシック"/>
                <a:cs typeface="Arial" panose="020B0604020202020204" pitchFamily="34" charset="0"/>
              </a:rPr>
              <a:t>NASA </a:t>
            </a:r>
            <a:r>
              <a:rPr lang="en-US" sz="2500" dirty="0">
                <a:solidFill>
                  <a:srgbClr val="000000"/>
                </a:solidFill>
                <a:latin typeface="Arial" panose="020B0604020202020204" pitchFamily="34" charset="0"/>
                <a:ea typeface="ＭＳ Ｐゴシック"/>
                <a:cs typeface="Arial" panose="020B0604020202020204" pitchFamily="34" charset="0"/>
              </a:rPr>
              <a:t>TLX – workload measure</a:t>
            </a:r>
          </a:p>
          <a:p>
            <a:endParaRPr lang="en-US" sz="2900" dirty="0"/>
          </a:p>
          <a:p>
            <a:pPr lvl="1">
              <a:spcBef>
                <a:spcPts val="0"/>
              </a:spcBef>
            </a:pPr>
            <a:endParaRPr lang="en-US" sz="2600" dirty="0" smtClean="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rot="5400000">
            <a:off x="5586294" y="3075142"/>
            <a:ext cx="3646219" cy="2822136"/>
          </a:xfrm>
          <a:prstGeom prst="rect">
            <a:avLst/>
          </a:prstGeom>
        </p:spPr>
      </p:pic>
      <p:graphicFrame>
        <p:nvGraphicFramePr>
          <p:cNvPr id="7" name="Diagramme 6"/>
          <p:cNvGraphicFramePr/>
          <p:nvPr>
            <p:extLst>
              <p:ext uri="{D42A27DB-BD31-4B8C-83A1-F6EECF244321}">
                <p14:modId xmlns:p14="http://schemas.microsoft.com/office/powerpoint/2010/main" val="2721355344"/>
              </p:ext>
            </p:extLst>
          </p:nvPr>
        </p:nvGraphicFramePr>
        <p:xfrm>
          <a:off x="408236" y="990600"/>
          <a:ext cx="8424936"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9D00-459B-4DAC-8D37-0FA9A8F65A89}" type="slidenum">
              <a:rPr lang="en-US" smtClean="0"/>
              <a:pPr/>
              <a:t>35</a:t>
            </a:fld>
            <a:endParaRPr lang="en-US"/>
          </a:p>
        </p:txBody>
      </p:sp>
    </p:spTree>
    <p:extLst>
      <p:ext uri="{BB962C8B-B14F-4D97-AF65-F5344CB8AC3E}">
        <p14:creationId xmlns:p14="http://schemas.microsoft.com/office/powerpoint/2010/main" val="393189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Autofit/>
          </a:bodyPr>
          <a:lstStyle/>
          <a:p>
            <a:r>
              <a:rPr lang="en-US" sz="4000" dirty="0">
                <a:solidFill>
                  <a:srgbClr val="390ACE"/>
                </a:solidFill>
                <a:latin typeface="Arial" panose="020B0604020202020204" pitchFamily="34" charset="0"/>
                <a:cs typeface="Arial" panose="020B0604020202020204" pitchFamily="34" charset="0"/>
              </a:rPr>
              <a:t>Cyber Teaming </a:t>
            </a:r>
            <a:r>
              <a:rPr lang="en-US" sz="4000" dirty="0" smtClean="0">
                <a:solidFill>
                  <a:srgbClr val="390ACE"/>
                </a:solidFill>
                <a:latin typeface="Arial" panose="020B0604020202020204" pitchFamily="34" charset="0"/>
                <a:cs typeface="Arial" panose="020B0604020202020204" pitchFamily="34" charset="0"/>
              </a:rPr>
              <a:t>Helps When the Going Gets Rough</a:t>
            </a:r>
            <a:endParaRPr lang="en-US" sz="4000" dirty="0">
              <a:solidFill>
                <a:srgbClr val="390ACE"/>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01800"/>
            <a:ext cx="684227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9D00-459B-4DAC-8D37-0FA9A8F65A89}" type="slidenum">
              <a:rPr lang="en-US" smtClean="0"/>
              <a:pPr/>
              <a:t>36</a:t>
            </a:fld>
            <a:endParaRPr lang="en-US"/>
          </a:p>
        </p:txBody>
      </p:sp>
      <p:sp>
        <p:nvSpPr>
          <p:cNvPr id="4" name="TextBox 3"/>
          <p:cNvSpPr txBox="1"/>
          <p:nvPr/>
        </p:nvSpPr>
        <p:spPr>
          <a:xfrm>
            <a:off x="2590800" y="6096000"/>
            <a:ext cx="6553200" cy="1077218"/>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F(1,18) =</a:t>
            </a:r>
            <a:r>
              <a:rPr lang="en-US" sz="2000" dirty="0">
                <a:latin typeface="Arial" panose="020B0604020202020204" pitchFamily="34" charset="0"/>
                <a:cs typeface="Arial" panose="020B0604020202020204" pitchFamily="34" charset="0"/>
              </a:rPr>
              <a:t> 5.662, </a:t>
            </a:r>
            <a:r>
              <a:rPr lang="en-US" sz="2000" i="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 .029** (Significant effect of condition)</a:t>
            </a:r>
          </a:p>
          <a:p>
            <a:endParaRPr lang="en-US" dirty="0"/>
          </a:p>
        </p:txBody>
      </p:sp>
      <p:sp>
        <p:nvSpPr>
          <p:cNvPr id="5" name="TextBox 4"/>
          <p:cNvSpPr txBox="1"/>
          <p:nvPr/>
        </p:nvSpPr>
        <p:spPr>
          <a:xfrm rot="16200000">
            <a:off x="-1301234" y="3206234"/>
            <a:ext cx="3886200" cy="369332"/>
          </a:xfrm>
          <a:prstGeom prst="rect">
            <a:avLst/>
          </a:prstGeom>
          <a:noFill/>
        </p:spPr>
        <p:txBody>
          <a:bodyPr wrap="square" rtlCol="0">
            <a:spAutoFit/>
          </a:bodyPr>
          <a:lstStyle/>
          <a:p>
            <a:r>
              <a:rPr lang="en-US" sz="1800" dirty="0" smtClean="0">
                <a:latin typeface="+mn-lt"/>
              </a:rPr>
              <a:t>Sensitivity to true alerts</a:t>
            </a:r>
            <a:endParaRPr lang="en-US" sz="1800" dirty="0">
              <a:latin typeface="+mn-lt"/>
            </a:endParaRPr>
          </a:p>
        </p:txBody>
      </p:sp>
    </p:spTree>
    <p:extLst>
      <p:ext uri="{BB962C8B-B14F-4D97-AF65-F5344CB8AC3E}">
        <p14:creationId xmlns:p14="http://schemas.microsoft.com/office/powerpoint/2010/main" val="13463611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0"/>
            <a:ext cx="8839200" cy="1371600"/>
          </a:xfrm>
        </p:spPr>
        <p:txBody>
          <a:bodyPr>
            <a:noAutofit/>
          </a:bodyPr>
          <a:lstStyle/>
          <a:p>
            <a:r>
              <a:rPr lang="en-US" sz="2800" b="1" dirty="0" smtClean="0">
                <a:solidFill>
                  <a:srgbClr val="390ACE"/>
                </a:solidFill>
                <a:latin typeface="Arial" panose="020B0604020202020204" pitchFamily="34" charset="0"/>
                <a:cs typeface="Arial" panose="020B0604020202020204" pitchFamily="34" charset="0"/>
              </a:rPr>
              <a:t>Groups that Share Less Information Perceive </a:t>
            </a:r>
            <a:br>
              <a:rPr lang="en-US" sz="2800" b="1" dirty="0" smtClean="0">
                <a:solidFill>
                  <a:srgbClr val="390ACE"/>
                </a:solidFill>
                <a:latin typeface="Arial" panose="020B0604020202020204" pitchFamily="34" charset="0"/>
                <a:cs typeface="Arial" panose="020B0604020202020204" pitchFamily="34" charset="0"/>
              </a:rPr>
            </a:br>
            <a:r>
              <a:rPr lang="en-US" sz="2800" b="1" dirty="0" smtClean="0">
                <a:solidFill>
                  <a:srgbClr val="390ACE"/>
                </a:solidFill>
                <a:latin typeface="Arial" panose="020B0604020202020204" pitchFamily="34" charset="0"/>
                <a:cs typeface="Arial" panose="020B0604020202020204" pitchFamily="34" charset="0"/>
              </a:rPr>
              <a:t>More Temporal Demands than High Sharers</a:t>
            </a:r>
            <a:endParaRPr lang="en-US" sz="2800"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NASA TLX Workload Measure: </a:t>
            </a:r>
            <a:r>
              <a:rPr lang="en-US" sz="2400" b="1" dirty="0" smtClean="0">
                <a:solidFill>
                  <a:schemeClr val="tx1"/>
                </a:solidFill>
                <a:latin typeface="Arial" panose="020B0604020202020204" pitchFamily="34" charset="0"/>
                <a:cs typeface="Arial" panose="020B0604020202020204" pitchFamily="34" charset="0"/>
              </a:rPr>
              <a:t>Temporal Demand</a:t>
            </a:r>
          </a:p>
          <a:p>
            <a:r>
              <a:rPr lang="en-US" sz="2400" dirty="0" smtClean="0">
                <a:solidFill>
                  <a:schemeClr val="tx1"/>
                </a:solidFill>
                <a:latin typeface="Arial" panose="020B0604020202020204" pitchFamily="34" charset="0"/>
                <a:cs typeface="Arial" panose="020B0604020202020204" pitchFamily="34" charset="0"/>
              </a:rPr>
              <a:t>Measures perception of time pressure</a:t>
            </a:r>
          </a:p>
          <a:p>
            <a:r>
              <a:rPr lang="en-US" sz="2400" dirty="0" smtClean="0">
                <a:solidFill>
                  <a:schemeClr val="tx1"/>
                </a:solidFill>
                <a:latin typeface="Arial" panose="020B0604020202020204" pitchFamily="34" charset="0"/>
                <a:cs typeface="Arial" panose="020B0604020202020204" pitchFamily="34" charset="0"/>
              </a:rPr>
              <a:t>Higher the value higher the task demand</a:t>
            </a:r>
          </a:p>
        </p:txBody>
      </p:sp>
      <p:sp>
        <p:nvSpPr>
          <p:cNvPr id="4" name="Slide Number Placeholder 3"/>
          <p:cNvSpPr>
            <a:spLocks noGrp="1"/>
          </p:cNvSpPr>
          <p:nvPr>
            <p:ph type="sldNum" sz="quarter" idx="12"/>
          </p:nvPr>
        </p:nvSpPr>
        <p:spPr/>
        <p:txBody>
          <a:bodyPr/>
          <a:lstStyle/>
          <a:p>
            <a:fld id="{B6F19D00-459B-4DAC-8D37-0FA9A8F65A89}" type="slidenum">
              <a:rPr lang="en-US" smtClean="0"/>
              <a:pPr/>
              <a:t>37</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00400"/>
            <a:ext cx="4572000" cy="289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38400" y="6257836"/>
            <a:ext cx="6172200" cy="954107"/>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Statistically significant across scenarios and conditions </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p-value = 0.020)</a:t>
            </a:r>
          </a:p>
          <a:p>
            <a:endParaRPr lang="en-US" sz="2000" dirty="0"/>
          </a:p>
        </p:txBody>
      </p:sp>
    </p:spTree>
    <p:extLst>
      <p:ext uri="{BB962C8B-B14F-4D97-AF65-F5344CB8AC3E}">
        <p14:creationId xmlns:p14="http://schemas.microsoft.com/office/powerpoint/2010/main" val="6994227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200" b="1" dirty="0">
                <a:solidFill>
                  <a:srgbClr val="390ACE"/>
                </a:solidFill>
                <a:latin typeface="Arial" panose="020B0604020202020204" pitchFamily="34" charset="0"/>
                <a:cs typeface="Arial" panose="020B0604020202020204" pitchFamily="34" charset="0"/>
              </a:rPr>
              <a:t>Groups that Share Less Information </a:t>
            </a:r>
            <a:r>
              <a:rPr lang="en-US" sz="3200" b="1" dirty="0" smtClean="0">
                <a:solidFill>
                  <a:srgbClr val="390ACE"/>
                </a:solidFill>
                <a:latin typeface="Arial" panose="020B0604020202020204" pitchFamily="34" charset="0"/>
                <a:cs typeface="Arial" panose="020B0604020202020204" pitchFamily="34" charset="0"/>
              </a:rPr>
              <a:t/>
            </a:r>
            <a:br>
              <a:rPr lang="en-US" sz="3200" b="1" dirty="0" smtClean="0">
                <a:solidFill>
                  <a:srgbClr val="390ACE"/>
                </a:solidFill>
                <a:latin typeface="Arial" panose="020B0604020202020204" pitchFamily="34" charset="0"/>
                <a:cs typeface="Arial" panose="020B0604020202020204" pitchFamily="34" charset="0"/>
              </a:rPr>
            </a:br>
            <a:r>
              <a:rPr lang="en-US" sz="3200" b="1" dirty="0" smtClean="0">
                <a:solidFill>
                  <a:srgbClr val="390ACE"/>
                </a:solidFill>
                <a:latin typeface="Arial" panose="020B0604020202020204" pitchFamily="34" charset="0"/>
                <a:cs typeface="Arial" panose="020B0604020202020204" pitchFamily="34" charset="0"/>
              </a:rPr>
              <a:t>Perceive </a:t>
            </a:r>
            <a:r>
              <a:rPr lang="en-US" sz="3200" b="1" dirty="0">
                <a:solidFill>
                  <a:srgbClr val="390ACE"/>
                </a:solidFill>
                <a:latin typeface="Arial" panose="020B0604020202020204" pitchFamily="34" charset="0"/>
                <a:cs typeface="Arial" panose="020B0604020202020204" pitchFamily="34" charset="0"/>
              </a:rPr>
              <a:t>Work to be More </a:t>
            </a:r>
            <a:r>
              <a:rPr lang="en-US" sz="3200" b="1" dirty="0" smtClean="0">
                <a:solidFill>
                  <a:srgbClr val="390ACE"/>
                </a:solidFill>
                <a:latin typeface="Arial" panose="020B0604020202020204" pitchFamily="34" charset="0"/>
                <a:cs typeface="Arial" panose="020B0604020202020204" pitchFamily="34" charset="0"/>
              </a:rPr>
              <a:t>Difficult than </a:t>
            </a:r>
            <a:br>
              <a:rPr lang="en-US" sz="3200" b="1" dirty="0" smtClean="0">
                <a:solidFill>
                  <a:srgbClr val="390ACE"/>
                </a:solidFill>
                <a:latin typeface="Arial" panose="020B0604020202020204" pitchFamily="34" charset="0"/>
                <a:cs typeface="Arial" panose="020B0604020202020204" pitchFamily="34" charset="0"/>
              </a:rPr>
            </a:br>
            <a:r>
              <a:rPr lang="en-US" sz="3200" b="1" dirty="0" smtClean="0">
                <a:solidFill>
                  <a:srgbClr val="390ACE"/>
                </a:solidFill>
                <a:latin typeface="Arial" panose="020B0604020202020204" pitchFamily="34" charset="0"/>
                <a:cs typeface="Arial" panose="020B0604020202020204" pitchFamily="34" charset="0"/>
              </a:rPr>
              <a:t>High </a:t>
            </a:r>
            <a:r>
              <a:rPr lang="en-US" sz="3200" b="1" dirty="0">
                <a:solidFill>
                  <a:srgbClr val="390ACE"/>
                </a:solidFill>
                <a:latin typeface="Arial" panose="020B0604020202020204" pitchFamily="34" charset="0"/>
                <a:cs typeface="Arial" panose="020B0604020202020204" pitchFamily="34" charset="0"/>
              </a:rPr>
              <a:t>Sharers</a:t>
            </a:r>
            <a:endParaRPr lang="en-US" sz="3200"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1"/>
            <a:ext cx="8077200" cy="2209800"/>
          </a:xfrm>
        </p:spPr>
        <p:txBody>
          <a:bodyPr/>
          <a:lstStyle/>
          <a:p>
            <a:r>
              <a:rPr lang="en-US" sz="2800" dirty="0">
                <a:solidFill>
                  <a:schemeClr val="tx1"/>
                </a:solidFill>
                <a:latin typeface="Arial" panose="020B0604020202020204" pitchFamily="34" charset="0"/>
                <a:cs typeface="Arial" panose="020B0604020202020204" pitchFamily="34" charset="0"/>
              </a:rPr>
              <a:t>NASA TLX Workload Measure: </a:t>
            </a:r>
            <a:r>
              <a:rPr lang="en-US" sz="2800" b="1" dirty="0">
                <a:solidFill>
                  <a:schemeClr val="tx1"/>
                </a:solidFill>
                <a:latin typeface="Arial" panose="020B0604020202020204" pitchFamily="34" charset="0"/>
                <a:cs typeface="Arial" panose="020B0604020202020204" pitchFamily="34" charset="0"/>
              </a:rPr>
              <a:t>Mental </a:t>
            </a:r>
            <a:r>
              <a:rPr lang="en-US" sz="2800" b="1" dirty="0" smtClean="0">
                <a:solidFill>
                  <a:schemeClr val="tx1"/>
                </a:solidFill>
                <a:latin typeface="Arial" panose="020B0604020202020204" pitchFamily="34" charset="0"/>
                <a:cs typeface="Arial" panose="020B0604020202020204" pitchFamily="34" charset="0"/>
              </a:rPr>
              <a:t>Effort</a:t>
            </a:r>
          </a:p>
          <a:p>
            <a:r>
              <a:rPr lang="en-US" sz="2800" dirty="0" smtClean="0">
                <a:solidFill>
                  <a:schemeClr val="tx1"/>
                </a:solidFill>
                <a:latin typeface="Arial" panose="020B0604020202020204" pitchFamily="34" charset="0"/>
                <a:cs typeface="Arial" panose="020B0604020202020204" pitchFamily="34" charset="0"/>
              </a:rPr>
              <a:t>Measures </a:t>
            </a:r>
            <a:r>
              <a:rPr lang="en-US" sz="2800" dirty="0">
                <a:solidFill>
                  <a:schemeClr val="tx1"/>
                </a:solidFill>
                <a:latin typeface="Arial" panose="020B0604020202020204" pitchFamily="34" charset="0"/>
                <a:cs typeface="Arial" panose="020B0604020202020204" pitchFamily="34" charset="0"/>
              </a:rPr>
              <a:t>perception of </a:t>
            </a:r>
            <a:r>
              <a:rPr lang="en-US" sz="2800" dirty="0" smtClean="0">
                <a:solidFill>
                  <a:schemeClr val="tx1"/>
                </a:solidFill>
                <a:latin typeface="Arial" panose="020B0604020202020204" pitchFamily="34" charset="0"/>
                <a:cs typeface="Arial" panose="020B0604020202020204" pitchFamily="34" charset="0"/>
              </a:rPr>
              <a:t>mental effort</a:t>
            </a:r>
            <a:endParaRPr lang="en-US" sz="28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Higher the </a:t>
            </a:r>
            <a:r>
              <a:rPr lang="en-US" sz="2800" dirty="0" smtClean="0">
                <a:solidFill>
                  <a:schemeClr val="tx1"/>
                </a:solidFill>
                <a:latin typeface="Arial" panose="020B0604020202020204" pitchFamily="34" charset="0"/>
                <a:cs typeface="Arial" panose="020B0604020202020204" pitchFamily="34" charset="0"/>
              </a:rPr>
              <a:t>value, more mental effort required</a:t>
            </a:r>
          </a:p>
        </p:txBody>
      </p:sp>
      <p:sp>
        <p:nvSpPr>
          <p:cNvPr id="4" name="Slide Number Placeholder 3"/>
          <p:cNvSpPr>
            <a:spLocks noGrp="1"/>
          </p:cNvSpPr>
          <p:nvPr>
            <p:ph type="sldNum" sz="quarter" idx="12"/>
          </p:nvPr>
        </p:nvSpPr>
        <p:spPr/>
        <p:txBody>
          <a:bodyPr/>
          <a:lstStyle/>
          <a:p>
            <a:fld id="{B6F19D00-459B-4DAC-8D37-0FA9A8F65A89}" type="slidenum">
              <a:rPr lang="en-US" smtClean="0"/>
              <a:pPr/>
              <a:t>38</a:t>
            </a:fld>
            <a:endParaRPr lang="en-US"/>
          </a:p>
        </p:txBody>
      </p:sp>
      <p:sp>
        <p:nvSpPr>
          <p:cNvPr id="8" name="TextBox 7"/>
          <p:cNvSpPr txBox="1"/>
          <p:nvPr/>
        </p:nvSpPr>
        <p:spPr>
          <a:xfrm>
            <a:off x="2819400" y="6172200"/>
            <a:ext cx="6096000" cy="1077218"/>
          </a:xfrm>
          <a:prstGeom prst="rect">
            <a:avLst/>
          </a:prstGeom>
          <a:noFill/>
        </p:spPr>
        <p:txBody>
          <a:bodyPr wrap="square" rtlCol="0">
            <a:spAutoFit/>
          </a:bodyPr>
          <a:lstStyle/>
          <a:p>
            <a:r>
              <a:rPr lang="en-US" sz="2000" dirty="0"/>
              <a:t>Statistically significant across scenarios and conditions (p-value = 0.013)</a:t>
            </a:r>
          </a:p>
          <a:p>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429000"/>
            <a:ext cx="4419600" cy="280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7816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90ACE"/>
                </a:solidFill>
                <a:latin typeface="Arial" panose="020B0604020202020204" pitchFamily="34" charset="0"/>
                <a:cs typeface="Arial" panose="020B0604020202020204" pitchFamily="34" charset="0"/>
              </a:rPr>
              <a:t>Experiment 1 Conclusion</a:t>
            </a:r>
            <a:endParaRPr lang="en-US"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solidFill>
                  <a:schemeClr val="tx1"/>
                </a:solidFill>
                <a:latin typeface="Arial" panose="020B0604020202020204" pitchFamily="34" charset="0"/>
                <a:cs typeface="Arial" panose="020B0604020202020204" pitchFamily="34" charset="0"/>
              </a:rPr>
              <a:t>Break the “Silos”</a:t>
            </a:r>
          </a:p>
          <a:p>
            <a:r>
              <a:rPr lang="en-US" dirty="0" smtClean="0">
                <a:solidFill>
                  <a:schemeClr val="tx1"/>
                </a:solidFill>
                <a:latin typeface="Arial" panose="020B0604020202020204" pitchFamily="34" charset="0"/>
                <a:cs typeface="Arial" panose="020B0604020202020204" pitchFamily="34" charset="0"/>
              </a:rPr>
              <a:t>Use the power of human teams to tackle information overload problems in cyber defense.</a:t>
            </a:r>
          </a:p>
          <a:p>
            <a:r>
              <a:rPr lang="en-US" dirty="0" smtClean="0">
                <a:solidFill>
                  <a:schemeClr val="tx1"/>
                </a:solidFill>
                <a:latin typeface="Arial" panose="020B0604020202020204" pitchFamily="34" charset="0"/>
                <a:cs typeface="Arial" panose="020B0604020202020204" pitchFamily="34" charset="0"/>
              </a:rPr>
              <a:t>Simply encouraging and training analysts to work as teams and providing team level rewards can lead to better triage performance</a:t>
            </a:r>
          </a:p>
          <a:p>
            <a:r>
              <a:rPr lang="en-US" dirty="0" smtClean="0">
                <a:solidFill>
                  <a:schemeClr val="tx1"/>
                </a:solidFill>
                <a:latin typeface="Arial" panose="020B0604020202020204" pitchFamily="34" charset="0"/>
                <a:cs typeface="Arial" panose="020B0604020202020204" pitchFamily="34" charset="0"/>
              </a:rPr>
              <a:t>Need collaboration tools and group decision making systems.</a:t>
            </a:r>
          </a:p>
          <a:p>
            <a:endParaRPr lang="en-US" dirty="0"/>
          </a:p>
        </p:txBody>
      </p:sp>
      <p:sp>
        <p:nvSpPr>
          <p:cNvPr id="4" name="Slide Number Placeholder 3"/>
          <p:cNvSpPr>
            <a:spLocks noGrp="1"/>
          </p:cNvSpPr>
          <p:nvPr>
            <p:ph type="sldNum" sz="quarter" idx="12"/>
          </p:nvPr>
        </p:nvSpPr>
        <p:spPr/>
        <p:txBody>
          <a:bodyPr/>
          <a:lstStyle/>
          <a:p>
            <a:fld id="{B6F19D00-459B-4DAC-8D37-0FA9A8F65A89}" type="slidenum">
              <a:rPr lang="en-US" smtClean="0"/>
              <a:pPr/>
              <a:t>39</a:t>
            </a:fld>
            <a:endParaRPr lang="en-US"/>
          </a:p>
        </p:txBody>
      </p:sp>
    </p:spTree>
    <p:extLst>
      <p:ext uri="{BB962C8B-B14F-4D97-AF65-F5344CB8AC3E}">
        <p14:creationId xmlns:p14="http://schemas.microsoft.com/office/powerpoint/2010/main" val="19492805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latin typeface="Arial" panose="020B0604020202020204" pitchFamily="34" charset="0"/>
                <a:cs typeface="Arial" panose="020B0604020202020204" pitchFamily="34" charset="0"/>
              </a:rPr>
              <a:t>Cyber Security as a Sociotechnical System</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4</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943314" cy="373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80052" y="5181599"/>
            <a:ext cx="7543800"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t>Includes humans and technology (of many varieties)</a:t>
            </a:r>
          </a:p>
          <a:p>
            <a:pPr marL="342900" indent="-342900">
              <a:buFont typeface="Arial" panose="020B0604020202020204" pitchFamily="34" charset="0"/>
              <a:buChar char="•"/>
            </a:pPr>
            <a:r>
              <a:rPr lang="en-US" dirty="0" smtClean="0"/>
              <a:t>Humans can be analysts, hackers, general public, leaders, industry …</a:t>
            </a:r>
            <a:endParaRPr lang="en-US" dirty="0"/>
          </a:p>
        </p:txBody>
      </p:sp>
    </p:spTree>
    <p:extLst>
      <p:ext uri="{BB962C8B-B14F-4D97-AF65-F5344CB8AC3E}">
        <p14:creationId xmlns:p14="http://schemas.microsoft.com/office/powerpoint/2010/main" val="15760602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ACE"/>
                </a:solidFill>
                <a:latin typeface="Arial" panose="020B0604020202020204" pitchFamily="34" charset="0"/>
                <a:cs typeface="Arial" panose="020B0604020202020204" pitchFamily="34" charset="0"/>
              </a:rPr>
              <a:t>Experiment 2</a:t>
            </a:r>
            <a:endParaRPr lang="en-US"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458200" cy="4953000"/>
          </a:xfrm>
        </p:spPr>
        <p:txBody>
          <a:bodyPr>
            <a:normAutofit/>
          </a:bodyPr>
          <a:lstStyle/>
          <a:p>
            <a:r>
              <a:rPr lang="en-US" sz="3200" dirty="0" smtClean="0">
                <a:latin typeface="Arial" panose="020B0604020202020204" pitchFamily="34" charset="0"/>
                <a:cs typeface="Arial" panose="020B0604020202020204" pitchFamily="34" charset="0"/>
              </a:rPr>
              <a:t>Effective information sharing is paramount to detecting advanced types of multi-step attacks</a:t>
            </a:r>
          </a:p>
          <a:p>
            <a:r>
              <a:rPr lang="en-US" sz="3200" dirty="0" smtClean="0">
                <a:latin typeface="Arial" panose="020B0604020202020204" pitchFamily="34" charset="0"/>
                <a:cs typeface="Arial" panose="020B0604020202020204" pitchFamily="34" charset="0"/>
              </a:rPr>
              <a:t>Teams in other domains have demonstrated  the information pooling bias – tendency to share information that is commonly held</a:t>
            </a:r>
          </a:p>
          <a:p>
            <a:r>
              <a:rPr lang="en-US" sz="3200" dirty="0" smtClean="0">
                <a:latin typeface="Arial" panose="020B0604020202020204" pitchFamily="34" charset="0"/>
                <a:cs typeface="Arial" panose="020B0604020202020204" pitchFamily="34" charset="0"/>
              </a:rPr>
              <a:t>Does this bias exist in this cyber task?</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If yes, can we develop and test a tool to mitigate the bias (compare to Wiki)?</a:t>
            </a:r>
          </a:p>
          <a:p>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60727CC-0460-4F21-A478-93EED1989FEF}" type="slidenum">
              <a:rPr lang="en-US" smtClean="0"/>
              <a:t>40</a:t>
            </a:fld>
            <a:endParaRPr lang="en-US" dirty="0"/>
          </a:p>
        </p:txBody>
      </p:sp>
    </p:spTree>
    <p:extLst>
      <p:ext uri="{BB962C8B-B14F-4D97-AF65-F5344CB8AC3E}">
        <p14:creationId xmlns:p14="http://schemas.microsoft.com/office/powerpoint/2010/main" val="40774262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Procedure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95400"/>
            <a:ext cx="8534400" cy="5105400"/>
          </a:xfrm>
        </p:spPr>
        <p:txBody>
          <a:bodyPr>
            <a:normAutofit/>
          </a:bodyPr>
          <a:lstStyle/>
          <a:p>
            <a:r>
              <a:rPr lang="en-US" sz="2800" dirty="0" smtClean="0">
                <a:latin typeface="Arial" panose="020B0604020202020204" pitchFamily="34" charset="0"/>
                <a:cs typeface="Arial" panose="020B0604020202020204" pitchFamily="34" charset="0"/>
              </a:rPr>
              <a:t>30 teams of 3 participants</a:t>
            </a:r>
          </a:p>
          <a:p>
            <a:r>
              <a:rPr lang="en-US" sz="2800" dirty="0" smtClean="0">
                <a:latin typeface="Arial" panose="020B0604020202020204" pitchFamily="34" charset="0"/>
                <a:cs typeface="Arial" panose="020B0604020202020204" pitchFamily="34" charset="0"/>
              </a:rPr>
              <a:t>Trained on cyber security concepts, types of attacks and tasks to be performed</a:t>
            </a:r>
          </a:p>
          <a:p>
            <a:r>
              <a:rPr lang="en-US" sz="2800" dirty="0" smtClean="0">
                <a:latin typeface="Arial" panose="020B0604020202020204" pitchFamily="34" charset="0"/>
                <a:cs typeface="Arial" panose="020B0604020202020204" pitchFamily="34" charset="0"/>
              </a:rPr>
              <a:t>Attack data distributed across analysts – some unique, some common</a:t>
            </a:r>
          </a:p>
          <a:p>
            <a:r>
              <a:rPr lang="en-US" sz="2800" dirty="0" smtClean="0">
                <a:latin typeface="Arial" panose="020B0604020202020204" pitchFamily="34" charset="0"/>
                <a:cs typeface="Arial" panose="020B0604020202020204" pitchFamily="34" charset="0"/>
              </a:rPr>
              <a:t>Pre-discussion reading and discussion</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Practice mission</a:t>
            </a:r>
          </a:p>
          <a:p>
            <a:r>
              <a:rPr lang="en-US" sz="2800" dirty="0" smtClean="0">
                <a:latin typeface="Arial" panose="020B0604020202020204" pitchFamily="34" charset="0"/>
                <a:cs typeface="Arial" panose="020B0604020202020204" pitchFamily="34" charset="0"/>
              </a:rPr>
              <a:t>2 main missions</a:t>
            </a:r>
          </a:p>
          <a:p>
            <a:r>
              <a:rPr lang="en-US" sz="2800" dirty="0">
                <a:latin typeface="Arial" panose="020B0604020202020204" pitchFamily="34" charset="0"/>
                <a:cs typeface="Arial" panose="020B0604020202020204" pitchFamily="34" charset="0"/>
              </a:rPr>
              <a:t>Goal – Detect large scale </a:t>
            </a:r>
            <a:r>
              <a:rPr lang="en-US" sz="2800" dirty="0" smtClean="0">
                <a:latin typeface="Arial" panose="020B0604020202020204" pitchFamily="34" charset="0"/>
                <a:cs typeface="Arial" panose="020B0604020202020204" pitchFamily="34" charset="0"/>
              </a:rPr>
              <a:t>attacks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60727CC-0460-4F21-A478-93EED1989FEF}" type="slidenum">
              <a:rPr lang="en-US" smtClean="0"/>
              <a:t>41</a:t>
            </a:fld>
            <a:endParaRPr lang="en-US" dirty="0"/>
          </a:p>
        </p:txBody>
      </p:sp>
    </p:spTree>
    <p:extLst>
      <p:ext uri="{BB962C8B-B14F-4D97-AF65-F5344CB8AC3E}">
        <p14:creationId xmlns:p14="http://schemas.microsoft.com/office/powerpoint/2010/main" val="31988991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ACE"/>
                </a:solidFill>
              </a:rPr>
              <a:t>Experiment Design</a:t>
            </a:r>
            <a:endParaRPr lang="en-US" dirty="0">
              <a:solidFill>
                <a:srgbClr val="390ACE"/>
              </a:solidFill>
            </a:endParaRPr>
          </a:p>
        </p:txBody>
      </p:sp>
      <p:sp>
        <p:nvSpPr>
          <p:cNvPr id="5" name="Slide Number Placeholder 4"/>
          <p:cNvSpPr>
            <a:spLocks noGrp="1"/>
          </p:cNvSpPr>
          <p:nvPr>
            <p:ph type="sldNum" sz="quarter" idx="12"/>
          </p:nvPr>
        </p:nvSpPr>
        <p:spPr/>
        <p:txBody>
          <a:bodyPr/>
          <a:lstStyle/>
          <a:p>
            <a:fld id="{860727CC-0460-4F21-A478-93EED1989FEF}" type="slidenum">
              <a:rPr lang="en-US" smtClean="0"/>
              <a:t>42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77220154"/>
              </p:ext>
            </p:extLst>
          </p:nvPr>
        </p:nvGraphicFramePr>
        <p:xfrm>
          <a:off x="342900" y="2057400"/>
          <a:ext cx="8039100" cy="3809999"/>
        </p:xfrm>
        <a:graphic>
          <a:graphicData uri="http://schemas.openxmlformats.org/drawingml/2006/table">
            <a:tbl>
              <a:tblPr firstRow="1" bandRow="1">
                <a:tableStyleId>{5C22544A-7EE6-4342-B048-85BDC9FD1C3A}</a:tableStyleId>
              </a:tblPr>
              <a:tblGrid>
                <a:gridCol w="1997595"/>
                <a:gridCol w="3215640"/>
                <a:gridCol w="2825865"/>
              </a:tblGrid>
              <a:tr h="1009084">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sz="2600" dirty="0" smtClean="0">
                          <a:latin typeface="Arial" panose="020B0604020202020204" pitchFamily="34" charset="0"/>
                          <a:cs typeface="Arial" panose="020B0604020202020204" pitchFamily="34" charset="0"/>
                        </a:rPr>
                        <a:t>Trial 1 - Baseline</a:t>
                      </a:r>
                      <a:endParaRPr lang="en-US" sz="2600" dirty="0">
                        <a:latin typeface="Arial" panose="020B0604020202020204" pitchFamily="34" charset="0"/>
                        <a:cs typeface="Arial" panose="020B0604020202020204" pitchFamily="34" charset="0"/>
                      </a:endParaRPr>
                    </a:p>
                  </a:txBody>
                  <a:tcPr anchor="ctr"/>
                </a:tc>
                <a:tc>
                  <a:txBody>
                    <a:bodyPr/>
                    <a:lstStyle/>
                    <a:p>
                      <a:pPr algn="ctr"/>
                      <a:r>
                        <a:rPr lang="en-US" sz="2600" dirty="0" smtClean="0">
                          <a:latin typeface="Arial" panose="020B0604020202020204" pitchFamily="34" charset="0"/>
                          <a:cs typeface="Arial" panose="020B0604020202020204" pitchFamily="34" charset="0"/>
                        </a:rPr>
                        <a:t>Trial 2</a:t>
                      </a:r>
                      <a:endParaRPr lang="en-US" sz="2600" dirty="0">
                        <a:latin typeface="Arial" panose="020B0604020202020204" pitchFamily="34" charset="0"/>
                        <a:cs typeface="Arial" panose="020B0604020202020204" pitchFamily="34" charset="0"/>
                      </a:endParaRPr>
                    </a:p>
                  </a:txBody>
                  <a:tcPr anchor="ctr"/>
                </a:tc>
              </a:tr>
              <a:tr h="896769">
                <a:tc rowSpan="3">
                  <a:txBody>
                    <a:bodyPr/>
                    <a:lstStyle/>
                    <a:p>
                      <a:pPr algn="ctr"/>
                      <a:r>
                        <a:rPr lang="en-US" sz="2800" dirty="0" smtClean="0">
                          <a:latin typeface="Arial" panose="020B0604020202020204" pitchFamily="34" charset="0"/>
                          <a:cs typeface="Arial" panose="020B0604020202020204" pitchFamily="34" charset="0"/>
                        </a:rPr>
                        <a:t>Tool Type</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Slide</a:t>
                      </a:r>
                      <a:r>
                        <a:rPr lang="en-US" sz="2400" baseline="0" dirty="0" smtClean="0">
                          <a:latin typeface="Arial" panose="020B0604020202020204" pitchFamily="34" charset="0"/>
                          <a:cs typeface="Arial" panose="020B0604020202020204" pitchFamily="34" charset="0"/>
                        </a:rPr>
                        <a:t> Based</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Slide Based</a:t>
                      </a:r>
                      <a:endParaRPr lang="en-US" sz="2400" dirty="0">
                        <a:latin typeface="Arial" panose="020B0604020202020204" pitchFamily="34" charset="0"/>
                        <a:cs typeface="Arial" panose="020B0604020202020204" pitchFamily="34" charset="0"/>
                      </a:endParaRPr>
                    </a:p>
                  </a:txBody>
                  <a:tcPr anchor="ctr"/>
                </a:tc>
              </a:tr>
              <a:tr h="896769">
                <a:tc vMerge="1">
                  <a:txBody>
                    <a:bodyPr/>
                    <a:lstStyle/>
                    <a:p>
                      <a:endParaRPr lang="en-US" dirty="0"/>
                    </a:p>
                  </a:txBody>
                  <a:tcPr/>
                </a:tc>
                <a:tc>
                  <a:txBody>
                    <a:bodyPr/>
                    <a:lstStyle/>
                    <a:p>
                      <a:pPr algn="ctr"/>
                      <a:r>
                        <a:rPr lang="en-US" sz="2400" dirty="0" smtClean="0">
                          <a:latin typeface="Arial" panose="020B0604020202020204" pitchFamily="34" charset="0"/>
                          <a:cs typeface="Arial" panose="020B0604020202020204" pitchFamily="34" charset="0"/>
                        </a:rPr>
                        <a:t>Slide Based</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Wiki</a:t>
                      </a:r>
                      <a:endParaRPr lang="en-US" sz="2400" dirty="0">
                        <a:latin typeface="Arial" panose="020B0604020202020204" pitchFamily="34" charset="0"/>
                        <a:cs typeface="Arial" panose="020B0604020202020204" pitchFamily="34" charset="0"/>
                      </a:endParaRPr>
                    </a:p>
                  </a:txBody>
                  <a:tcPr anchor="ctr"/>
                </a:tc>
              </a:tr>
              <a:tr h="1007377">
                <a:tc vMerge="1">
                  <a:txBody>
                    <a:bodyPr/>
                    <a:lstStyle/>
                    <a:p>
                      <a:endParaRPr lang="en-US" dirty="0"/>
                    </a:p>
                  </a:txBody>
                  <a:tcPr/>
                </a:tc>
                <a:tc>
                  <a:txBody>
                    <a:bodyPr/>
                    <a:lstStyle/>
                    <a:p>
                      <a:pPr algn="ctr"/>
                      <a:r>
                        <a:rPr lang="en-US" sz="2400" dirty="0" smtClean="0">
                          <a:latin typeface="Arial" panose="020B0604020202020204" pitchFamily="34" charset="0"/>
                          <a:cs typeface="Arial" panose="020B0604020202020204" pitchFamily="34" charset="0"/>
                        </a:rPr>
                        <a:t>Slide Based</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Collaborative</a:t>
                      </a:r>
                      <a:r>
                        <a:rPr lang="en-US" sz="2400" baseline="0" dirty="0" smtClean="0">
                          <a:latin typeface="Arial" panose="020B0604020202020204" pitchFamily="34" charset="0"/>
                          <a:cs typeface="Arial" panose="020B0604020202020204" pitchFamily="34" charset="0"/>
                        </a:rPr>
                        <a:t> Visualization</a:t>
                      </a:r>
                      <a:endParaRPr lang="en-US" sz="24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1325255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0727CC-0460-4F21-A478-93EED1989FEF}" type="slidenum">
              <a:rPr lang="en-US" smtClean="0"/>
              <a:t>43</a:t>
            </a:fld>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738" t="2877" r="986" b="2853"/>
          <a:stretch/>
        </p:blipFill>
        <p:spPr bwMode="auto">
          <a:xfrm>
            <a:off x="0" y="838200"/>
            <a:ext cx="8915400" cy="6019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09600" y="228600"/>
            <a:ext cx="8305800" cy="707886"/>
          </a:xfrm>
          <a:prstGeom prst="rect">
            <a:avLst/>
          </a:prstGeom>
          <a:noFill/>
        </p:spPr>
        <p:txBody>
          <a:bodyPr wrap="square" rtlCol="0">
            <a:spAutoFit/>
          </a:bodyPr>
          <a:lstStyle/>
          <a:p>
            <a:r>
              <a:rPr lang="en-US" sz="4000" dirty="0">
                <a:solidFill>
                  <a:srgbClr val="390ACE"/>
                </a:solidFill>
              </a:rPr>
              <a:t>Collaborative Visualization Tool</a:t>
            </a:r>
          </a:p>
        </p:txBody>
      </p:sp>
    </p:spTree>
    <p:extLst>
      <p:ext uri="{BB962C8B-B14F-4D97-AF65-F5344CB8AC3E}">
        <p14:creationId xmlns:p14="http://schemas.microsoft.com/office/powerpoint/2010/main" val="9278533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anose="020B0604020202020204" pitchFamily="34" charset="0"/>
                <a:cs typeface="Arial" panose="020B0604020202020204" pitchFamily="34" charset="0"/>
              </a:rPr>
              <a:t>Percentage of Shared Information Discussed in Mission 2</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3077" r="12169"/>
          <a:stretch/>
        </p:blipFill>
        <p:spPr bwMode="auto">
          <a:xfrm>
            <a:off x="1447800" y="2057400"/>
            <a:ext cx="6324600" cy="3767138"/>
          </a:xfrm>
          <a:prstGeom prst="rect">
            <a:avLst/>
          </a:prstGeom>
          <a:noFill/>
        </p:spPr>
      </p:pic>
      <p:sp>
        <p:nvSpPr>
          <p:cNvPr id="3" name="TextBox 2"/>
          <p:cNvSpPr txBox="1"/>
          <p:nvPr/>
        </p:nvSpPr>
        <p:spPr>
          <a:xfrm rot="16200000">
            <a:off x="-1035035" y="3554025"/>
            <a:ext cx="3491647" cy="1107996"/>
          </a:xfrm>
          <a:prstGeom prst="rect">
            <a:avLst/>
          </a:prstGeom>
          <a:noFill/>
        </p:spPr>
        <p:txBody>
          <a:bodyPr wrap="square" rtlCol="0">
            <a:spAutoFit/>
          </a:bodyPr>
          <a:lstStyle/>
          <a:p>
            <a:pPr marL="0" lvl="1"/>
            <a:r>
              <a:rPr lang="en-US" sz="1600" dirty="0"/>
              <a:t>Percentage of discussion spent on discussing attacks that are shared among members</a:t>
            </a:r>
          </a:p>
          <a:p>
            <a:endParaRPr lang="en-US" sz="1800" dirty="0"/>
          </a:p>
        </p:txBody>
      </p:sp>
    </p:spTree>
    <p:extLst>
      <p:ext uri="{BB962C8B-B14F-4D97-AF65-F5344CB8AC3E}">
        <p14:creationId xmlns:p14="http://schemas.microsoft.com/office/powerpoint/2010/main" val="37785629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anose="020B0604020202020204" pitchFamily="34" charset="0"/>
                <a:cs typeface="Arial" panose="020B0604020202020204" pitchFamily="34" charset="0"/>
              </a:rPr>
              <a:t>Percentage of Unique Information Discussed in Mission 2</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3020" r="13889"/>
          <a:stretch/>
        </p:blipFill>
        <p:spPr bwMode="auto">
          <a:xfrm>
            <a:off x="1371600" y="2133600"/>
            <a:ext cx="6400800" cy="3885217"/>
          </a:xfrm>
          <a:prstGeom prst="rect">
            <a:avLst/>
          </a:prstGeom>
          <a:noFill/>
        </p:spPr>
      </p:pic>
      <p:sp>
        <p:nvSpPr>
          <p:cNvPr id="3" name="TextBox 2"/>
          <p:cNvSpPr txBox="1"/>
          <p:nvPr/>
        </p:nvSpPr>
        <p:spPr>
          <a:xfrm rot="16200000">
            <a:off x="-1295400" y="3462635"/>
            <a:ext cx="3886200" cy="923330"/>
          </a:xfrm>
          <a:prstGeom prst="rect">
            <a:avLst/>
          </a:prstGeom>
          <a:noFill/>
        </p:spPr>
        <p:txBody>
          <a:bodyPr wrap="square" rtlCol="0">
            <a:spAutoFit/>
          </a:bodyPr>
          <a:lstStyle/>
          <a:p>
            <a:pPr marL="0" lvl="1"/>
            <a:r>
              <a:rPr lang="en-US" sz="1800" dirty="0"/>
              <a:t>Percentage of discussion spent on discussing attacks are unique but are part of a large scale </a:t>
            </a:r>
            <a:r>
              <a:rPr lang="en-US" sz="1800" dirty="0" smtClean="0"/>
              <a:t>attack</a:t>
            </a:r>
            <a:endParaRPr lang="en-US" sz="1800" dirty="0"/>
          </a:p>
        </p:txBody>
      </p:sp>
    </p:spTree>
    <p:extLst>
      <p:ext uri="{BB962C8B-B14F-4D97-AF65-F5344CB8AC3E}">
        <p14:creationId xmlns:p14="http://schemas.microsoft.com/office/powerpoint/2010/main" val="32686008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90ACE"/>
                </a:solidFill>
                <a:latin typeface="Arial" panose="020B0604020202020204" pitchFamily="34" charset="0"/>
                <a:cs typeface="Arial" panose="020B0604020202020204" pitchFamily="34" charset="0"/>
              </a:rPr>
              <a:t>Number of Attacks Detected (Performance) in Mission 2</a:t>
            </a:r>
            <a:endParaRPr lang="en-US" dirty="0">
              <a:solidFill>
                <a:srgbClr val="390ACE"/>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513" r="11905"/>
          <a:stretch/>
        </p:blipFill>
        <p:spPr bwMode="auto">
          <a:xfrm>
            <a:off x="1371600" y="2362200"/>
            <a:ext cx="6400800" cy="3413760"/>
          </a:xfrm>
          <a:prstGeom prst="rect">
            <a:avLst/>
          </a:prstGeom>
          <a:noFill/>
        </p:spPr>
      </p:pic>
    </p:spTree>
    <p:extLst>
      <p:ext uri="{BB962C8B-B14F-4D97-AF65-F5344CB8AC3E}">
        <p14:creationId xmlns:p14="http://schemas.microsoft.com/office/powerpoint/2010/main" val="17400953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390ACE"/>
                </a:solidFill>
                <a:latin typeface="Arial" panose="020B0604020202020204" pitchFamily="34" charset="0"/>
                <a:cs typeface="Arial" panose="020B0604020202020204" pitchFamily="34" charset="0"/>
              </a:rPr>
              <a:t>Experiment 2 Conclusion</a:t>
            </a:r>
            <a:endParaRPr lang="en-US" sz="4400"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200" dirty="0" smtClean="0">
                <a:latin typeface="Arial" panose="020B0604020202020204" pitchFamily="34" charset="0"/>
                <a:cs typeface="Arial" panose="020B0604020202020204" pitchFamily="34" charset="0"/>
              </a:rPr>
              <a:t>Significantly more percentage of shared attack information discussed</a:t>
            </a:r>
          </a:p>
          <a:p>
            <a:pPr lvl="1"/>
            <a:r>
              <a:rPr lang="en-US" sz="2800" dirty="0" smtClean="0">
                <a:latin typeface="Arial" panose="020B0604020202020204" pitchFamily="34" charset="0"/>
                <a:cs typeface="Arial" panose="020B0604020202020204" pitchFamily="34" charset="0"/>
              </a:rPr>
              <a:t>Cyber Defense analysts undergo information pooling bias</a:t>
            </a:r>
          </a:p>
          <a:p>
            <a:pPr lvl="1"/>
            <a:r>
              <a:rPr lang="en-US" sz="2800" dirty="0" smtClean="0">
                <a:latin typeface="Arial" panose="020B0604020202020204" pitchFamily="34" charset="0"/>
                <a:cs typeface="Arial" panose="020B0604020202020204" pitchFamily="34" charset="0"/>
              </a:rPr>
              <a:t>Prevents from detecting APT kinds of attacks</a:t>
            </a:r>
          </a:p>
          <a:p>
            <a:r>
              <a:rPr lang="en-US" sz="3200" dirty="0" smtClean="0">
                <a:latin typeface="Arial" panose="020B0604020202020204" pitchFamily="34" charset="0"/>
                <a:cs typeface="Arial" panose="020B0604020202020204" pitchFamily="34" charset="0"/>
              </a:rPr>
              <a:t>Use of cognitive friendly visualization reduces the bias, improves performance</a:t>
            </a:r>
          </a:p>
          <a:p>
            <a:r>
              <a:rPr lang="en-US" sz="3200" dirty="0" smtClean="0">
                <a:latin typeface="Arial" panose="020B0604020202020204" pitchFamily="34" charset="0"/>
                <a:cs typeface="Arial" panose="020B0604020202020204" pitchFamily="34" charset="0"/>
              </a:rPr>
              <a:t>Off the shelf collaboration tools did not help</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4010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t>The Living Lab Procedure </a:t>
            </a:r>
            <a:r>
              <a:rPr lang="en-US" altLang="en-US" sz="5400" b="1" baseline="30000" dirty="0" smtClean="0">
                <a:solidFill>
                  <a:srgbClr val="1F029C"/>
                </a:solidFill>
                <a:ea typeface="ＭＳ Ｐゴシック" pitchFamily="34" charset="-128"/>
              </a:rPr>
              <a:t/>
            </a:r>
            <a:br>
              <a:rPr lang="en-US" altLang="en-US" sz="5400" b="1" baseline="30000" dirty="0" smtClean="0">
                <a:solidFill>
                  <a:srgbClr val="1F029C"/>
                </a:solidFill>
                <a:ea typeface="ＭＳ Ｐゴシック" pitchFamily="34" charset="-128"/>
              </a:rPr>
            </a:br>
            <a:endParaRPr lang="en-US" altLang="en-US" sz="5400" b="1" dirty="0" smtClean="0">
              <a:solidFill>
                <a:srgbClr val="1F029C"/>
              </a:solidFill>
              <a:ea typeface="ＭＳ Ｐゴシック" pitchFamily="34" charset="-128"/>
            </a:endParaRPr>
          </a:p>
        </p:txBody>
      </p:sp>
      <p:sp>
        <p:nvSpPr>
          <p:cNvPr id="32772" name="Text Box 3"/>
          <p:cNvSpPr txBox="1">
            <a:spLocks noChangeArrowheads="1"/>
          </p:cNvSpPr>
          <p:nvPr/>
        </p:nvSpPr>
        <p:spPr bwMode="auto">
          <a:xfrm>
            <a:off x="0" y="2268330"/>
            <a:ext cx="3381375" cy="12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a:solidFill>
                  <a:schemeClr val="tx1"/>
                </a:solidFill>
                <a:latin typeface="Tahoma" pitchFamily="34" charset="0"/>
                <a:cs typeface="Tahoma" pitchFamily="34" charset="0"/>
              </a:rPr>
              <a:t>Testbeds </a:t>
            </a:r>
          </a:p>
          <a:p>
            <a:pPr eaLnBrk="1" hangingPunct="1">
              <a:lnSpc>
                <a:spcPct val="60000"/>
              </a:lnSpc>
              <a:spcBef>
                <a:spcPct val="50000"/>
              </a:spcBef>
              <a:buFontTx/>
              <a:buNone/>
            </a:pPr>
            <a:r>
              <a:rPr lang="en-US" altLang="en-US" sz="1400" dirty="0" smtClean="0">
                <a:solidFill>
                  <a:schemeClr val="tx1"/>
                </a:solidFill>
                <a:latin typeface="Tahoma" pitchFamily="34" charset="0"/>
                <a:cs typeface="Tahoma" pitchFamily="34" charset="0"/>
              </a:rPr>
              <a:t>2</a:t>
            </a:r>
            <a:r>
              <a:rPr lang="en-US" altLang="en-US" sz="1400" dirty="0">
                <a:solidFill>
                  <a:schemeClr val="tx1"/>
                </a:solidFill>
                <a:latin typeface="Tahoma" pitchFamily="34" charset="0"/>
                <a:cs typeface="Tahoma" pitchFamily="34" charset="0"/>
              </a:rPr>
              <a:t>)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969465" y="1267103"/>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647700" y="3343177"/>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799" y="1295678"/>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dirty="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54833" y="4365180"/>
            <a:ext cx="2824407" cy="266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3800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ACE"/>
                </a:solidFill>
                <a:latin typeface="Arial" panose="020B0604020202020204" pitchFamily="34" charset="0"/>
                <a:cs typeface="Arial" panose="020B0604020202020204" pitchFamily="34" charset="0"/>
              </a:rPr>
              <a:t>Agent Based Models</a:t>
            </a:r>
            <a:endParaRPr lang="en-US"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latin typeface="Arial" panose="020B0604020202020204" pitchFamily="34" charset="0"/>
                <a:cs typeface="Arial" panose="020B0604020202020204" pitchFamily="34" charset="0"/>
              </a:rPr>
              <a:t>Human-in-loop experiment</a:t>
            </a:r>
          </a:p>
          <a:p>
            <a:pPr lvl="1"/>
            <a:r>
              <a:rPr lang="en-US" dirty="0" smtClean="0">
                <a:latin typeface="Arial" panose="020B0604020202020204" pitchFamily="34" charset="0"/>
                <a:cs typeface="Arial" panose="020B0604020202020204" pitchFamily="34" charset="0"/>
              </a:rPr>
              <a:t>Traditional method to study team cognition</a:t>
            </a:r>
          </a:p>
          <a:p>
            <a:r>
              <a:rPr lang="en-US" dirty="0" smtClean="0">
                <a:latin typeface="Arial" panose="020B0604020202020204" pitchFamily="34" charset="0"/>
                <a:cs typeface="Arial" panose="020B0604020202020204" pitchFamily="34" charset="0"/>
              </a:rPr>
              <a:t>Agent based model</a:t>
            </a:r>
          </a:p>
          <a:p>
            <a:pPr lvl="1"/>
            <a:r>
              <a:rPr lang="en-US" dirty="0" smtClean="0">
                <a:latin typeface="Arial" panose="020B0604020202020204" pitchFamily="34" charset="0"/>
                <a:cs typeface="Arial" panose="020B0604020202020204" pitchFamily="34" charset="0"/>
              </a:rPr>
              <a:t>A complimentary approach</a:t>
            </a:r>
          </a:p>
          <a:p>
            <a:r>
              <a:rPr lang="en-US" dirty="0" smtClean="0">
                <a:latin typeface="Arial" panose="020B0604020202020204" pitchFamily="34" charset="0"/>
                <a:cs typeface="Arial" panose="020B0604020202020204" pitchFamily="34" charset="0"/>
              </a:rPr>
              <a:t>Modeling computational agents with </a:t>
            </a:r>
          </a:p>
          <a:p>
            <a:pPr lvl="1"/>
            <a:r>
              <a:rPr lang="en-US" dirty="0" smtClean="0">
                <a:latin typeface="Arial" panose="020B0604020202020204" pitchFamily="34" charset="0"/>
                <a:cs typeface="Arial" panose="020B0604020202020204" pitchFamily="34" charset="0"/>
              </a:rPr>
              <a:t>Individual behavioral characteristics </a:t>
            </a:r>
          </a:p>
          <a:p>
            <a:pPr lvl="1"/>
            <a:r>
              <a:rPr lang="en-US" dirty="0" smtClean="0">
                <a:latin typeface="Arial" panose="020B0604020202020204" pitchFamily="34" charset="0"/>
                <a:cs typeface="Arial" panose="020B0604020202020204" pitchFamily="34" charset="0"/>
              </a:rPr>
              <a:t>Team interaction patterns</a:t>
            </a:r>
          </a:p>
          <a:p>
            <a:pPr marL="342900" lvl="1" indent="-342900">
              <a:buFont typeface="Arial" panose="020B0604020202020204" pitchFamily="34" charset="0"/>
              <a:buChar char="•"/>
            </a:pPr>
            <a:r>
              <a:rPr lang="en-US" sz="3200" dirty="0">
                <a:solidFill>
                  <a:srgbClr val="800000"/>
                </a:solidFill>
                <a:latin typeface="Arial" panose="020B0604020202020204" pitchFamily="34" charset="0"/>
                <a:cs typeface="Arial" panose="020B0604020202020204" pitchFamily="34" charset="0"/>
              </a:rPr>
              <a:t>Extend </a:t>
            </a:r>
            <a:r>
              <a:rPr lang="en-US" dirty="0">
                <a:solidFill>
                  <a:srgbClr val="800000"/>
                </a:solidFill>
                <a:latin typeface="Arial" panose="020B0604020202020204" pitchFamily="34" charset="0"/>
                <a:cs typeface="Arial" panose="020B0604020202020204" pitchFamily="34" charset="0"/>
              </a:rPr>
              <a:t>L</a:t>
            </a:r>
            <a:r>
              <a:rPr lang="en-US" sz="3200" dirty="0" smtClean="0">
                <a:solidFill>
                  <a:srgbClr val="800000"/>
                </a:solidFill>
                <a:latin typeface="Arial" panose="020B0604020202020204" pitchFamily="34" charset="0"/>
                <a:cs typeface="Arial" panose="020B0604020202020204" pitchFamily="34" charset="0"/>
              </a:rPr>
              <a:t>ab </a:t>
            </a:r>
            <a:r>
              <a:rPr lang="en-US" dirty="0">
                <a:solidFill>
                  <a:srgbClr val="800000"/>
                </a:solidFill>
                <a:latin typeface="Arial" panose="020B0604020202020204" pitchFamily="34" charset="0"/>
                <a:cs typeface="Arial" panose="020B0604020202020204" pitchFamily="34" charset="0"/>
              </a:rPr>
              <a:t>B</a:t>
            </a:r>
            <a:r>
              <a:rPr lang="en-US" sz="3200" dirty="0" smtClean="0">
                <a:solidFill>
                  <a:srgbClr val="800000"/>
                </a:solidFill>
                <a:latin typeface="Arial" panose="020B0604020202020204" pitchFamily="34" charset="0"/>
                <a:cs typeface="Arial" panose="020B0604020202020204" pitchFamily="34" charset="0"/>
              </a:rPr>
              <a:t>ased </a:t>
            </a:r>
            <a:r>
              <a:rPr lang="en-US" dirty="0">
                <a:solidFill>
                  <a:srgbClr val="800000"/>
                </a:solidFill>
                <a:latin typeface="Arial" panose="020B0604020202020204" pitchFamily="34" charset="0"/>
                <a:cs typeface="Arial" panose="020B0604020202020204" pitchFamily="34" charset="0"/>
              </a:rPr>
              <a:t>E</a:t>
            </a:r>
            <a:r>
              <a:rPr lang="en-US" sz="3200" dirty="0" smtClean="0">
                <a:solidFill>
                  <a:srgbClr val="800000"/>
                </a:solidFill>
                <a:latin typeface="Arial" panose="020B0604020202020204" pitchFamily="34" charset="0"/>
                <a:cs typeface="Arial" panose="020B0604020202020204" pitchFamily="34" charset="0"/>
              </a:rPr>
              <a:t>xperiments</a:t>
            </a:r>
            <a:endParaRPr lang="en-US" sz="3200" dirty="0">
              <a:solidFill>
                <a:srgbClr val="8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9A30C51-D93F-4CD7-A3BF-96545CDA6E84}" type="slidenum">
              <a:rPr lang="en-US" smtClean="0"/>
              <a:pPr/>
              <a:t>49</a:t>
            </a:fld>
            <a:endParaRPr lang="en-US"/>
          </a:p>
        </p:txBody>
      </p:sp>
    </p:spTree>
    <p:extLst>
      <p:ext uri="{BB962C8B-B14F-4D97-AF65-F5344CB8AC3E}">
        <p14:creationId xmlns:p14="http://schemas.microsoft.com/office/powerpoint/2010/main" val="905612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7924800" cy="5867400"/>
          </a:xfrm>
          <a:prstGeom prst="rect">
            <a:avLst/>
          </a:prstGeom>
          <a:ln w="28575">
            <a:noFill/>
          </a:ln>
        </p:spPr>
      </p:pic>
      <p:sp>
        <p:nvSpPr>
          <p:cNvPr id="2" name="Title 1"/>
          <p:cNvSpPr>
            <a:spLocks noGrp="1"/>
          </p:cNvSpPr>
          <p:nvPr>
            <p:ph type="title"/>
          </p:nvPr>
        </p:nvSpPr>
        <p:spPr>
          <a:xfrm>
            <a:off x="685800" y="0"/>
            <a:ext cx="7543800" cy="914400"/>
          </a:xfrm>
        </p:spPr>
        <p:txBody>
          <a:bodyPr>
            <a:normAutofit/>
          </a:bodyPr>
          <a:lstStyle/>
          <a:p>
            <a:pPr>
              <a:defRPr/>
            </a:pPr>
            <a:r>
              <a:rPr lang="en-US" sz="4000" b="1" dirty="0" smtClean="0">
                <a:solidFill>
                  <a:srgbClr val="390ACE"/>
                </a:solidFill>
                <a:latin typeface="Arial" panose="020B0604020202020204" pitchFamily="34" charset="0"/>
                <a:cs typeface="Arial" panose="020B0604020202020204" pitchFamily="34" charset="0"/>
              </a:rPr>
              <a:t>A Complex Cognitive System</a:t>
            </a:r>
            <a:endParaRPr lang="en-US" sz="4000" b="1" dirty="0">
              <a:solidFill>
                <a:srgbClr val="390A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0577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ACE"/>
                </a:solidFill>
                <a:latin typeface="Arial" panose="020B0604020202020204" pitchFamily="34" charset="0"/>
                <a:cs typeface="Arial" panose="020B0604020202020204" pitchFamily="34" charset="0"/>
              </a:rPr>
              <a:t>Model Description</a:t>
            </a:r>
            <a:endParaRPr lang="en-US"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371600"/>
            <a:ext cx="8382000" cy="4953000"/>
          </a:xfrm>
        </p:spPr>
        <p:txBody>
          <a:bodyPr>
            <a:normAutofit fontScale="40000" lnSpcReduction="20000"/>
          </a:bodyPr>
          <a:lstStyle/>
          <a:p>
            <a:r>
              <a:rPr lang="en-US" sz="4500" b="1" dirty="0" smtClean="0">
                <a:solidFill>
                  <a:schemeClr val="tx1"/>
                </a:solidFill>
                <a:latin typeface="Arial" panose="020B0604020202020204" pitchFamily="34" charset="0"/>
                <a:cs typeface="Arial" panose="020B0604020202020204" pitchFamily="34" charset="0"/>
              </a:rPr>
              <a:t>Agents: Triage analysts</a:t>
            </a:r>
          </a:p>
          <a:p>
            <a:r>
              <a:rPr lang="en-US" sz="4500" b="1" dirty="0" smtClean="0">
                <a:solidFill>
                  <a:schemeClr val="tx1"/>
                </a:solidFill>
                <a:latin typeface="Arial" panose="020B0604020202020204" pitchFamily="34" charset="0"/>
                <a:cs typeface="Arial" panose="020B0604020202020204" pitchFamily="34" charset="0"/>
              </a:rPr>
              <a:t>Task: Classify alerts</a:t>
            </a:r>
          </a:p>
          <a:p>
            <a:r>
              <a:rPr lang="en-US" sz="4500" b="1" dirty="0" smtClean="0">
                <a:solidFill>
                  <a:schemeClr val="tx1"/>
                </a:solidFill>
                <a:latin typeface="Arial" panose="020B0604020202020204" pitchFamily="34" charset="0"/>
                <a:cs typeface="Arial" panose="020B0604020202020204" pitchFamily="34" charset="0"/>
              </a:rPr>
              <a:t>Rewards for classification</a:t>
            </a:r>
          </a:p>
          <a:p>
            <a:r>
              <a:rPr lang="en-US" sz="4500" b="1" dirty="0" smtClean="0">
                <a:solidFill>
                  <a:schemeClr val="tx1"/>
                </a:solidFill>
                <a:latin typeface="Arial" panose="020B0604020202020204" pitchFamily="34" charset="0"/>
                <a:cs typeface="Arial" panose="020B0604020202020204" pitchFamily="34" charset="0"/>
              </a:rPr>
              <a:t>Cognitive characteristics: </a:t>
            </a:r>
          </a:p>
          <a:p>
            <a:pPr lvl="1"/>
            <a:r>
              <a:rPr lang="en-US" sz="4000" dirty="0" smtClean="0">
                <a:latin typeface="Arial" panose="020B0604020202020204" pitchFamily="34" charset="0"/>
                <a:cs typeface="Arial" panose="020B0604020202020204" pitchFamily="34" charset="0"/>
              </a:rPr>
              <a:t>Knowledge and Expertise</a:t>
            </a:r>
          </a:p>
          <a:p>
            <a:pPr lvl="1"/>
            <a:r>
              <a:rPr lang="en-US" sz="4000" dirty="0" smtClean="0">
                <a:latin typeface="Arial" panose="020B0604020202020204" pitchFamily="34" charset="0"/>
                <a:cs typeface="Arial" panose="020B0604020202020204" pitchFamily="34" charset="0"/>
              </a:rPr>
              <a:t>Working memory limit</a:t>
            </a:r>
          </a:p>
          <a:p>
            <a:pPr lvl="1"/>
            <a:r>
              <a:rPr lang="en-US" sz="4000" dirty="0" smtClean="0">
                <a:latin typeface="Arial" panose="020B0604020202020204" pitchFamily="34" charset="0"/>
                <a:cs typeface="Arial" panose="020B0604020202020204" pitchFamily="34" charset="0"/>
              </a:rPr>
              <a:t>Memory Decay</a:t>
            </a:r>
          </a:p>
          <a:p>
            <a:r>
              <a:rPr lang="en-US" sz="4500" b="1" dirty="0">
                <a:solidFill>
                  <a:schemeClr val="tx1"/>
                </a:solidFill>
                <a:latin typeface="Arial" panose="020B0604020202020204" pitchFamily="34" charset="0"/>
                <a:cs typeface="Arial" panose="020B0604020202020204" pitchFamily="34" charset="0"/>
              </a:rPr>
              <a:t>Learning Process</a:t>
            </a:r>
            <a:r>
              <a:rPr lang="en-US" sz="4500" dirty="0">
                <a:solidFill>
                  <a:schemeClr val="tx1"/>
                </a:solidFill>
                <a:latin typeface="Arial" panose="020B0604020202020204" pitchFamily="34" charset="0"/>
                <a:cs typeface="Arial" panose="020B0604020202020204" pitchFamily="34" charset="0"/>
              </a:rPr>
              <a:t>: Simplified – Probability based – 75% chance to learn</a:t>
            </a:r>
          </a:p>
          <a:p>
            <a:pPr>
              <a:buNone/>
            </a:pPr>
            <a:endParaRPr lang="en-US" sz="1000" dirty="0">
              <a:solidFill>
                <a:schemeClr val="tx1"/>
              </a:solidFill>
              <a:latin typeface="Arial" panose="020B0604020202020204" pitchFamily="34" charset="0"/>
              <a:cs typeface="Arial" panose="020B0604020202020204" pitchFamily="34" charset="0"/>
            </a:endParaRPr>
          </a:p>
          <a:p>
            <a:pPr lvl="1"/>
            <a:r>
              <a:rPr lang="en-US" sz="4000" dirty="0">
                <a:latin typeface="Arial" panose="020B0604020202020204" pitchFamily="34" charset="0"/>
                <a:cs typeface="Arial" panose="020B0604020202020204" pitchFamily="34" charset="0"/>
              </a:rPr>
              <a:t>Cost: 200 points</a:t>
            </a:r>
          </a:p>
          <a:p>
            <a:pPr lvl="1"/>
            <a:r>
              <a:rPr lang="en-US" sz="4000" dirty="0">
                <a:latin typeface="Arial" panose="020B0604020202020204" pitchFamily="34" charset="0"/>
                <a:cs typeface="Arial" panose="020B0604020202020204" pitchFamily="34" charset="0"/>
              </a:rPr>
              <a:t>Payoff: 100 points</a:t>
            </a:r>
          </a:p>
          <a:p>
            <a:pPr lvl="1"/>
            <a:endParaRPr lang="en-US" sz="1000" dirty="0">
              <a:latin typeface="Arial" panose="020B0604020202020204" pitchFamily="34" charset="0"/>
              <a:cs typeface="Arial" panose="020B0604020202020204" pitchFamily="34" charset="0"/>
            </a:endParaRPr>
          </a:p>
          <a:p>
            <a:r>
              <a:rPr lang="en-US" sz="4500" b="1" dirty="0">
                <a:solidFill>
                  <a:schemeClr val="tx1"/>
                </a:solidFill>
                <a:latin typeface="Arial" panose="020B0604020202020204" pitchFamily="34" charset="0"/>
                <a:cs typeface="Arial" panose="020B0604020202020204" pitchFamily="34" charset="0"/>
              </a:rPr>
              <a:t>Collaboration</a:t>
            </a:r>
            <a:r>
              <a:rPr lang="en-US" sz="4500" dirty="0">
                <a:solidFill>
                  <a:schemeClr val="tx1"/>
                </a:solidFill>
                <a:latin typeface="Arial" panose="020B0604020202020204" pitchFamily="34" charset="0"/>
                <a:cs typeface="Arial" panose="020B0604020202020204" pitchFamily="34" charset="0"/>
              </a:rPr>
              <a:t>: Two strategies to identify partners</a:t>
            </a:r>
          </a:p>
          <a:p>
            <a:pPr>
              <a:buNone/>
            </a:pPr>
            <a:endParaRPr lang="en-US" sz="1000" dirty="0">
              <a:solidFill>
                <a:schemeClr val="tx1"/>
              </a:solidFill>
              <a:latin typeface="Arial" panose="020B0604020202020204" pitchFamily="34" charset="0"/>
              <a:cs typeface="Arial" panose="020B0604020202020204" pitchFamily="34" charset="0"/>
            </a:endParaRPr>
          </a:p>
          <a:p>
            <a:pPr lvl="1"/>
            <a:r>
              <a:rPr lang="en-US" sz="4000" dirty="0">
                <a:latin typeface="Arial" panose="020B0604020202020204" pitchFamily="34" charset="0"/>
                <a:cs typeface="Arial" panose="020B0604020202020204" pitchFamily="34" charset="0"/>
              </a:rPr>
              <a:t>Conservative or Progressive</a:t>
            </a:r>
          </a:p>
          <a:p>
            <a:pPr lvl="1"/>
            <a:r>
              <a:rPr lang="en-US" sz="4000" dirty="0">
                <a:latin typeface="Arial" panose="020B0604020202020204" pitchFamily="34" charset="0"/>
                <a:cs typeface="Arial" panose="020B0604020202020204" pitchFamily="34" charset="0"/>
              </a:rPr>
              <a:t>Cost: 100 points for each</a:t>
            </a:r>
          </a:p>
          <a:p>
            <a:pPr lvl="1"/>
            <a:r>
              <a:rPr lang="en-US" sz="4000" dirty="0">
                <a:latin typeface="Arial" panose="020B0604020202020204" pitchFamily="34" charset="0"/>
                <a:cs typeface="Arial" panose="020B0604020202020204" pitchFamily="34" charset="0"/>
              </a:rPr>
              <a:t>Payoff: 50 points for each</a:t>
            </a:r>
          </a:p>
          <a:p>
            <a:pPr lvl="1"/>
            <a:endParaRPr lang="en-US" sz="1000" dirty="0">
              <a:latin typeface="Arial" panose="020B0604020202020204" pitchFamily="34" charset="0"/>
              <a:cs typeface="Arial" panose="020B0604020202020204" pitchFamily="34" charset="0"/>
            </a:endParaRPr>
          </a:p>
          <a:p>
            <a:r>
              <a:rPr lang="en-US" sz="4500" b="1" dirty="0">
                <a:solidFill>
                  <a:schemeClr val="tx1"/>
                </a:solidFill>
                <a:latin typeface="Arial" panose="020B0604020202020204" pitchFamily="34" charset="0"/>
                <a:cs typeface="Arial" panose="020B0604020202020204" pitchFamily="34" charset="0"/>
              </a:rPr>
              <a:t>Attrition</a:t>
            </a:r>
          </a:p>
          <a:p>
            <a:pPr lvl="1"/>
            <a:endParaRPr lang="en-US" dirty="0" smtClean="0">
              <a:latin typeface="Arial" panose="020B0604020202020204" pitchFamily="34" charset="0"/>
              <a:cs typeface="Arial" panose="020B0604020202020204" pitchFamily="34" charset="0"/>
            </a:endParaRPr>
          </a:p>
          <a:p>
            <a:pPr lvl="1"/>
            <a:endParaRPr lang="en-US" dirty="0"/>
          </a:p>
        </p:txBody>
      </p:sp>
      <p:sp>
        <p:nvSpPr>
          <p:cNvPr id="5" name="Slide Number Placeholder 4"/>
          <p:cNvSpPr>
            <a:spLocks noGrp="1"/>
          </p:cNvSpPr>
          <p:nvPr>
            <p:ph type="sldNum" sz="quarter" idx="12"/>
          </p:nvPr>
        </p:nvSpPr>
        <p:spPr/>
        <p:txBody>
          <a:bodyPr/>
          <a:lstStyle/>
          <a:p>
            <a:fld id="{59A30C51-D93F-4CD7-A3BF-96545CDA6E84}" type="slidenum">
              <a:rPr lang="en-US" smtClean="0"/>
              <a:pPr/>
              <a:t>50</a:t>
            </a:fld>
            <a:endParaRPr lang="en-US"/>
          </a:p>
        </p:txBody>
      </p:sp>
    </p:spTree>
    <p:extLst>
      <p:ext uri="{BB962C8B-B14F-4D97-AF65-F5344CB8AC3E}">
        <p14:creationId xmlns:p14="http://schemas.microsoft.com/office/powerpoint/2010/main" val="15664079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solidFill>
                  <a:srgbClr val="390ACE"/>
                </a:solidFill>
                <a:latin typeface="Arial" panose="020B0604020202020204" pitchFamily="34" charset="0"/>
                <a:cs typeface="Arial" panose="020B0604020202020204" pitchFamily="34" charset="0"/>
              </a:rPr>
              <a:t>Model Process</a:t>
            </a:r>
          </a:p>
        </p:txBody>
      </p:sp>
      <p:sp>
        <p:nvSpPr>
          <p:cNvPr id="4" name="Slide Number Placeholder 3"/>
          <p:cNvSpPr>
            <a:spLocks noGrp="1"/>
          </p:cNvSpPr>
          <p:nvPr>
            <p:ph type="sldNum" sz="quarter" idx="12"/>
          </p:nvPr>
        </p:nvSpPr>
        <p:spPr/>
        <p:txBody>
          <a:bodyPr/>
          <a:lstStyle/>
          <a:p>
            <a:fld id="{59A30C51-D93F-4CD7-A3BF-96545CDA6E84}" type="slidenum">
              <a:rPr lang="en-US" smtClean="0"/>
              <a:pPr/>
              <a:t>51</a:t>
            </a:fld>
            <a:endParaRPr lang="en-US"/>
          </a:p>
        </p:txBody>
      </p:sp>
      <p:sp>
        <p:nvSpPr>
          <p:cNvPr id="6" name="Rounded Rectangle 5"/>
          <p:cNvSpPr/>
          <p:nvPr/>
        </p:nvSpPr>
        <p:spPr>
          <a:xfrm>
            <a:off x="152400" y="990600"/>
            <a:ext cx="2057400" cy="12192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Recruit if needed</a:t>
            </a:r>
            <a:endParaRPr lang="en-US" sz="2800" dirty="0"/>
          </a:p>
        </p:txBody>
      </p:sp>
      <p:sp>
        <p:nvSpPr>
          <p:cNvPr id="7" name="Rounded Rectangle 6"/>
          <p:cNvSpPr/>
          <p:nvPr/>
        </p:nvSpPr>
        <p:spPr>
          <a:xfrm>
            <a:off x="2819400" y="1066800"/>
            <a:ext cx="2057400" cy="12192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Assign alerts</a:t>
            </a:r>
            <a:endParaRPr lang="en-US" sz="2800" dirty="0"/>
          </a:p>
        </p:txBody>
      </p:sp>
      <p:sp>
        <p:nvSpPr>
          <p:cNvPr id="10" name="Rounded Rectangle 9"/>
          <p:cNvSpPr/>
          <p:nvPr/>
        </p:nvSpPr>
        <p:spPr>
          <a:xfrm>
            <a:off x="7010400" y="2971800"/>
            <a:ext cx="2057400" cy="12192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Collaborate with Agents</a:t>
            </a:r>
            <a:endParaRPr lang="en-US" sz="2800" dirty="0"/>
          </a:p>
        </p:txBody>
      </p:sp>
      <p:sp>
        <p:nvSpPr>
          <p:cNvPr id="11" name="Flowchart: Decision 10"/>
          <p:cNvSpPr/>
          <p:nvPr/>
        </p:nvSpPr>
        <p:spPr>
          <a:xfrm>
            <a:off x="5486400" y="942474"/>
            <a:ext cx="2133600" cy="1495926"/>
          </a:xfrm>
          <a:prstGeom prst="flowChartDecision">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Team?</a:t>
            </a:r>
            <a:endParaRPr lang="en-US" sz="2400" dirty="0"/>
          </a:p>
        </p:txBody>
      </p:sp>
      <p:sp>
        <p:nvSpPr>
          <p:cNvPr id="12" name="Rounded Rectangle 11"/>
          <p:cNvSpPr/>
          <p:nvPr/>
        </p:nvSpPr>
        <p:spPr>
          <a:xfrm>
            <a:off x="4495800" y="4953000"/>
            <a:ext cx="2057400" cy="12192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Get Rewards</a:t>
            </a:r>
            <a:endParaRPr lang="en-US" sz="2800" dirty="0"/>
          </a:p>
        </p:txBody>
      </p:sp>
      <p:sp>
        <p:nvSpPr>
          <p:cNvPr id="13" name="Rounded Rectangle 12"/>
          <p:cNvSpPr/>
          <p:nvPr/>
        </p:nvSpPr>
        <p:spPr>
          <a:xfrm>
            <a:off x="1905000" y="4953000"/>
            <a:ext cx="2057400" cy="12192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Add Knowledge</a:t>
            </a:r>
            <a:endParaRPr lang="en-US" sz="2800" dirty="0"/>
          </a:p>
        </p:txBody>
      </p:sp>
      <p:sp>
        <p:nvSpPr>
          <p:cNvPr id="18" name="Flowchart: Decision 17"/>
          <p:cNvSpPr/>
          <p:nvPr/>
        </p:nvSpPr>
        <p:spPr>
          <a:xfrm>
            <a:off x="1828800" y="2923674"/>
            <a:ext cx="2133600" cy="1495926"/>
          </a:xfrm>
          <a:prstGeom prst="flowChartDecision">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Learn?</a:t>
            </a:r>
            <a:endParaRPr lang="en-US" sz="2400" dirty="0"/>
          </a:p>
        </p:txBody>
      </p:sp>
      <p:sp>
        <p:nvSpPr>
          <p:cNvPr id="19" name="Flowchart: Decision 18"/>
          <p:cNvSpPr/>
          <p:nvPr/>
        </p:nvSpPr>
        <p:spPr>
          <a:xfrm>
            <a:off x="4419600" y="2923674"/>
            <a:ext cx="2133600" cy="1495926"/>
          </a:xfrm>
          <a:prstGeom prst="flowChartDecision">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Know?</a:t>
            </a:r>
            <a:endParaRPr lang="en-US" sz="2400" dirty="0"/>
          </a:p>
        </p:txBody>
      </p:sp>
      <p:sp>
        <p:nvSpPr>
          <p:cNvPr id="20" name="Right Arrow 19"/>
          <p:cNvSpPr/>
          <p:nvPr/>
        </p:nvSpPr>
        <p:spPr>
          <a:xfrm>
            <a:off x="2362200" y="1447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029200" y="15240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rot="5400000">
            <a:off x="7334751" y="1958641"/>
            <a:ext cx="1212182" cy="4953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8112292" y="1905000"/>
            <a:ext cx="1031708" cy="523220"/>
          </a:xfrm>
          <a:prstGeom prst="rect">
            <a:avLst/>
          </a:prstGeom>
          <a:noFill/>
        </p:spPr>
        <p:txBody>
          <a:bodyPr wrap="square" rtlCol="0">
            <a:spAutoFit/>
          </a:bodyPr>
          <a:lstStyle/>
          <a:p>
            <a:r>
              <a:rPr lang="en-US" sz="2800" dirty="0" smtClean="0"/>
              <a:t>Yes</a:t>
            </a:r>
            <a:endParaRPr lang="en-US" sz="2800" dirty="0"/>
          </a:p>
        </p:txBody>
      </p:sp>
      <p:sp>
        <p:nvSpPr>
          <p:cNvPr id="24" name="Right Arrow 23"/>
          <p:cNvSpPr/>
          <p:nvPr/>
        </p:nvSpPr>
        <p:spPr>
          <a:xfrm flipH="1">
            <a:off x="6573253" y="3429000"/>
            <a:ext cx="36094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p:cNvSpPr/>
          <p:nvPr/>
        </p:nvSpPr>
        <p:spPr>
          <a:xfrm flipH="1" flipV="1">
            <a:off x="5410200" y="2438400"/>
            <a:ext cx="1143000" cy="4090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750092" y="2514600"/>
            <a:ext cx="726908" cy="523220"/>
          </a:xfrm>
          <a:prstGeom prst="rect">
            <a:avLst/>
          </a:prstGeom>
          <a:noFill/>
        </p:spPr>
        <p:txBody>
          <a:bodyPr wrap="square" rtlCol="0">
            <a:spAutoFit/>
          </a:bodyPr>
          <a:lstStyle/>
          <a:p>
            <a:r>
              <a:rPr lang="en-US" sz="2800" dirty="0" smtClean="0"/>
              <a:t>No</a:t>
            </a:r>
            <a:endParaRPr lang="en-US" sz="2800" dirty="0"/>
          </a:p>
        </p:txBody>
      </p:sp>
      <p:sp>
        <p:nvSpPr>
          <p:cNvPr id="32" name="TextBox 31"/>
          <p:cNvSpPr txBox="1"/>
          <p:nvPr/>
        </p:nvSpPr>
        <p:spPr>
          <a:xfrm>
            <a:off x="3921292" y="2971800"/>
            <a:ext cx="726908" cy="523220"/>
          </a:xfrm>
          <a:prstGeom prst="rect">
            <a:avLst/>
          </a:prstGeom>
          <a:noFill/>
        </p:spPr>
        <p:txBody>
          <a:bodyPr wrap="square" rtlCol="0">
            <a:spAutoFit/>
          </a:bodyPr>
          <a:lstStyle/>
          <a:p>
            <a:r>
              <a:rPr lang="en-US" sz="2800" dirty="0" smtClean="0"/>
              <a:t>No</a:t>
            </a:r>
            <a:endParaRPr lang="en-US" sz="2800" dirty="0"/>
          </a:p>
        </p:txBody>
      </p:sp>
      <p:sp>
        <p:nvSpPr>
          <p:cNvPr id="33" name="Down Arrow 32"/>
          <p:cNvSpPr/>
          <p:nvPr/>
        </p:nvSpPr>
        <p:spPr>
          <a:xfrm>
            <a:off x="5184608" y="4495800"/>
            <a:ext cx="606592" cy="409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791200" y="4429780"/>
            <a:ext cx="1219200" cy="523220"/>
          </a:xfrm>
          <a:prstGeom prst="rect">
            <a:avLst/>
          </a:prstGeom>
          <a:noFill/>
        </p:spPr>
        <p:txBody>
          <a:bodyPr wrap="square" rtlCol="0">
            <a:spAutoFit/>
          </a:bodyPr>
          <a:lstStyle/>
          <a:p>
            <a:r>
              <a:rPr lang="en-US" sz="2800" dirty="0" smtClean="0"/>
              <a:t>Yes</a:t>
            </a:r>
            <a:endParaRPr lang="en-US" sz="2800" dirty="0"/>
          </a:p>
        </p:txBody>
      </p:sp>
      <p:sp>
        <p:nvSpPr>
          <p:cNvPr id="36" name="Right Arrow 35"/>
          <p:cNvSpPr/>
          <p:nvPr/>
        </p:nvSpPr>
        <p:spPr>
          <a:xfrm flipH="1">
            <a:off x="3982453" y="3481137"/>
            <a:ext cx="36094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2593808" y="4495800"/>
            <a:ext cx="606592" cy="409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121192" y="4339697"/>
            <a:ext cx="993608" cy="523220"/>
          </a:xfrm>
          <a:prstGeom prst="rect">
            <a:avLst/>
          </a:prstGeom>
          <a:noFill/>
        </p:spPr>
        <p:txBody>
          <a:bodyPr wrap="square" rtlCol="0">
            <a:spAutoFit/>
          </a:bodyPr>
          <a:lstStyle/>
          <a:p>
            <a:r>
              <a:rPr lang="en-US" sz="2800" dirty="0" smtClean="0"/>
              <a:t>Yes</a:t>
            </a:r>
            <a:endParaRPr lang="en-US" sz="2800" dirty="0"/>
          </a:p>
        </p:txBody>
      </p:sp>
      <p:sp>
        <p:nvSpPr>
          <p:cNvPr id="39" name="Rounded Rectangle 38"/>
          <p:cNvSpPr/>
          <p:nvPr/>
        </p:nvSpPr>
        <p:spPr>
          <a:xfrm>
            <a:off x="76200" y="2743200"/>
            <a:ext cx="1295400" cy="25908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Adjust</a:t>
            </a:r>
          </a:p>
          <a:p>
            <a:pPr algn="ctr"/>
            <a:r>
              <a:rPr lang="en-US" sz="2000" dirty="0" smtClean="0"/>
              <a:t>Expertise</a:t>
            </a:r>
          </a:p>
          <a:p>
            <a:pPr algn="ctr"/>
            <a:r>
              <a:rPr lang="en-US" sz="2000" dirty="0" smtClean="0"/>
              <a:t>And</a:t>
            </a:r>
          </a:p>
          <a:p>
            <a:pPr algn="ctr"/>
            <a:r>
              <a:rPr lang="en-US" sz="2000" dirty="0" smtClean="0"/>
              <a:t>Remove</a:t>
            </a:r>
          </a:p>
          <a:p>
            <a:pPr algn="ctr"/>
            <a:r>
              <a:rPr lang="en-US" sz="2000" dirty="0" smtClean="0"/>
              <a:t>Analysts</a:t>
            </a:r>
            <a:endParaRPr lang="en-US" sz="2000" dirty="0"/>
          </a:p>
        </p:txBody>
      </p:sp>
      <p:sp>
        <p:nvSpPr>
          <p:cNvPr id="40" name="Up Arrow 39"/>
          <p:cNvSpPr/>
          <p:nvPr/>
        </p:nvSpPr>
        <p:spPr>
          <a:xfrm>
            <a:off x="533400" y="2286000"/>
            <a:ext cx="647700" cy="3569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15716" y="2923674"/>
            <a:ext cx="726908" cy="523220"/>
          </a:xfrm>
          <a:prstGeom prst="rect">
            <a:avLst/>
          </a:prstGeom>
          <a:noFill/>
        </p:spPr>
        <p:txBody>
          <a:bodyPr wrap="square" rtlCol="0">
            <a:spAutoFit/>
          </a:bodyPr>
          <a:lstStyle/>
          <a:p>
            <a:r>
              <a:rPr lang="en-US" sz="2800" dirty="0" smtClean="0"/>
              <a:t>No</a:t>
            </a:r>
            <a:endParaRPr lang="en-US" sz="2800" dirty="0"/>
          </a:p>
        </p:txBody>
      </p:sp>
      <p:sp>
        <p:nvSpPr>
          <p:cNvPr id="42" name="Right Arrow 41"/>
          <p:cNvSpPr/>
          <p:nvPr/>
        </p:nvSpPr>
        <p:spPr>
          <a:xfrm flipH="1">
            <a:off x="1391653" y="3468952"/>
            <a:ext cx="36094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ent Arrow 42"/>
          <p:cNvSpPr/>
          <p:nvPr/>
        </p:nvSpPr>
        <p:spPr>
          <a:xfrm flipH="1" flipV="1">
            <a:off x="990600" y="6248400"/>
            <a:ext cx="461762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Up Arrow 45"/>
          <p:cNvSpPr/>
          <p:nvPr/>
        </p:nvSpPr>
        <p:spPr>
          <a:xfrm>
            <a:off x="533400" y="5410200"/>
            <a:ext cx="4572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4038600" y="5426242"/>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089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solidFill>
                  <a:srgbClr val="390ACE"/>
                </a:solidFill>
                <a:latin typeface="Arial" panose="020B0604020202020204" pitchFamily="34" charset="0"/>
                <a:cs typeface="Arial" panose="020B0604020202020204" pitchFamily="34" charset="0"/>
              </a:rPr>
              <a:t>Agents in the </a:t>
            </a:r>
            <a:r>
              <a:rPr lang="en-US" sz="3600" dirty="0" smtClean="0">
                <a:solidFill>
                  <a:srgbClr val="390ACE"/>
                </a:solidFill>
                <a:latin typeface="Arial" panose="020B0604020202020204" pitchFamily="34" charset="0"/>
                <a:cs typeface="Arial" panose="020B0604020202020204" pitchFamily="34" charset="0"/>
              </a:rPr>
              <a:t>Progressive/Teamwork Condition </a:t>
            </a:r>
            <a:r>
              <a:rPr lang="en-US" sz="3600" dirty="0">
                <a:solidFill>
                  <a:srgbClr val="390ACE"/>
                </a:solidFill>
                <a:latin typeface="Arial" panose="020B0604020202020204" pitchFamily="34" charset="0"/>
                <a:cs typeface="Arial" panose="020B0604020202020204" pitchFamily="34" charset="0"/>
              </a:rPr>
              <a:t>C</a:t>
            </a:r>
            <a:r>
              <a:rPr lang="en-US" sz="3600" dirty="0" smtClean="0">
                <a:solidFill>
                  <a:srgbClr val="390ACE"/>
                </a:solidFill>
                <a:latin typeface="Arial" panose="020B0604020202020204" pitchFamily="34" charset="0"/>
                <a:cs typeface="Arial" panose="020B0604020202020204" pitchFamily="34" charset="0"/>
              </a:rPr>
              <a:t>lassified </a:t>
            </a:r>
            <a:r>
              <a:rPr lang="en-US" sz="3600" dirty="0">
                <a:solidFill>
                  <a:srgbClr val="390ACE"/>
                </a:solidFill>
                <a:latin typeface="Arial" panose="020B0604020202020204" pitchFamily="34" charset="0"/>
                <a:cs typeface="Arial" panose="020B0604020202020204" pitchFamily="34" charset="0"/>
              </a:rPr>
              <a:t>M</a:t>
            </a:r>
            <a:r>
              <a:rPr lang="en-US" sz="3600" dirty="0" smtClean="0">
                <a:solidFill>
                  <a:srgbClr val="390ACE"/>
                </a:solidFill>
                <a:latin typeface="Arial" panose="020B0604020202020204" pitchFamily="34" charset="0"/>
                <a:cs typeface="Arial" panose="020B0604020202020204" pitchFamily="34" charset="0"/>
              </a:rPr>
              <a:t>ore Alerts</a:t>
            </a:r>
            <a:br>
              <a:rPr lang="en-US" sz="3600" dirty="0" smtClean="0">
                <a:solidFill>
                  <a:srgbClr val="390ACE"/>
                </a:solidFill>
                <a:latin typeface="Arial" panose="020B0604020202020204" pitchFamily="34" charset="0"/>
                <a:cs typeface="Arial" panose="020B0604020202020204" pitchFamily="34" charset="0"/>
              </a:rPr>
            </a:br>
            <a:r>
              <a:rPr lang="en-US" sz="3600" dirty="0" smtClean="0">
                <a:solidFill>
                  <a:srgbClr val="390ACE"/>
                </a:solidFill>
                <a:latin typeface="Arial" panose="020B0604020202020204" pitchFamily="34" charset="0"/>
                <a:cs typeface="Arial" panose="020B0604020202020204" pitchFamily="34" charset="0"/>
              </a:rPr>
              <a:t>(replicates experiment)</a:t>
            </a:r>
            <a:endParaRPr lang="en-US" sz="3600" dirty="0">
              <a:solidFill>
                <a:srgbClr val="390ACE"/>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629400" y="6492875"/>
            <a:ext cx="2133600" cy="365125"/>
          </a:xfrm>
        </p:spPr>
        <p:txBody>
          <a:bodyPr/>
          <a:lstStyle/>
          <a:p>
            <a:fld id="{59A30C51-D93F-4CD7-A3BF-96545CDA6E84}" type="slidenum">
              <a:rPr lang="en-US" smtClean="0"/>
              <a:pPr/>
              <a:t>52</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00" y="1828800"/>
            <a:ext cx="7631000" cy="468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86601" y="6096000"/>
            <a:ext cx="1295400" cy="461665"/>
          </a:xfrm>
          <a:prstGeom prst="rect">
            <a:avLst/>
          </a:prstGeom>
        </p:spPr>
        <p:txBody>
          <a:bodyPr wrap="square">
            <a:spAutoFit/>
          </a:bodyPr>
          <a:lstStyle/>
          <a:p>
            <a:r>
              <a:rPr lang="en-US" dirty="0"/>
              <a:t>p&lt;0.001</a:t>
            </a:r>
          </a:p>
        </p:txBody>
      </p:sp>
    </p:spTree>
    <p:extLst>
      <p:ext uri="{BB962C8B-B14F-4D97-AF65-F5344CB8AC3E}">
        <p14:creationId xmlns:p14="http://schemas.microsoft.com/office/powerpoint/2010/main" val="39484703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862"/>
            <a:ext cx="8229600" cy="1143000"/>
          </a:xfrm>
        </p:spPr>
        <p:txBody>
          <a:bodyPr>
            <a:normAutofit/>
          </a:bodyPr>
          <a:lstStyle/>
          <a:p>
            <a:r>
              <a:rPr lang="en-US" sz="4000" dirty="0" smtClean="0">
                <a:solidFill>
                  <a:srgbClr val="390ACE"/>
                </a:solidFill>
                <a:latin typeface="Arial" panose="020B0604020202020204" pitchFamily="34" charset="0"/>
                <a:cs typeface="Arial" panose="020B0604020202020204" pitchFamily="34" charset="0"/>
              </a:rPr>
              <a:t>Agent-Based Modeling Conclusion</a:t>
            </a:r>
            <a:endParaRPr lang="en-US" sz="4000"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066800"/>
            <a:ext cx="8229600" cy="5334000"/>
          </a:xfrm>
        </p:spPr>
        <p:txBody>
          <a:bodyPr>
            <a:normAutofit lnSpcReduction="10000"/>
          </a:bodyPr>
          <a:lstStyle/>
          <a:p>
            <a:r>
              <a:rPr lang="en-US" dirty="0" smtClean="0">
                <a:solidFill>
                  <a:srgbClr val="000090"/>
                </a:solidFill>
                <a:latin typeface="Arial" panose="020B0604020202020204" pitchFamily="34" charset="0"/>
                <a:cs typeface="Arial" panose="020B0604020202020204" pitchFamily="34" charset="0"/>
              </a:rPr>
              <a:t>Large progressive teams classified most alerts</a:t>
            </a:r>
          </a:p>
          <a:p>
            <a:r>
              <a:rPr lang="en-US" dirty="0" smtClean="0">
                <a:solidFill>
                  <a:srgbClr val="000090"/>
                </a:solidFill>
                <a:latin typeface="Arial" panose="020B0604020202020204" pitchFamily="34" charset="0"/>
                <a:cs typeface="Arial" panose="020B0604020202020204" pitchFamily="34" charset="0"/>
              </a:rPr>
              <a:t>Large progressive teams accrued least rewards</a:t>
            </a:r>
          </a:p>
          <a:p>
            <a:r>
              <a:rPr lang="en-US" dirty="0" smtClean="0">
                <a:solidFill>
                  <a:srgbClr val="000090"/>
                </a:solidFill>
                <a:latin typeface="Arial" panose="020B0604020202020204" pitchFamily="34" charset="0"/>
                <a:cs typeface="Arial" panose="020B0604020202020204" pitchFamily="34" charset="0"/>
              </a:rPr>
              <a:t>Large progressive teams</a:t>
            </a:r>
            <a:r>
              <a:rPr lang="en-US" dirty="0" smtClean="0">
                <a:latin typeface="Arial" panose="020B0604020202020204" pitchFamily="34" charset="0"/>
                <a:cs typeface="Arial" panose="020B0604020202020204" pitchFamily="34" charset="0"/>
              </a:rPr>
              <a:t> </a:t>
            </a:r>
          </a:p>
          <a:p>
            <a:pPr lvl="1"/>
            <a:r>
              <a:rPr lang="en-US" dirty="0" smtClean="0">
                <a:latin typeface="Arial" panose="020B0604020202020204" pitchFamily="34" charset="0"/>
                <a:cs typeface="Arial" panose="020B0604020202020204" pitchFamily="34" charset="0"/>
              </a:rPr>
              <a:t>Lot of collaboration </a:t>
            </a:r>
          </a:p>
          <a:p>
            <a:pPr lvl="1"/>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ess learning </a:t>
            </a:r>
          </a:p>
          <a:p>
            <a:pPr lvl="1"/>
            <a:r>
              <a:rPr lang="en-US" dirty="0" smtClean="0">
                <a:latin typeface="Arial" panose="020B0604020202020204" pitchFamily="34" charset="0"/>
                <a:cs typeface="Arial" panose="020B0604020202020204" pitchFamily="34" charset="0"/>
              </a:rPr>
              <a:t>Constant knowledge swapping</a:t>
            </a:r>
          </a:p>
          <a:p>
            <a:pPr lvl="1"/>
            <a:r>
              <a:rPr lang="en-US" dirty="0" smtClean="0">
                <a:latin typeface="Arial" panose="020B0604020202020204" pitchFamily="34" charset="0"/>
                <a:cs typeface="Arial" panose="020B0604020202020204" pitchFamily="34" charset="0"/>
              </a:rPr>
              <a:t>More net rewards of 50 points</a:t>
            </a:r>
          </a:p>
          <a:p>
            <a:endParaRPr lang="en-US"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9A30C51-D93F-4CD7-A3BF-96545CDA6E84}" type="slidenum">
              <a:rPr lang="en-US" smtClean="0"/>
              <a:pPr/>
              <a:t>53</a:t>
            </a:fld>
            <a:endParaRPr lang="en-US"/>
          </a:p>
        </p:txBody>
      </p:sp>
    </p:spTree>
    <p:extLst>
      <p:ext uri="{BB962C8B-B14F-4D97-AF65-F5344CB8AC3E}">
        <p14:creationId xmlns:p14="http://schemas.microsoft.com/office/powerpoint/2010/main" val="23265040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en-US" dirty="0" smtClean="0">
                <a:solidFill>
                  <a:srgbClr val="390ACE"/>
                </a:solidFill>
                <a:latin typeface="Arial" panose="020B0604020202020204" pitchFamily="34" charset="0"/>
                <a:cs typeface="Arial" panose="020B0604020202020204" pitchFamily="34" charset="0"/>
              </a:rPr>
              <a:t>EAST Models</a:t>
            </a:r>
            <a:endParaRPr lang="en-US" dirty="0">
              <a:solidFill>
                <a:srgbClr val="390ACE"/>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33400" y="990600"/>
            <a:ext cx="8229600" cy="5486400"/>
          </a:xfrm>
        </p:spPr>
        <p:txBody>
          <a:bodyPr>
            <a:normAutofit fontScale="55000" lnSpcReduction="20000"/>
          </a:bodyPr>
          <a:lstStyle/>
          <a:p>
            <a:pPr marL="0" indent="0" algn="ctr">
              <a:buNone/>
            </a:pPr>
            <a:r>
              <a:rPr lang="en-US" sz="4200" b="1" dirty="0">
                <a:solidFill>
                  <a:srgbClr val="390ACE"/>
                </a:solidFill>
                <a:latin typeface="Arial" panose="020B0604020202020204" pitchFamily="34" charset="0"/>
                <a:cs typeface="Arial" panose="020B0604020202020204" pitchFamily="34" charset="0"/>
              </a:rPr>
              <a:t>Event Analysis of Systemic Teamwork) framework </a:t>
            </a:r>
            <a:endParaRPr lang="en-US" sz="4200" b="1" dirty="0" smtClean="0">
              <a:solidFill>
                <a:srgbClr val="390ACE"/>
              </a:solidFill>
              <a:latin typeface="Arial" panose="020B0604020202020204" pitchFamily="34" charset="0"/>
              <a:cs typeface="Arial" panose="020B0604020202020204" pitchFamily="34" charset="0"/>
            </a:endParaRPr>
          </a:p>
          <a:p>
            <a:pPr marL="0" indent="0" algn="ctr">
              <a:buNone/>
            </a:pPr>
            <a:r>
              <a:rPr lang="en-US" sz="4200" b="1" dirty="0" smtClean="0">
                <a:solidFill>
                  <a:srgbClr val="390ACE"/>
                </a:solidFill>
                <a:latin typeface="Arial" panose="020B0604020202020204" pitchFamily="34" charset="0"/>
                <a:cs typeface="Arial" panose="020B0604020202020204" pitchFamily="34" charset="0"/>
              </a:rPr>
              <a:t>(</a:t>
            </a:r>
            <a:r>
              <a:rPr lang="en-US" sz="4200" b="1" dirty="0">
                <a:solidFill>
                  <a:srgbClr val="390ACE"/>
                </a:solidFill>
                <a:latin typeface="Arial" panose="020B0604020202020204" pitchFamily="34" charset="0"/>
                <a:cs typeface="Arial" panose="020B0604020202020204" pitchFamily="34" charset="0"/>
              </a:rPr>
              <a:t>Stanton, Baber, &amp; Harris, 2012</a:t>
            </a:r>
            <a:r>
              <a:rPr lang="en-US" sz="4200" b="1" dirty="0" smtClean="0">
                <a:solidFill>
                  <a:srgbClr val="390ACE"/>
                </a:solidFill>
                <a:latin typeface="Arial" panose="020B0604020202020204" pitchFamily="34" charset="0"/>
                <a:cs typeface="Arial" panose="020B0604020202020204" pitchFamily="34" charset="0"/>
              </a:rPr>
              <a:t>) </a:t>
            </a:r>
          </a:p>
          <a:p>
            <a:pPr marL="0" indent="0" algn="ctr">
              <a:buNone/>
            </a:pPr>
            <a:endParaRPr lang="en-US" sz="800" b="1" dirty="0" smtClean="0">
              <a:solidFill>
                <a:schemeClr val="accent1"/>
              </a:solidFill>
            </a:endParaRPr>
          </a:p>
          <a:p>
            <a:r>
              <a:rPr lang="en-US" b="1" dirty="0" smtClean="0">
                <a:solidFill>
                  <a:srgbClr val="290795"/>
                </a:solidFill>
                <a:latin typeface="Arial" panose="020B0604020202020204" pitchFamily="34" charset="0"/>
                <a:cs typeface="Arial" panose="020B0604020202020204" pitchFamily="34" charset="0"/>
              </a:rPr>
              <a:t>Integrated suite of methods allowing the effects of one set of constructs on other sets of constructs to be considered</a:t>
            </a:r>
          </a:p>
          <a:p>
            <a:pPr lvl="1">
              <a:spcBef>
                <a:spcPts val="600"/>
              </a:spcBef>
            </a:pPr>
            <a:r>
              <a:rPr lang="en-US" dirty="0" smtClean="0">
                <a:latin typeface="Arial" panose="020B0604020202020204" pitchFamily="34" charset="0"/>
                <a:cs typeface="Arial" panose="020B0604020202020204" pitchFamily="34" charset="0"/>
              </a:rPr>
              <a:t>Make the complexity of socio-technical systems more explicit</a:t>
            </a:r>
          </a:p>
          <a:p>
            <a:pPr lvl="1">
              <a:spcBef>
                <a:spcPts val="600"/>
              </a:spcBef>
            </a:pPr>
            <a:r>
              <a:rPr lang="en-US" dirty="0" smtClean="0">
                <a:latin typeface="Arial" panose="020B0604020202020204" pitchFamily="34" charset="0"/>
                <a:cs typeface="Arial" panose="020B0604020202020204" pitchFamily="34" charset="0"/>
              </a:rPr>
              <a:t>Interactions between sub-system boundaries may be examined</a:t>
            </a:r>
          </a:p>
          <a:p>
            <a:pPr lvl="1">
              <a:spcBef>
                <a:spcPts val="600"/>
              </a:spcBef>
            </a:pPr>
            <a:r>
              <a:rPr lang="en-US" dirty="0" smtClean="0">
                <a:latin typeface="Arial" panose="020B0604020202020204" pitchFamily="34" charset="0"/>
                <a:cs typeface="Arial" panose="020B0604020202020204" pitchFamily="34" charset="0"/>
              </a:rPr>
              <a:t>Reduce the complexity to a manageable level</a:t>
            </a:r>
          </a:p>
          <a:p>
            <a:pPr>
              <a:spcBef>
                <a:spcPts val="1800"/>
              </a:spcBef>
            </a:pPr>
            <a:r>
              <a:rPr lang="en-US" b="1" dirty="0">
                <a:solidFill>
                  <a:srgbClr val="000090"/>
                </a:solidFill>
                <a:latin typeface="Arial" panose="020B0604020202020204" pitchFamily="34" charset="0"/>
                <a:cs typeface="Arial" panose="020B0604020202020204" pitchFamily="34" charset="0"/>
              </a:rPr>
              <a:t>Social Network</a:t>
            </a:r>
          </a:p>
          <a:p>
            <a:pPr lvl="1">
              <a:spcBef>
                <a:spcPts val="600"/>
              </a:spcBef>
            </a:pPr>
            <a:r>
              <a:rPr lang="en-US" dirty="0">
                <a:latin typeface="Arial" panose="020B0604020202020204" pitchFamily="34" charset="0"/>
                <a:cs typeface="Arial" panose="020B0604020202020204" pitchFamily="34" charset="0"/>
              </a:rPr>
              <a:t>Organization of the system (i.e., communications structure)</a:t>
            </a:r>
          </a:p>
          <a:p>
            <a:pPr lvl="1">
              <a:spcBef>
                <a:spcPts val="600"/>
              </a:spcBef>
            </a:pPr>
            <a:r>
              <a:rPr lang="en-US" dirty="0">
                <a:latin typeface="Arial" panose="020B0604020202020204" pitchFamily="34" charset="0"/>
                <a:cs typeface="Arial" panose="020B0604020202020204" pitchFamily="34" charset="0"/>
              </a:rPr>
              <a:t>Communications taking place between the actors working in the team.  </a:t>
            </a:r>
          </a:p>
          <a:p>
            <a:pPr>
              <a:spcBef>
                <a:spcPts val="1800"/>
              </a:spcBef>
            </a:pPr>
            <a:r>
              <a:rPr lang="en-US" b="1" dirty="0" smtClean="0">
                <a:solidFill>
                  <a:srgbClr val="000090"/>
                </a:solidFill>
                <a:latin typeface="Arial" panose="020B0604020202020204" pitchFamily="34" charset="0"/>
                <a:cs typeface="Arial" panose="020B0604020202020204" pitchFamily="34" charset="0"/>
              </a:rPr>
              <a:t>Task Network</a:t>
            </a:r>
          </a:p>
          <a:p>
            <a:pPr lvl="1">
              <a:spcBef>
                <a:spcPts val="600"/>
              </a:spcBef>
            </a:pPr>
            <a:r>
              <a:rPr lang="en-US" dirty="0" smtClean="0">
                <a:latin typeface="Arial" panose="020B0604020202020204" pitchFamily="34" charset="0"/>
                <a:cs typeface="Arial" panose="020B0604020202020204" pitchFamily="34" charset="0"/>
              </a:rPr>
              <a:t>Relationships between tasks</a:t>
            </a:r>
          </a:p>
          <a:p>
            <a:pPr lvl="1">
              <a:spcBef>
                <a:spcPts val="600"/>
              </a:spcBef>
            </a:pPr>
            <a:r>
              <a:rPr lang="en-US" dirty="0" smtClean="0">
                <a:latin typeface="Arial" panose="020B0604020202020204" pitchFamily="34" charset="0"/>
                <a:cs typeface="Arial" panose="020B0604020202020204" pitchFamily="34" charset="0"/>
              </a:rPr>
              <a:t>Sequence and interdependences of tasks</a:t>
            </a:r>
          </a:p>
          <a:p>
            <a:pPr>
              <a:spcBef>
                <a:spcPts val="1800"/>
              </a:spcBef>
            </a:pPr>
            <a:r>
              <a:rPr lang="en-US" b="1" dirty="0" smtClean="0">
                <a:solidFill>
                  <a:srgbClr val="000090"/>
                </a:solidFill>
                <a:latin typeface="Arial" panose="020B0604020202020204" pitchFamily="34" charset="0"/>
                <a:cs typeface="Arial" panose="020B0604020202020204" pitchFamily="34" charset="0"/>
              </a:rPr>
              <a:t>Information Network</a:t>
            </a:r>
          </a:p>
          <a:p>
            <a:pPr lvl="1"/>
            <a:r>
              <a:rPr lang="en-US" dirty="0" smtClean="0">
                <a:latin typeface="Arial" panose="020B0604020202020204" pitchFamily="34" charset="0"/>
                <a:cs typeface="Arial" panose="020B0604020202020204" pitchFamily="34" charset="0"/>
              </a:rPr>
              <a:t>Information that the different actors use and communicate during task performance </a:t>
            </a:r>
          </a:p>
        </p:txBody>
      </p:sp>
      <p:sp>
        <p:nvSpPr>
          <p:cNvPr id="4" name="TextBox 3"/>
          <p:cNvSpPr txBox="1"/>
          <p:nvPr/>
        </p:nvSpPr>
        <p:spPr>
          <a:xfrm>
            <a:off x="3657600" y="6488668"/>
            <a:ext cx="5486400" cy="369332"/>
          </a:xfrm>
          <a:prstGeom prst="rect">
            <a:avLst/>
          </a:prstGeom>
          <a:noFill/>
        </p:spPr>
        <p:txBody>
          <a:bodyPr wrap="square" rtlCol="0">
            <a:spAutoFit/>
          </a:bodyPr>
          <a:lstStyle/>
          <a:p>
            <a:r>
              <a:rPr lang="en-US" sz="1800" dirty="0" smtClean="0">
                <a:solidFill>
                  <a:srgbClr val="000090"/>
                </a:solidFill>
                <a:latin typeface="+mn-lt"/>
              </a:rPr>
              <a:t>With Neville Stanton, University of Southampton, UK</a:t>
            </a:r>
            <a:endParaRPr lang="en-US" sz="1800" dirty="0">
              <a:solidFill>
                <a:srgbClr val="000090"/>
              </a:solidFill>
              <a:latin typeface="+mn-lt"/>
            </a:endParaRPr>
          </a:p>
        </p:txBody>
      </p:sp>
    </p:spTree>
    <p:extLst>
      <p:ext uri="{BB962C8B-B14F-4D97-AF65-F5344CB8AC3E}">
        <p14:creationId xmlns:p14="http://schemas.microsoft.com/office/powerpoint/2010/main" val="12302068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4400" dirty="0" smtClean="0">
                <a:solidFill>
                  <a:srgbClr val="390ACE"/>
                </a:solidFill>
                <a:latin typeface="Arial" panose="020B0604020202020204" pitchFamily="34" charset="0"/>
                <a:cs typeface="Arial" panose="020B0604020202020204" pitchFamily="34" charset="0"/>
              </a:rPr>
              <a:t>Method</a:t>
            </a:r>
            <a:endParaRPr lang="en-US" sz="4400" dirty="0">
              <a:solidFill>
                <a:srgbClr val="390AC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368" y="1242218"/>
            <a:ext cx="8229600" cy="4525963"/>
          </a:xfrm>
        </p:spPr>
        <p:txBody>
          <a:bodyPr/>
          <a:lstStyle/>
          <a:p>
            <a:r>
              <a:rPr lang="en-US" sz="2800" dirty="0" smtClean="0">
                <a:solidFill>
                  <a:srgbClr val="002060"/>
                </a:solidFill>
                <a:latin typeface="Arial" panose="020B0604020202020204" pitchFamily="34" charset="0"/>
                <a:cs typeface="Arial" panose="020B0604020202020204" pitchFamily="34" charset="0"/>
              </a:rPr>
              <a:t>Interviews with cyber network defense leads from two organizations on social structure, task structure, and information needs</a:t>
            </a:r>
          </a:p>
          <a:p>
            <a:r>
              <a:rPr lang="en-US" sz="2800" dirty="0" smtClean="0">
                <a:solidFill>
                  <a:srgbClr val="002060"/>
                </a:solidFill>
                <a:latin typeface="Arial" panose="020B0604020202020204" pitchFamily="34" charset="0"/>
                <a:cs typeface="Arial" panose="020B0604020202020204" pitchFamily="34" charset="0"/>
              </a:rPr>
              <a:t>Hypothetical EAST models created</a:t>
            </a:r>
          </a:p>
          <a:p>
            <a:r>
              <a:rPr lang="en-US" sz="2800" dirty="0" smtClean="0">
                <a:solidFill>
                  <a:srgbClr val="002060"/>
                </a:solidFill>
                <a:latin typeface="Arial" panose="020B0604020202020204" pitchFamily="34" charset="0"/>
                <a:cs typeface="Arial" panose="020B0604020202020204" pitchFamily="34" charset="0"/>
              </a:rPr>
              <a:t>Surveys specific to organization for cyber defense analysts developed</a:t>
            </a:r>
          </a:p>
          <a:p>
            <a:r>
              <a:rPr lang="en-US" sz="2800" dirty="0" smtClean="0">
                <a:solidFill>
                  <a:srgbClr val="002060"/>
                </a:solidFill>
                <a:latin typeface="Arial" panose="020B0604020202020204" pitchFamily="34" charset="0"/>
                <a:cs typeface="Arial" panose="020B0604020202020204" pitchFamily="34" charset="0"/>
              </a:rPr>
              <a:t>Surveys administered to analysts in each organization to refine models</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55</a:t>
            </a:fld>
            <a:endParaRPr lang="en-US" dirty="0"/>
          </a:p>
        </p:txBody>
      </p:sp>
      <p:pic>
        <p:nvPicPr>
          <p:cNvPr id="122882" name="Picture 2" descr="C:\Users\Nancy\AppData\Local\Microsoft\Windows\Temporary Internet Files\Content.IE5\6S2W3C81\MC9000787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3662" y="914400"/>
            <a:ext cx="1104900" cy="1275847"/>
          </a:xfrm>
          <a:prstGeom prst="rect">
            <a:avLst/>
          </a:prstGeom>
          <a:noFill/>
          <a:extLst>
            <a:ext uri="{909E8E84-426E-40dd-AFC4-6F175D3DCCD1}">
              <a14:hiddenFill xmlns:a14="http://schemas.microsoft.com/office/drawing/2010/main">
                <a:solidFill>
                  <a:srgbClr val="FFFFFF"/>
                </a:solidFill>
              </a14:hiddenFill>
            </a:ext>
          </a:extLst>
        </p:spPr>
      </p:pic>
      <p:pic>
        <p:nvPicPr>
          <p:cNvPr id="122883" name="Picture 3" descr="C:\Users\Nancy\AppData\Local\Microsoft\Windows\Temporary Internet Files\Content.IE5\6HKRVSZK\MC9004487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2" y="4152900"/>
            <a:ext cx="12573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C:\Users\Nancy\AppData\Local\Microsoft\Windows\Temporary Internet Files\Content.IE5\FCCQDTEV\MC9002379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663" y="5486400"/>
            <a:ext cx="1380299"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8287524" y="3924300"/>
            <a:ext cx="296888"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8266868" y="5029200"/>
            <a:ext cx="296888"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4" descr="C:\Users\Nancy\AppData\Local\Microsoft\Windows\Temporary Internet Files\Content.IE5\FCCQDTEV\MC9002379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701" y="2730500"/>
            <a:ext cx="1380299"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8287524" y="2133600"/>
            <a:ext cx="296888"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10992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7" y="-800100"/>
            <a:ext cx="9144000" cy="1600200"/>
          </a:xfrm>
        </p:spPr>
        <p:txBody>
          <a:bodyPr>
            <a:normAutofit fontScale="90000"/>
          </a:bodyPr>
          <a:lstStyle/>
          <a:p>
            <a:r>
              <a:rPr lang="en-US" sz="3600" dirty="0" smtClean="0">
                <a:solidFill>
                  <a:srgbClr val="800000"/>
                </a:solidFill>
              </a:rPr>
              <a:t/>
            </a:r>
            <a:br>
              <a:rPr lang="en-US" sz="3600" dirty="0" smtClean="0">
                <a:solidFill>
                  <a:srgbClr val="800000"/>
                </a:solidFill>
              </a:rPr>
            </a:br>
            <a:r>
              <a:rPr lang="en-US" sz="3600" dirty="0" smtClean="0">
                <a:solidFill>
                  <a:srgbClr val="800000"/>
                </a:solidFill>
              </a:rPr>
              <a:t/>
            </a:r>
            <a:br>
              <a:rPr lang="en-US" sz="3600" dirty="0" smtClean="0">
                <a:solidFill>
                  <a:srgbClr val="800000"/>
                </a:solidFill>
              </a:rPr>
            </a:br>
            <a:r>
              <a:rPr lang="en-US" sz="3600" dirty="0" smtClean="0">
                <a:solidFill>
                  <a:srgbClr val="390ACE"/>
                </a:solidFill>
                <a:latin typeface="Arial" panose="020B0604020202020204" pitchFamily="34" charset="0"/>
                <a:cs typeface="Arial" panose="020B0604020202020204" pitchFamily="34" charset="0"/>
              </a:rPr>
              <a:t>Social Network Diagrams</a:t>
            </a:r>
            <a:br>
              <a:rPr lang="en-US" sz="3600" dirty="0" smtClean="0">
                <a:solidFill>
                  <a:srgbClr val="390ACE"/>
                </a:solidFill>
                <a:latin typeface="Arial" panose="020B0604020202020204" pitchFamily="34" charset="0"/>
                <a:cs typeface="Arial" panose="020B0604020202020204" pitchFamily="34" charset="0"/>
              </a:rPr>
            </a:br>
            <a:r>
              <a:rPr lang="en-US" sz="3600" dirty="0" smtClean="0">
                <a:solidFill>
                  <a:srgbClr val="390ACE"/>
                </a:solidFill>
                <a:latin typeface="Arial" panose="020B0604020202020204" pitchFamily="34" charset="0"/>
                <a:cs typeface="Arial" panose="020B0604020202020204" pitchFamily="34" charset="0"/>
              </a:rPr>
              <a:t>of Incident Response/Network Defense Teams </a:t>
            </a:r>
            <a:endParaRPr lang="en-US" sz="3600" dirty="0">
              <a:solidFill>
                <a:srgbClr val="390ACE"/>
              </a:solidFill>
              <a:latin typeface="Arial" panose="020B0604020202020204" pitchFamily="34" charset="0"/>
              <a:cs typeface="Arial" panose="020B0604020202020204" pitchFamily="34" charset="0"/>
            </a:endParaRPr>
          </a:p>
        </p:txBody>
      </p:sp>
      <p:grpSp>
        <p:nvGrpSpPr>
          <p:cNvPr id="18" name="Group 17"/>
          <p:cNvGrpSpPr/>
          <p:nvPr/>
        </p:nvGrpSpPr>
        <p:grpSpPr>
          <a:xfrm>
            <a:off x="232149" y="1862665"/>
            <a:ext cx="4198404" cy="3843207"/>
            <a:chOff x="3271664" y="1998741"/>
            <a:chExt cx="4810472" cy="3843207"/>
          </a:xfrm>
        </p:grpSpPr>
        <p:sp>
          <p:nvSpPr>
            <p:cNvPr id="3" name="Bouée 76"/>
            <p:cNvSpPr/>
            <p:nvPr/>
          </p:nvSpPr>
          <p:spPr>
            <a:xfrm>
              <a:off x="6858000" y="3419872"/>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Detector (6)</a:t>
              </a:r>
            </a:p>
          </p:txBody>
        </p:sp>
        <p:sp>
          <p:nvSpPr>
            <p:cNvPr id="4" name="Bouée 76"/>
            <p:cNvSpPr/>
            <p:nvPr/>
          </p:nvSpPr>
          <p:spPr>
            <a:xfrm>
              <a:off x="5162016" y="1998741"/>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Responder (6)</a:t>
              </a:r>
            </a:p>
          </p:txBody>
        </p:sp>
        <p:sp>
          <p:nvSpPr>
            <p:cNvPr id="5" name="Bouée 76"/>
            <p:cNvSpPr/>
            <p:nvPr/>
          </p:nvSpPr>
          <p:spPr>
            <a:xfrm>
              <a:off x="5400370" y="4689820"/>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Threat Analyst</a:t>
              </a:r>
            </a:p>
            <a:p>
              <a:pPr algn="ctr"/>
              <a:r>
                <a:rPr lang="en-US" sz="1400" b="1" dirty="0" smtClean="0">
                  <a:solidFill>
                    <a:schemeClr val="tx1"/>
                  </a:solidFill>
                </a:rPr>
                <a:t>(1)</a:t>
              </a:r>
            </a:p>
          </p:txBody>
        </p:sp>
        <p:sp>
          <p:nvSpPr>
            <p:cNvPr id="6" name="Bouée 76"/>
            <p:cNvSpPr/>
            <p:nvPr/>
          </p:nvSpPr>
          <p:spPr>
            <a:xfrm>
              <a:off x="3271664" y="3200400"/>
              <a:ext cx="1224136" cy="1152128"/>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Op</a:t>
              </a:r>
            </a:p>
            <a:p>
              <a:pPr algn="ctr"/>
              <a:r>
                <a:rPr lang="en-US" sz="1500" b="1" dirty="0" smtClean="0">
                  <a:solidFill>
                    <a:schemeClr val="tx1"/>
                  </a:solidFill>
                </a:rPr>
                <a:t>Team</a:t>
              </a:r>
              <a:r>
                <a:rPr lang="en-US" sz="1500" dirty="0" smtClean="0">
                  <a:solidFill>
                    <a:schemeClr val="tx1"/>
                  </a:solidFill>
                </a:rPr>
                <a:t> </a:t>
              </a:r>
            </a:p>
          </p:txBody>
        </p:sp>
        <p:cxnSp>
          <p:nvCxnSpPr>
            <p:cNvPr id="8" name="Straight Arrow Connector 7"/>
            <p:cNvCxnSpPr>
              <a:stCxn id="3" idx="0"/>
              <a:endCxn id="4" idx="6"/>
            </p:cNvCxnSpPr>
            <p:nvPr/>
          </p:nvCxnSpPr>
          <p:spPr>
            <a:xfrm flipH="1" flipV="1">
              <a:off x="6386152" y="2574805"/>
              <a:ext cx="1083917" cy="845067"/>
            </a:xfrm>
            <a:prstGeom prst="straightConnector1">
              <a:avLst/>
            </a:prstGeom>
            <a:ln w="4445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5"/>
              <a:endCxn id="3" idx="1"/>
            </p:cNvCxnSpPr>
            <p:nvPr/>
          </p:nvCxnSpPr>
          <p:spPr>
            <a:xfrm>
              <a:off x="6206881" y="2982144"/>
              <a:ext cx="830390" cy="606453"/>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7"/>
              <a:endCxn id="4" idx="4"/>
            </p:cNvCxnSpPr>
            <p:nvPr/>
          </p:nvCxnSpPr>
          <p:spPr>
            <a:xfrm flipH="1" flipV="1">
              <a:off x="5774084" y="3150869"/>
              <a:ext cx="671151" cy="1707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a:endCxn id="5" idx="0"/>
            </p:cNvCxnSpPr>
            <p:nvPr/>
          </p:nvCxnSpPr>
          <p:spPr>
            <a:xfrm>
              <a:off x="5341287" y="2982144"/>
              <a:ext cx="671152" cy="17076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0"/>
              <a:endCxn id="4" idx="1"/>
            </p:cNvCxnSpPr>
            <p:nvPr/>
          </p:nvCxnSpPr>
          <p:spPr>
            <a:xfrm flipV="1">
              <a:off x="3883733" y="2167466"/>
              <a:ext cx="1457554" cy="10329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5"/>
              <a:endCxn id="5" idx="1"/>
            </p:cNvCxnSpPr>
            <p:nvPr/>
          </p:nvCxnSpPr>
          <p:spPr>
            <a:xfrm>
              <a:off x="4316529" y="4183803"/>
              <a:ext cx="1263112" cy="6747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 idx="6"/>
              <a:endCxn id="3" idx="2"/>
            </p:cNvCxnSpPr>
            <p:nvPr/>
          </p:nvCxnSpPr>
          <p:spPr>
            <a:xfrm>
              <a:off x="4495800" y="3776464"/>
              <a:ext cx="2362200" cy="2194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 idx="2"/>
              <a:endCxn id="6" idx="7"/>
            </p:cNvCxnSpPr>
            <p:nvPr/>
          </p:nvCxnSpPr>
          <p:spPr>
            <a:xfrm flipH="1">
              <a:off x="4316529" y="2574805"/>
              <a:ext cx="845487" cy="794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 idx="2"/>
              <a:endCxn id="6" idx="4"/>
            </p:cNvCxnSpPr>
            <p:nvPr/>
          </p:nvCxnSpPr>
          <p:spPr>
            <a:xfrm flipH="1" flipV="1">
              <a:off x="3883733" y="4352528"/>
              <a:ext cx="1516638" cy="913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 idx="6"/>
              <a:endCxn id="3" idx="3"/>
            </p:cNvCxnSpPr>
            <p:nvPr/>
          </p:nvCxnSpPr>
          <p:spPr>
            <a:xfrm flipV="1">
              <a:off x="6624506" y="4403275"/>
              <a:ext cx="412765" cy="862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69929" y="2393984"/>
            <a:ext cx="3811037" cy="2940879"/>
            <a:chOff x="3994117" y="2133600"/>
            <a:chExt cx="4088019" cy="3280056"/>
          </a:xfrm>
        </p:grpSpPr>
        <p:sp>
          <p:nvSpPr>
            <p:cNvPr id="21" name="Bouée 76"/>
            <p:cNvSpPr/>
            <p:nvPr/>
          </p:nvSpPr>
          <p:spPr>
            <a:xfrm>
              <a:off x="6858000" y="3419872"/>
              <a:ext cx="1224136" cy="1152128"/>
            </a:xfrm>
            <a:prstGeom prst="donut">
              <a:avLst>
                <a:gd name="adj" fmla="val 16572"/>
              </a:avLst>
            </a:prstGeom>
            <a:solidFill>
              <a:srgbClr val="2B80E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Analyst 2</a:t>
              </a:r>
            </a:p>
          </p:txBody>
        </p:sp>
        <p:sp>
          <p:nvSpPr>
            <p:cNvPr id="22" name="Bouée 76"/>
            <p:cNvSpPr/>
            <p:nvPr/>
          </p:nvSpPr>
          <p:spPr>
            <a:xfrm>
              <a:off x="5715000" y="2133600"/>
              <a:ext cx="1224136" cy="1152128"/>
            </a:xfrm>
            <a:prstGeom prst="donut">
              <a:avLst>
                <a:gd name="adj" fmla="val 16572"/>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Analyst 1</a:t>
              </a:r>
            </a:p>
          </p:txBody>
        </p:sp>
        <p:sp>
          <p:nvSpPr>
            <p:cNvPr id="23" name="Bouée 76"/>
            <p:cNvSpPr/>
            <p:nvPr/>
          </p:nvSpPr>
          <p:spPr>
            <a:xfrm>
              <a:off x="5575556" y="4261528"/>
              <a:ext cx="1224136" cy="1152128"/>
            </a:xfrm>
            <a:prstGeom prst="donut">
              <a:avLst>
                <a:gd name="adj" fmla="val 16572"/>
              </a:avLst>
            </a:prstGeom>
            <a:solidFill>
              <a:srgbClr val="2B8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Analyst 3</a:t>
              </a:r>
            </a:p>
          </p:txBody>
        </p:sp>
        <p:sp>
          <p:nvSpPr>
            <p:cNvPr id="24" name="Bouée 76"/>
            <p:cNvSpPr/>
            <p:nvPr/>
          </p:nvSpPr>
          <p:spPr>
            <a:xfrm>
              <a:off x="3994117" y="3238410"/>
              <a:ext cx="1224136" cy="1152128"/>
            </a:xfrm>
            <a:prstGeom prst="donut">
              <a:avLst>
                <a:gd name="adj" fmla="val 16572"/>
              </a:avLst>
            </a:prstGeom>
            <a:solidFill>
              <a:srgbClr val="2B8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Analyst 4 </a:t>
              </a:r>
            </a:p>
          </p:txBody>
        </p:sp>
        <p:cxnSp>
          <p:nvCxnSpPr>
            <p:cNvPr id="25" name="Straight Arrow Connector 24"/>
            <p:cNvCxnSpPr>
              <a:stCxn id="21" idx="0"/>
              <a:endCxn id="22" idx="6"/>
            </p:cNvCxnSpPr>
            <p:nvPr/>
          </p:nvCxnSpPr>
          <p:spPr>
            <a:xfrm flipH="1" flipV="1">
              <a:off x="6939136" y="2709664"/>
              <a:ext cx="530932" cy="710208"/>
            </a:xfrm>
            <a:prstGeom prst="straightConnector1">
              <a:avLst/>
            </a:prstGeom>
            <a:ln w="3175"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5"/>
              <a:endCxn id="21" idx="1"/>
            </p:cNvCxnSpPr>
            <p:nvPr/>
          </p:nvCxnSpPr>
          <p:spPr>
            <a:xfrm>
              <a:off x="6759865" y="3117003"/>
              <a:ext cx="277406" cy="471594"/>
            </a:xfrm>
            <a:prstGeom prst="straightConnector1">
              <a:avLst/>
            </a:prstGeom>
            <a:ln w="3175"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7"/>
              <a:endCxn id="22" idx="4"/>
            </p:cNvCxnSpPr>
            <p:nvPr/>
          </p:nvCxnSpPr>
          <p:spPr>
            <a:xfrm flipH="1" flipV="1">
              <a:off x="6327068" y="3285728"/>
              <a:ext cx="293353" cy="114452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3"/>
              <a:endCxn id="23" idx="0"/>
            </p:cNvCxnSpPr>
            <p:nvPr/>
          </p:nvCxnSpPr>
          <p:spPr>
            <a:xfrm>
              <a:off x="5894271" y="3117003"/>
              <a:ext cx="293353" cy="114452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0"/>
              <a:endCxn id="22" idx="1"/>
            </p:cNvCxnSpPr>
            <p:nvPr/>
          </p:nvCxnSpPr>
          <p:spPr>
            <a:xfrm flipV="1">
              <a:off x="4606185" y="2302325"/>
              <a:ext cx="1288086" cy="93608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5"/>
              <a:endCxn id="23" idx="1"/>
            </p:cNvCxnSpPr>
            <p:nvPr/>
          </p:nvCxnSpPr>
          <p:spPr>
            <a:xfrm>
              <a:off x="5038982" y="4221813"/>
              <a:ext cx="715845" cy="2084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6"/>
              <a:endCxn id="21" idx="2"/>
            </p:cNvCxnSpPr>
            <p:nvPr/>
          </p:nvCxnSpPr>
          <p:spPr>
            <a:xfrm>
              <a:off x="5218253" y="3814474"/>
              <a:ext cx="1639747" cy="181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2" idx="2"/>
              <a:endCxn id="24" idx="7"/>
            </p:cNvCxnSpPr>
            <p:nvPr/>
          </p:nvCxnSpPr>
          <p:spPr>
            <a:xfrm flipH="1">
              <a:off x="5038982" y="2709664"/>
              <a:ext cx="676018" cy="697471"/>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2"/>
              <a:endCxn id="24" idx="4"/>
            </p:cNvCxnSpPr>
            <p:nvPr/>
          </p:nvCxnSpPr>
          <p:spPr>
            <a:xfrm flipH="1" flipV="1">
              <a:off x="4606185" y="4390538"/>
              <a:ext cx="969371" cy="44705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3" idx="6"/>
              <a:endCxn id="21" idx="3"/>
            </p:cNvCxnSpPr>
            <p:nvPr/>
          </p:nvCxnSpPr>
          <p:spPr>
            <a:xfrm flipV="1">
              <a:off x="6799692" y="4403275"/>
              <a:ext cx="237579" cy="434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Bouée 76"/>
          <p:cNvSpPr/>
          <p:nvPr/>
        </p:nvSpPr>
        <p:spPr>
          <a:xfrm>
            <a:off x="6424149" y="967859"/>
            <a:ext cx="1224136" cy="1152128"/>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Cyber Command </a:t>
            </a:r>
          </a:p>
        </p:txBody>
      </p:sp>
      <p:sp>
        <p:nvSpPr>
          <p:cNvPr id="45" name="Bouée 76"/>
          <p:cNvSpPr/>
          <p:nvPr/>
        </p:nvSpPr>
        <p:spPr>
          <a:xfrm>
            <a:off x="6699066" y="5638931"/>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Customer</a:t>
            </a:r>
          </a:p>
        </p:txBody>
      </p:sp>
      <p:cxnSp>
        <p:nvCxnSpPr>
          <p:cNvPr id="53" name="Straight Arrow Connector 52"/>
          <p:cNvCxnSpPr>
            <a:stCxn id="22" idx="0"/>
            <a:endCxn id="43" idx="5"/>
          </p:cNvCxnSpPr>
          <p:nvPr/>
        </p:nvCxnSpPr>
        <p:spPr>
          <a:xfrm flipV="1">
            <a:off x="7244812" y="1951262"/>
            <a:ext cx="224202" cy="442722"/>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4" idx="0"/>
            <a:endCxn id="43" idx="3"/>
          </p:cNvCxnSpPr>
          <p:nvPr/>
        </p:nvCxnSpPr>
        <p:spPr>
          <a:xfrm flipV="1">
            <a:off x="5640527" y="1951262"/>
            <a:ext cx="962893" cy="1433288"/>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1" idx="7"/>
            <a:endCxn id="43" idx="5"/>
          </p:cNvCxnSpPr>
          <p:nvPr/>
        </p:nvCxnSpPr>
        <p:spPr>
          <a:xfrm flipH="1" flipV="1">
            <a:off x="7469014" y="1951262"/>
            <a:ext cx="1244828" cy="174726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3" idx="0"/>
            <a:endCxn id="43" idx="3"/>
          </p:cNvCxnSpPr>
          <p:nvPr/>
        </p:nvCxnSpPr>
        <p:spPr>
          <a:xfrm flipH="1" flipV="1">
            <a:off x="6603420" y="1951262"/>
            <a:ext cx="511396" cy="2350610"/>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45" idx="2"/>
          </p:cNvCxnSpPr>
          <p:nvPr/>
        </p:nvCxnSpPr>
        <p:spPr>
          <a:xfrm>
            <a:off x="5613440" y="4350600"/>
            <a:ext cx="1085626" cy="1864395"/>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3" idx="3"/>
            <a:endCxn id="45" idx="1"/>
          </p:cNvCxnSpPr>
          <p:nvPr/>
        </p:nvCxnSpPr>
        <p:spPr>
          <a:xfrm>
            <a:off x="6711342" y="5183585"/>
            <a:ext cx="166995" cy="624071"/>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2" idx="5"/>
            <a:endCxn id="45" idx="0"/>
          </p:cNvCxnSpPr>
          <p:nvPr/>
        </p:nvCxnSpPr>
        <p:spPr>
          <a:xfrm flipH="1">
            <a:off x="7311134" y="3275697"/>
            <a:ext cx="337151" cy="236323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1" idx="4"/>
            <a:endCxn id="45" idx="7"/>
          </p:cNvCxnSpPr>
          <p:nvPr/>
        </p:nvCxnSpPr>
        <p:spPr>
          <a:xfrm flipH="1">
            <a:off x="7743931" y="4580239"/>
            <a:ext cx="566438" cy="1227417"/>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399960" y="1143000"/>
            <a:ext cx="1931358"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Industry</a:t>
            </a:r>
            <a:endParaRPr lang="en-US" sz="2800" b="1" dirty="0">
              <a:solidFill>
                <a:srgbClr val="002060"/>
              </a:solidFill>
              <a:latin typeface="Arial" panose="020B0604020202020204" pitchFamily="34" charset="0"/>
              <a:cs typeface="Arial" panose="020B0604020202020204" pitchFamily="34" charset="0"/>
            </a:endParaRPr>
          </a:p>
        </p:txBody>
      </p:sp>
      <p:sp>
        <p:nvSpPr>
          <p:cNvPr id="113" name="TextBox 112"/>
          <p:cNvSpPr txBox="1"/>
          <p:nvPr/>
        </p:nvSpPr>
        <p:spPr>
          <a:xfrm>
            <a:off x="4455454" y="1143000"/>
            <a:ext cx="2102214"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Military</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0900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dirty="0" smtClean="0">
                <a:solidFill>
                  <a:srgbClr val="390ACE"/>
                </a:solidFill>
                <a:latin typeface="Arial" panose="020B0604020202020204" pitchFamily="34" charset="0"/>
                <a:cs typeface="Arial" panose="020B0604020202020204" pitchFamily="34" charset="0"/>
              </a:rPr>
              <a:t>Sequential Task </a:t>
            </a:r>
            <a:r>
              <a:rPr lang="en-US" sz="3600" dirty="0">
                <a:solidFill>
                  <a:srgbClr val="390ACE"/>
                </a:solidFill>
                <a:latin typeface="Arial" panose="020B0604020202020204" pitchFamily="34" charset="0"/>
                <a:cs typeface="Arial" panose="020B0604020202020204" pitchFamily="34" charset="0"/>
              </a:rPr>
              <a:t>Network </a:t>
            </a:r>
            <a:r>
              <a:rPr lang="en-US" sz="3600" dirty="0" smtClean="0">
                <a:solidFill>
                  <a:srgbClr val="390ACE"/>
                </a:solidFill>
                <a:latin typeface="Arial" panose="020B0604020202020204" pitchFamily="34" charset="0"/>
                <a:cs typeface="Arial" panose="020B0604020202020204" pitchFamily="34" charset="0"/>
              </a:rPr>
              <a:t>Diagram</a:t>
            </a:r>
            <a:br>
              <a:rPr lang="en-US" sz="3600" dirty="0" smtClean="0">
                <a:solidFill>
                  <a:srgbClr val="390ACE"/>
                </a:solidFill>
                <a:latin typeface="Arial" panose="020B0604020202020204" pitchFamily="34" charset="0"/>
                <a:cs typeface="Arial" panose="020B0604020202020204" pitchFamily="34" charset="0"/>
              </a:rPr>
            </a:br>
            <a:r>
              <a:rPr lang="en-US" sz="3600" dirty="0" smtClean="0">
                <a:solidFill>
                  <a:srgbClr val="390ACE"/>
                </a:solidFill>
                <a:latin typeface="Arial" panose="020B0604020202020204" pitchFamily="34" charset="0"/>
                <a:cs typeface="Arial" panose="020B0604020202020204" pitchFamily="34" charset="0"/>
              </a:rPr>
              <a:t>Industry Incident Response Team</a:t>
            </a:r>
            <a:endParaRPr lang="en-US" sz="3600" dirty="0">
              <a:solidFill>
                <a:srgbClr val="390ACE"/>
              </a:solidFill>
              <a:latin typeface="Arial" panose="020B0604020202020204" pitchFamily="34" charset="0"/>
              <a:cs typeface="Arial" panose="020B0604020202020204" pitchFamily="34" charset="0"/>
            </a:endParaRPr>
          </a:p>
        </p:txBody>
      </p:sp>
      <p:grpSp>
        <p:nvGrpSpPr>
          <p:cNvPr id="38" name="Group 37"/>
          <p:cNvGrpSpPr/>
          <p:nvPr/>
        </p:nvGrpSpPr>
        <p:grpSpPr>
          <a:xfrm>
            <a:off x="223664" y="4419600"/>
            <a:ext cx="3205336" cy="2371328"/>
            <a:chOff x="223664" y="4419600"/>
            <a:chExt cx="3205336" cy="2371328"/>
          </a:xfrm>
        </p:grpSpPr>
        <p:sp>
          <p:nvSpPr>
            <p:cNvPr id="5" name="Bouée 76"/>
            <p:cNvSpPr/>
            <p:nvPr/>
          </p:nvSpPr>
          <p:spPr>
            <a:xfrm>
              <a:off x="223664" y="5410200"/>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Threat Analyst</a:t>
              </a:r>
            </a:p>
            <a:p>
              <a:pPr algn="ctr"/>
              <a:r>
                <a:rPr lang="en-US" sz="1500" b="1" dirty="0" smtClean="0">
                  <a:solidFill>
                    <a:schemeClr val="tx1"/>
                  </a:solidFill>
                </a:rPr>
                <a:t>(1)</a:t>
              </a:r>
            </a:p>
          </p:txBody>
        </p:sp>
        <p:sp>
          <p:nvSpPr>
            <p:cNvPr id="32" name="Bouée 76"/>
            <p:cNvSpPr/>
            <p:nvPr/>
          </p:nvSpPr>
          <p:spPr>
            <a:xfrm>
              <a:off x="2204864" y="4419600"/>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Modeling</a:t>
              </a:r>
            </a:p>
          </p:txBody>
        </p:sp>
        <p:cxnSp>
          <p:nvCxnSpPr>
            <p:cNvPr id="34" name="Straight Connector 33"/>
            <p:cNvCxnSpPr>
              <a:stCxn id="5" idx="7"/>
              <a:endCxn id="32" idx="2"/>
            </p:cNvCxnSpPr>
            <p:nvPr/>
          </p:nvCxnSpPr>
          <p:spPr>
            <a:xfrm flipV="1">
              <a:off x="1268529" y="4995664"/>
              <a:ext cx="936335" cy="583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Bouée 76"/>
            <p:cNvSpPr/>
            <p:nvPr/>
          </p:nvSpPr>
          <p:spPr>
            <a:xfrm>
              <a:off x="2057400" y="5638800"/>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Training</a:t>
              </a:r>
            </a:p>
          </p:txBody>
        </p:sp>
        <p:cxnSp>
          <p:nvCxnSpPr>
            <p:cNvPr id="46" name="Straight Connector 45"/>
            <p:cNvCxnSpPr>
              <a:stCxn id="43" idx="2"/>
              <a:endCxn id="5" idx="5"/>
            </p:cNvCxnSpPr>
            <p:nvPr/>
          </p:nvCxnSpPr>
          <p:spPr>
            <a:xfrm flipH="1">
              <a:off x="1268529" y="6214864"/>
              <a:ext cx="788871" cy="178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800600" y="1066800"/>
            <a:ext cx="4267200" cy="5715000"/>
            <a:chOff x="4800600" y="1066800"/>
            <a:chExt cx="4267200" cy="5715000"/>
          </a:xfrm>
        </p:grpSpPr>
        <p:sp>
          <p:nvSpPr>
            <p:cNvPr id="3" name="Bouée 76"/>
            <p:cNvSpPr/>
            <p:nvPr/>
          </p:nvSpPr>
          <p:spPr>
            <a:xfrm>
              <a:off x="7691264" y="54864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Hosting </a:t>
              </a:r>
            </a:p>
            <a:p>
              <a:pPr algn="ctr"/>
              <a:r>
                <a:rPr lang="en-US" sz="1400" b="1" dirty="0" smtClean="0">
                  <a:solidFill>
                    <a:schemeClr val="tx1"/>
                  </a:solidFill>
                </a:rPr>
                <a:t>Accounts</a:t>
              </a:r>
            </a:p>
          </p:txBody>
        </p:sp>
        <p:sp>
          <p:nvSpPr>
            <p:cNvPr id="17" name="Bouée 76"/>
            <p:cNvSpPr/>
            <p:nvPr/>
          </p:nvSpPr>
          <p:spPr>
            <a:xfrm>
              <a:off x="6400800" y="51816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Root</a:t>
              </a:r>
            </a:p>
            <a:p>
              <a:pPr algn="ctr"/>
              <a:r>
                <a:rPr lang="en-US" sz="1200" b="1" dirty="0" smtClean="0">
                  <a:solidFill>
                    <a:schemeClr val="tx1"/>
                  </a:solidFill>
                </a:rPr>
                <a:t>Certificate</a:t>
              </a:r>
            </a:p>
          </p:txBody>
        </p:sp>
        <p:sp>
          <p:nvSpPr>
            <p:cNvPr id="18" name="Bouée 76"/>
            <p:cNvSpPr/>
            <p:nvPr/>
          </p:nvSpPr>
          <p:spPr>
            <a:xfrm>
              <a:off x="7843664" y="10668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Detector</a:t>
              </a:r>
            </a:p>
            <a:p>
              <a:pPr algn="ctr"/>
              <a:r>
                <a:rPr lang="en-US" sz="1400" b="1" dirty="0" smtClean="0">
                  <a:solidFill>
                    <a:schemeClr val="tx1"/>
                  </a:solidFill>
                </a:rPr>
                <a:t>(6)</a:t>
              </a:r>
            </a:p>
          </p:txBody>
        </p:sp>
        <p:sp>
          <p:nvSpPr>
            <p:cNvPr id="20" name="Bouée 76"/>
            <p:cNvSpPr/>
            <p:nvPr/>
          </p:nvSpPr>
          <p:spPr>
            <a:xfrm>
              <a:off x="5638800" y="40386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Credit</a:t>
              </a:r>
            </a:p>
            <a:p>
              <a:pPr algn="ctr"/>
              <a:r>
                <a:rPr lang="en-US" sz="1500" b="1" dirty="0" smtClean="0">
                  <a:solidFill>
                    <a:schemeClr val="tx1"/>
                  </a:solidFill>
                </a:rPr>
                <a:t>Card</a:t>
              </a:r>
            </a:p>
          </p:txBody>
        </p:sp>
        <p:cxnSp>
          <p:nvCxnSpPr>
            <p:cNvPr id="22" name="Straight Connector 21"/>
            <p:cNvCxnSpPr>
              <a:stCxn id="17" idx="0"/>
              <a:endCxn id="80" idx="4"/>
            </p:cNvCxnSpPr>
            <p:nvPr/>
          </p:nvCxnSpPr>
          <p:spPr>
            <a:xfrm flipV="1">
              <a:off x="7012868" y="3742928"/>
              <a:ext cx="685800" cy="1438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7"/>
              <a:endCxn id="80" idx="3"/>
            </p:cNvCxnSpPr>
            <p:nvPr/>
          </p:nvCxnSpPr>
          <p:spPr>
            <a:xfrm flipV="1">
              <a:off x="6683665" y="3574203"/>
              <a:ext cx="582206" cy="633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0"/>
              <a:endCxn id="80" idx="5"/>
            </p:cNvCxnSpPr>
            <p:nvPr/>
          </p:nvCxnSpPr>
          <p:spPr>
            <a:xfrm flipH="1" flipV="1">
              <a:off x="8131465" y="3574203"/>
              <a:ext cx="171867" cy="1912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Bouée 76"/>
            <p:cNvSpPr/>
            <p:nvPr/>
          </p:nvSpPr>
          <p:spPr>
            <a:xfrm>
              <a:off x="7086600" y="25908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Classify</a:t>
              </a:r>
            </a:p>
            <a:p>
              <a:pPr algn="ctr"/>
              <a:r>
                <a:rPr lang="en-US" sz="1500" b="1" dirty="0" smtClean="0">
                  <a:solidFill>
                    <a:schemeClr val="tx1"/>
                  </a:solidFill>
                </a:rPr>
                <a:t>Alerts</a:t>
              </a:r>
            </a:p>
          </p:txBody>
        </p:sp>
        <p:cxnSp>
          <p:nvCxnSpPr>
            <p:cNvPr id="93" name="Straight Connector 92"/>
            <p:cNvCxnSpPr>
              <a:stCxn id="18" idx="4"/>
              <a:endCxn id="80" idx="7"/>
            </p:cNvCxnSpPr>
            <p:nvPr/>
          </p:nvCxnSpPr>
          <p:spPr>
            <a:xfrm flipH="1">
              <a:off x="8131465" y="2218928"/>
              <a:ext cx="324267" cy="54059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7" name="Bouée 76"/>
            <p:cNvSpPr/>
            <p:nvPr/>
          </p:nvSpPr>
          <p:spPr>
            <a:xfrm>
              <a:off x="4800600" y="5629672"/>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Un-known</a:t>
              </a:r>
            </a:p>
          </p:txBody>
        </p:sp>
        <p:cxnSp>
          <p:nvCxnSpPr>
            <p:cNvPr id="149" name="Straight Connector 148"/>
            <p:cNvCxnSpPr>
              <a:stCxn id="80" idx="4"/>
              <a:endCxn id="147" idx="7"/>
            </p:cNvCxnSpPr>
            <p:nvPr/>
          </p:nvCxnSpPr>
          <p:spPr>
            <a:xfrm flipH="1">
              <a:off x="5845465" y="3742928"/>
              <a:ext cx="1853203" cy="2055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286000" y="1219200"/>
            <a:ext cx="4729336" cy="4267200"/>
            <a:chOff x="2286000" y="990600"/>
            <a:chExt cx="4729336" cy="4267200"/>
          </a:xfrm>
        </p:grpSpPr>
        <p:sp>
          <p:nvSpPr>
            <p:cNvPr id="42" name="Bouée 76"/>
            <p:cNvSpPr/>
            <p:nvPr/>
          </p:nvSpPr>
          <p:spPr>
            <a:xfrm>
              <a:off x="5791200" y="990600"/>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endParaRPr>
            </a:p>
            <a:p>
              <a:pPr algn="ctr"/>
              <a:r>
                <a:rPr lang="en-US" sz="1200" b="1" dirty="0" smtClean="0">
                  <a:solidFill>
                    <a:schemeClr val="tx1"/>
                  </a:solidFill>
                </a:rPr>
                <a:t>Responder</a:t>
              </a:r>
            </a:p>
            <a:p>
              <a:pPr algn="ctr"/>
              <a:r>
                <a:rPr lang="en-US" sz="1200" dirty="0" smtClean="0">
                  <a:solidFill>
                    <a:schemeClr val="tx1"/>
                  </a:solidFill>
                </a:rPr>
                <a:t>(6)</a:t>
              </a:r>
            </a:p>
            <a:p>
              <a:pPr algn="ctr"/>
              <a:endParaRPr lang="en-US" sz="1500" dirty="0" smtClean="0">
                <a:solidFill>
                  <a:schemeClr val="tx1"/>
                </a:solidFill>
              </a:endParaRPr>
            </a:p>
          </p:txBody>
        </p:sp>
        <p:sp>
          <p:nvSpPr>
            <p:cNvPr id="44" name="Bouée 76"/>
            <p:cNvSpPr/>
            <p:nvPr/>
          </p:nvSpPr>
          <p:spPr>
            <a:xfrm>
              <a:off x="4490864" y="1524000"/>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Deeper</a:t>
              </a:r>
            </a:p>
            <a:p>
              <a:pPr algn="ctr"/>
              <a:r>
                <a:rPr lang="en-US" sz="1000" dirty="0" smtClean="0">
                  <a:solidFill>
                    <a:schemeClr val="tx1"/>
                  </a:solidFill>
                </a:rPr>
                <a:t>Classification Alerts</a:t>
              </a:r>
              <a:endParaRPr lang="en-US" sz="1100" dirty="0" smtClean="0">
                <a:solidFill>
                  <a:schemeClr val="tx1"/>
                </a:solidFill>
              </a:endParaRPr>
            </a:p>
          </p:txBody>
        </p:sp>
        <p:sp>
          <p:nvSpPr>
            <p:cNvPr id="45" name="Bouée 76"/>
            <p:cNvSpPr/>
            <p:nvPr/>
          </p:nvSpPr>
          <p:spPr>
            <a:xfrm>
              <a:off x="2971800" y="990600"/>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Training</a:t>
              </a:r>
            </a:p>
          </p:txBody>
        </p:sp>
        <p:sp>
          <p:nvSpPr>
            <p:cNvPr id="47" name="Bouée 76"/>
            <p:cNvSpPr/>
            <p:nvPr/>
          </p:nvSpPr>
          <p:spPr>
            <a:xfrm>
              <a:off x="3505200" y="2895600"/>
              <a:ext cx="1224136" cy="1219200"/>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From:</a:t>
              </a:r>
            </a:p>
            <a:p>
              <a:pPr algn="ctr"/>
              <a:r>
                <a:rPr lang="en-US" sz="1500" b="1" dirty="0" smtClean="0">
                  <a:solidFill>
                    <a:schemeClr val="tx1"/>
                  </a:solidFill>
                </a:rPr>
                <a:t>Credit</a:t>
              </a:r>
            </a:p>
            <a:p>
              <a:pPr algn="ctr"/>
              <a:r>
                <a:rPr lang="en-US" sz="1500" b="1" dirty="0" smtClean="0">
                  <a:solidFill>
                    <a:schemeClr val="tx1"/>
                  </a:solidFill>
                </a:rPr>
                <a:t>Card</a:t>
              </a:r>
            </a:p>
          </p:txBody>
        </p:sp>
        <p:sp>
          <p:nvSpPr>
            <p:cNvPr id="48" name="Bouée 76"/>
            <p:cNvSpPr/>
            <p:nvPr/>
          </p:nvSpPr>
          <p:spPr>
            <a:xfrm>
              <a:off x="4876800" y="2810272"/>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From</a:t>
              </a:r>
              <a:r>
                <a:rPr lang="en-US" sz="2000" b="1" dirty="0" smtClean="0">
                  <a:solidFill>
                    <a:schemeClr val="tx1"/>
                  </a:solidFill>
                </a:rPr>
                <a:t>: </a:t>
              </a:r>
              <a:r>
                <a:rPr lang="en-US" sz="1400" b="1" dirty="0" smtClean="0">
                  <a:solidFill>
                    <a:schemeClr val="tx1"/>
                  </a:solidFill>
                </a:rPr>
                <a:t>Root</a:t>
              </a:r>
            </a:p>
            <a:p>
              <a:pPr algn="ctr"/>
              <a:r>
                <a:rPr lang="en-US" sz="1200" b="1" dirty="0" smtClean="0">
                  <a:solidFill>
                    <a:schemeClr val="tx1"/>
                  </a:solidFill>
                </a:rPr>
                <a:t>Certificate</a:t>
              </a:r>
            </a:p>
          </p:txBody>
        </p:sp>
        <p:sp>
          <p:nvSpPr>
            <p:cNvPr id="49" name="Bouée 76"/>
            <p:cNvSpPr/>
            <p:nvPr/>
          </p:nvSpPr>
          <p:spPr>
            <a:xfrm>
              <a:off x="4038600" y="4105672"/>
              <a:ext cx="1224136" cy="1152128"/>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From:</a:t>
              </a:r>
            </a:p>
            <a:p>
              <a:pPr algn="ctr"/>
              <a:r>
                <a:rPr lang="en-US" sz="1300" b="1" dirty="0" smtClean="0">
                  <a:solidFill>
                    <a:schemeClr val="tx1"/>
                  </a:solidFill>
                </a:rPr>
                <a:t>Hosting </a:t>
              </a:r>
            </a:p>
            <a:p>
              <a:pPr algn="ctr"/>
              <a:r>
                <a:rPr lang="en-US" sz="1300" b="1" dirty="0" smtClean="0">
                  <a:solidFill>
                    <a:schemeClr val="tx1"/>
                  </a:solidFill>
                </a:rPr>
                <a:t>Accounts</a:t>
              </a:r>
            </a:p>
          </p:txBody>
        </p:sp>
        <p:cxnSp>
          <p:nvCxnSpPr>
            <p:cNvPr id="52" name="Straight Connector 51"/>
            <p:cNvCxnSpPr>
              <a:stCxn id="42" idx="2"/>
              <a:endCxn id="44" idx="7"/>
            </p:cNvCxnSpPr>
            <p:nvPr/>
          </p:nvCxnSpPr>
          <p:spPr>
            <a:xfrm flipH="1">
              <a:off x="5535729" y="1566664"/>
              <a:ext cx="255471" cy="126061"/>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5"/>
              <a:endCxn id="48" idx="0"/>
            </p:cNvCxnSpPr>
            <p:nvPr/>
          </p:nvCxnSpPr>
          <p:spPr>
            <a:xfrm flipH="1">
              <a:off x="5488868" y="2507403"/>
              <a:ext cx="46861" cy="302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4" idx="3"/>
              <a:endCxn id="47" idx="0"/>
            </p:cNvCxnSpPr>
            <p:nvPr/>
          </p:nvCxnSpPr>
          <p:spPr>
            <a:xfrm flipH="1">
              <a:off x="4117268" y="2507403"/>
              <a:ext cx="552867" cy="3881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4" idx="4"/>
              <a:endCxn id="49" idx="0"/>
            </p:cNvCxnSpPr>
            <p:nvPr/>
          </p:nvCxnSpPr>
          <p:spPr>
            <a:xfrm flipH="1">
              <a:off x="4650668" y="2676128"/>
              <a:ext cx="452264" cy="1429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2" idx="1"/>
              <a:endCxn id="45" idx="7"/>
            </p:cNvCxnSpPr>
            <p:nvPr/>
          </p:nvCxnSpPr>
          <p:spPr>
            <a:xfrm flipH="1">
              <a:off x="4016665" y="1159325"/>
              <a:ext cx="1953806"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57" name="Bouée 76"/>
            <p:cNvSpPr/>
            <p:nvPr/>
          </p:nvSpPr>
          <p:spPr>
            <a:xfrm>
              <a:off x="2286000" y="2286000"/>
              <a:ext cx="1224136" cy="1219200"/>
            </a:xfrm>
            <a:prstGeom prst="donut">
              <a:avLst>
                <a:gd name="adj" fmla="val 1657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From:</a:t>
              </a:r>
            </a:p>
            <a:p>
              <a:pPr algn="ctr"/>
              <a:r>
                <a:rPr lang="en-US" sz="1500" b="1" dirty="0" smtClean="0">
                  <a:solidFill>
                    <a:schemeClr val="tx1"/>
                  </a:solidFill>
                </a:rPr>
                <a:t>Un-known</a:t>
              </a:r>
            </a:p>
          </p:txBody>
        </p:sp>
        <p:cxnSp>
          <p:nvCxnSpPr>
            <p:cNvPr id="58" name="Straight Connector 57"/>
            <p:cNvCxnSpPr>
              <a:stCxn id="44" idx="2"/>
              <a:endCxn id="57" idx="0"/>
            </p:cNvCxnSpPr>
            <p:nvPr/>
          </p:nvCxnSpPr>
          <p:spPr>
            <a:xfrm flipH="1">
              <a:off x="2898068" y="2100064"/>
              <a:ext cx="1592796" cy="185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23664" y="1219200"/>
            <a:ext cx="2295872" cy="3666728"/>
            <a:chOff x="76200" y="1295400"/>
            <a:chExt cx="2443336" cy="3590528"/>
          </a:xfrm>
        </p:grpSpPr>
        <p:sp>
          <p:nvSpPr>
            <p:cNvPr id="68" name="Bouée 76"/>
            <p:cNvSpPr/>
            <p:nvPr/>
          </p:nvSpPr>
          <p:spPr>
            <a:xfrm>
              <a:off x="76200" y="2667000"/>
              <a:ext cx="1219200" cy="1143000"/>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Op</a:t>
              </a:r>
            </a:p>
            <a:p>
              <a:pPr algn="ctr"/>
              <a:r>
                <a:rPr lang="en-US" sz="1500" b="1" dirty="0" smtClean="0">
                  <a:solidFill>
                    <a:schemeClr val="tx1"/>
                  </a:solidFill>
                </a:rPr>
                <a:t>Team </a:t>
              </a:r>
            </a:p>
          </p:txBody>
        </p:sp>
        <p:sp>
          <p:nvSpPr>
            <p:cNvPr id="69" name="Bouée 76"/>
            <p:cNvSpPr/>
            <p:nvPr/>
          </p:nvSpPr>
          <p:spPr>
            <a:xfrm>
              <a:off x="76200" y="1295400"/>
              <a:ext cx="1224136" cy="1152128"/>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Update Servers</a:t>
              </a:r>
            </a:p>
          </p:txBody>
        </p:sp>
        <p:sp>
          <p:nvSpPr>
            <p:cNvPr id="70" name="Bouée 76"/>
            <p:cNvSpPr/>
            <p:nvPr/>
          </p:nvSpPr>
          <p:spPr>
            <a:xfrm>
              <a:off x="990600" y="3733800"/>
              <a:ext cx="1224136" cy="1152128"/>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Training</a:t>
              </a:r>
            </a:p>
          </p:txBody>
        </p:sp>
        <p:cxnSp>
          <p:nvCxnSpPr>
            <p:cNvPr id="71" name="Straight Connector 70"/>
            <p:cNvCxnSpPr>
              <a:stCxn id="68" idx="0"/>
            </p:cNvCxnSpPr>
            <p:nvPr/>
          </p:nvCxnSpPr>
          <p:spPr>
            <a:xfrm flipH="1" flipV="1">
              <a:off x="457201" y="2286002"/>
              <a:ext cx="228599" cy="38099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4"/>
              <a:endCxn id="70" idx="1"/>
            </p:cNvCxnSpPr>
            <p:nvPr/>
          </p:nvCxnSpPr>
          <p:spPr>
            <a:xfrm>
              <a:off x="685800" y="3810000"/>
              <a:ext cx="484071" cy="92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Bouée 76"/>
            <p:cNvSpPr/>
            <p:nvPr/>
          </p:nvSpPr>
          <p:spPr>
            <a:xfrm>
              <a:off x="1295400" y="1667272"/>
              <a:ext cx="1224136" cy="1152128"/>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Network maintenance</a:t>
              </a:r>
            </a:p>
          </p:txBody>
        </p:sp>
      </p:grpSp>
      <p:cxnSp>
        <p:nvCxnSpPr>
          <p:cNvPr id="76" name="Straight Connector 75"/>
          <p:cNvCxnSpPr>
            <a:stCxn id="73" idx="3"/>
            <a:endCxn id="68" idx="7"/>
          </p:cNvCxnSpPr>
          <p:nvPr/>
        </p:nvCxnSpPr>
        <p:spPr>
          <a:xfrm flipH="1">
            <a:off x="1201509" y="2603237"/>
            <a:ext cx="336223" cy="187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9774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dirty="0" smtClean="0">
                <a:solidFill>
                  <a:srgbClr val="390ACE"/>
                </a:solidFill>
                <a:latin typeface="Arial" panose="020B0604020202020204" pitchFamily="34" charset="0"/>
                <a:cs typeface="Arial" panose="020B0604020202020204" pitchFamily="34" charset="0"/>
              </a:rPr>
              <a:t>Sequential Task </a:t>
            </a:r>
            <a:r>
              <a:rPr lang="en-US" sz="3600" dirty="0">
                <a:solidFill>
                  <a:srgbClr val="390ACE"/>
                </a:solidFill>
                <a:latin typeface="Arial" panose="020B0604020202020204" pitchFamily="34" charset="0"/>
                <a:cs typeface="Arial" panose="020B0604020202020204" pitchFamily="34" charset="0"/>
              </a:rPr>
              <a:t>Network </a:t>
            </a:r>
            <a:r>
              <a:rPr lang="en-US" sz="3600" dirty="0" smtClean="0">
                <a:solidFill>
                  <a:srgbClr val="390ACE"/>
                </a:solidFill>
                <a:latin typeface="Arial" panose="020B0604020202020204" pitchFamily="34" charset="0"/>
                <a:cs typeface="Arial" panose="020B0604020202020204" pitchFamily="34" charset="0"/>
              </a:rPr>
              <a:t>Diagram</a:t>
            </a:r>
            <a:br>
              <a:rPr lang="en-US" sz="3600" dirty="0" smtClean="0">
                <a:solidFill>
                  <a:srgbClr val="390ACE"/>
                </a:solidFill>
                <a:latin typeface="Arial" panose="020B0604020202020204" pitchFamily="34" charset="0"/>
                <a:cs typeface="Arial" panose="020B0604020202020204" pitchFamily="34" charset="0"/>
              </a:rPr>
            </a:br>
            <a:r>
              <a:rPr lang="en-US" sz="3600" dirty="0" smtClean="0">
                <a:solidFill>
                  <a:srgbClr val="390ACE"/>
                </a:solidFill>
                <a:latin typeface="Arial" panose="020B0604020202020204" pitchFamily="34" charset="0"/>
                <a:cs typeface="Arial" panose="020B0604020202020204" pitchFamily="34" charset="0"/>
              </a:rPr>
              <a:t>Military Network Defense Team</a:t>
            </a:r>
            <a:endParaRPr lang="en-US" sz="3600" dirty="0">
              <a:solidFill>
                <a:srgbClr val="390ACE"/>
              </a:solidFill>
              <a:latin typeface="Arial" panose="020B0604020202020204" pitchFamily="34" charset="0"/>
              <a:cs typeface="Arial" panose="020B0604020202020204" pitchFamily="34" charset="0"/>
            </a:endParaRPr>
          </a:p>
        </p:txBody>
      </p:sp>
      <p:sp>
        <p:nvSpPr>
          <p:cNvPr id="32" name="Bouée 76"/>
          <p:cNvSpPr/>
          <p:nvPr/>
        </p:nvSpPr>
        <p:spPr>
          <a:xfrm>
            <a:off x="4118704" y="5568600"/>
            <a:ext cx="1224136" cy="1152128"/>
          </a:xfrm>
          <a:prstGeom prst="donut">
            <a:avLst>
              <a:gd name="adj" fmla="val 165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Customer</a:t>
            </a:r>
          </a:p>
        </p:txBody>
      </p:sp>
      <p:grpSp>
        <p:nvGrpSpPr>
          <p:cNvPr id="37" name="Group 36"/>
          <p:cNvGrpSpPr/>
          <p:nvPr/>
        </p:nvGrpSpPr>
        <p:grpSpPr>
          <a:xfrm>
            <a:off x="2438400" y="1447800"/>
            <a:ext cx="4803136" cy="5154489"/>
            <a:chOff x="7843664" y="1052269"/>
            <a:chExt cx="5087472" cy="5745084"/>
          </a:xfrm>
        </p:grpSpPr>
        <p:sp>
          <p:nvSpPr>
            <p:cNvPr id="3" name="Bouée 76"/>
            <p:cNvSpPr/>
            <p:nvPr/>
          </p:nvSpPr>
          <p:spPr>
            <a:xfrm>
              <a:off x="11668900" y="2553099"/>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Gather Batch of Reports</a:t>
              </a:r>
            </a:p>
          </p:txBody>
        </p:sp>
        <p:sp>
          <p:nvSpPr>
            <p:cNvPr id="17" name="Bouée 76"/>
            <p:cNvSpPr/>
            <p:nvPr/>
          </p:nvSpPr>
          <p:spPr>
            <a:xfrm>
              <a:off x="11679200" y="413391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Review Alerts</a:t>
              </a:r>
            </a:p>
          </p:txBody>
        </p:sp>
        <p:sp>
          <p:nvSpPr>
            <p:cNvPr id="18" name="Bouée 76"/>
            <p:cNvSpPr/>
            <p:nvPr/>
          </p:nvSpPr>
          <p:spPr>
            <a:xfrm>
              <a:off x="7843664" y="10668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Handoff</a:t>
              </a:r>
            </a:p>
          </p:txBody>
        </p:sp>
        <p:sp>
          <p:nvSpPr>
            <p:cNvPr id="20" name="Bouée 76"/>
            <p:cNvSpPr/>
            <p:nvPr/>
          </p:nvSpPr>
          <p:spPr>
            <a:xfrm>
              <a:off x="11658600" y="1052269"/>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Review Events</a:t>
              </a:r>
            </a:p>
          </p:txBody>
        </p:sp>
        <p:sp>
          <p:nvSpPr>
            <p:cNvPr id="80" name="Bouée 76"/>
            <p:cNvSpPr/>
            <p:nvPr/>
          </p:nvSpPr>
          <p:spPr>
            <a:xfrm>
              <a:off x="9761004" y="1066800"/>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Customer Assignment</a:t>
              </a:r>
            </a:p>
          </p:txBody>
        </p:sp>
        <p:sp>
          <p:nvSpPr>
            <p:cNvPr id="147" name="Bouée 76"/>
            <p:cNvSpPr/>
            <p:nvPr/>
          </p:nvSpPr>
          <p:spPr>
            <a:xfrm>
              <a:off x="11707000" y="5645225"/>
              <a:ext cx="1224136" cy="1152128"/>
            </a:xfrm>
            <a:prstGeom prst="donut">
              <a:avLst>
                <a:gd name="adj" fmla="val 1657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Dispatch </a:t>
              </a:r>
            </a:p>
          </p:txBody>
        </p:sp>
      </p:grpSp>
      <p:sp>
        <p:nvSpPr>
          <p:cNvPr id="73" name="Bouée 76"/>
          <p:cNvSpPr/>
          <p:nvPr/>
        </p:nvSpPr>
        <p:spPr>
          <a:xfrm>
            <a:off x="4114800" y="4092168"/>
            <a:ext cx="1150255" cy="1176579"/>
          </a:xfrm>
          <a:prstGeom prst="donut">
            <a:avLst>
              <a:gd name="adj" fmla="val 1657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Cyber Command</a:t>
            </a:r>
          </a:p>
        </p:txBody>
      </p:sp>
      <p:cxnSp>
        <p:nvCxnSpPr>
          <p:cNvPr id="6" name="Straight Arrow Connector 5"/>
          <p:cNvCxnSpPr>
            <a:stCxn id="18" idx="6"/>
            <a:endCxn id="80" idx="2"/>
          </p:cNvCxnSpPr>
          <p:nvPr/>
        </p:nvCxnSpPr>
        <p:spPr>
          <a:xfrm>
            <a:off x="3594120" y="1977682"/>
            <a:ext cx="65446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0" idx="6"/>
            <a:endCxn id="20" idx="2"/>
          </p:cNvCxnSpPr>
          <p:nvPr/>
        </p:nvCxnSpPr>
        <p:spPr>
          <a:xfrm flipV="1">
            <a:off x="5404301" y="1964645"/>
            <a:ext cx="635820" cy="130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20" idx="4"/>
            <a:endCxn id="3" idx="0"/>
          </p:cNvCxnSpPr>
          <p:nvPr/>
        </p:nvCxnSpPr>
        <p:spPr>
          <a:xfrm>
            <a:off x="6617981" y="2481489"/>
            <a:ext cx="9725" cy="3128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3" idx="4"/>
            <a:endCxn id="17" idx="0"/>
          </p:cNvCxnSpPr>
          <p:nvPr/>
        </p:nvCxnSpPr>
        <p:spPr>
          <a:xfrm>
            <a:off x="6627706" y="3828034"/>
            <a:ext cx="9724" cy="3846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7" idx="4"/>
            <a:endCxn id="147" idx="0"/>
          </p:cNvCxnSpPr>
          <p:nvPr/>
        </p:nvCxnSpPr>
        <p:spPr>
          <a:xfrm>
            <a:off x="6637430" y="5246337"/>
            <a:ext cx="26246" cy="3222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147" idx="2"/>
            <a:endCxn id="32" idx="6"/>
          </p:cNvCxnSpPr>
          <p:nvPr/>
        </p:nvCxnSpPr>
        <p:spPr>
          <a:xfrm flipH="1">
            <a:off x="5342840" y="6085445"/>
            <a:ext cx="742976" cy="592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47" idx="1"/>
            <a:endCxn id="73" idx="5"/>
          </p:cNvCxnSpPr>
          <p:nvPr/>
        </p:nvCxnSpPr>
        <p:spPr>
          <a:xfrm flipH="1" flipV="1">
            <a:off x="5096604" y="5096441"/>
            <a:ext cx="1158463" cy="6235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47" idx="6"/>
          </p:cNvCxnSpPr>
          <p:nvPr/>
        </p:nvCxnSpPr>
        <p:spPr>
          <a:xfrm>
            <a:off x="7241536" y="6085445"/>
            <a:ext cx="607064" cy="105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7772400" y="2895600"/>
            <a:ext cx="0" cy="3276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endCxn id="3" idx="7"/>
          </p:cNvCxnSpPr>
          <p:nvPr/>
        </p:nvCxnSpPr>
        <p:spPr>
          <a:xfrm flipH="1">
            <a:off x="7036315" y="2945725"/>
            <a:ext cx="7741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7095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ACE"/>
                </a:solidFill>
                <a:latin typeface="Arial" panose="020B0604020202020204" pitchFamily="34" charset="0"/>
                <a:cs typeface="Arial" panose="020B0604020202020204" pitchFamily="34" charset="0"/>
              </a:rPr>
              <a:t>EAST Conclusions</a:t>
            </a:r>
            <a:endParaRPr lang="en-US" dirty="0">
              <a:solidFill>
                <a:srgbClr val="390ACE"/>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F227935-A301-471D-B14F-B468F45E814F}" type="slidenum">
              <a:rPr lang="en-US" smtClean="0"/>
              <a:pPr/>
              <a:t>59</a:t>
            </a:fld>
            <a:endParaRPr lang="en-US" dirty="0"/>
          </a:p>
        </p:txBody>
      </p:sp>
      <p:sp>
        <p:nvSpPr>
          <p:cNvPr id="4" name="TextBox 3"/>
          <p:cNvSpPr txBox="1"/>
          <p:nvPr/>
        </p:nvSpPr>
        <p:spPr>
          <a:xfrm>
            <a:off x="381000" y="1447801"/>
            <a:ext cx="8483600" cy="441960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 descriptive form of modeling that facilitates understanding of sociotechnical system</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Can apply social network analysis parameters to each of these networks and combinations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Can better understand system bottlenecks, inefficiencies, overload</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Can better compare systems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Combined with empirical studies and agent-based modeling can allow us to scale up to very complex systems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009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1"/>
          <p:cNvSpPr txBox="1">
            <a:spLocks/>
          </p:cNvSpPr>
          <p:nvPr/>
        </p:nvSpPr>
        <p:spPr>
          <a:xfrm>
            <a:off x="457200" y="3810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390ACE"/>
                </a:solidFill>
                <a:latin typeface="Arial" panose="020B0604020202020204" pitchFamily="34" charset="0"/>
                <a:cs typeface="Arial" panose="020B0604020202020204" pitchFamily="34" charset="0"/>
              </a:rPr>
              <a:t>Implications of Cyber SA as a</a:t>
            </a:r>
          </a:p>
          <a:p>
            <a:r>
              <a:rPr lang="en-US" b="1" dirty="0" smtClean="0">
                <a:solidFill>
                  <a:srgbClr val="390ACE"/>
                </a:solidFill>
                <a:latin typeface="Arial" panose="020B0604020202020204" pitchFamily="34" charset="0"/>
                <a:cs typeface="Arial" panose="020B0604020202020204" pitchFamily="34" charset="0"/>
              </a:rPr>
              <a:t>Sociotechnical System</a:t>
            </a:r>
            <a:endParaRPr lang="en-US" b="1" dirty="0">
              <a:solidFill>
                <a:srgbClr val="390ACE"/>
              </a:solidFill>
              <a:latin typeface="Arial" panose="020B0604020202020204" pitchFamily="34" charset="0"/>
              <a:cs typeface="Arial" panose="020B0604020202020204" pitchFamily="34" charset="0"/>
            </a:endParaRPr>
          </a:p>
          <a:p>
            <a:endParaRPr lang="en-US" b="1" u="sng" dirty="0">
              <a:solidFill>
                <a:srgbClr val="800000"/>
              </a:solidFill>
            </a:endParaRPr>
          </a:p>
        </p:txBody>
      </p:sp>
      <p:sp>
        <p:nvSpPr>
          <p:cNvPr id="22" name="Title 1"/>
          <p:cNvSpPr txBox="1">
            <a:spLocks/>
          </p:cNvSpPr>
          <p:nvPr/>
        </p:nvSpPr>
        <p:spPr>
          <a:xfrm>
            <a:off x="5334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u="sng" dirty="0">
              <a:solidFill>
                <a:schemeClr val="accent6"/>
              </a:solidFill>
            </a:endParaRPr>
          </a:p>
        </p:txBody>
      </p:sp>
      <p:sp>
        <p:nvSpPr>
          <p:cNvPr id="3" name="TextBox 2"/>
          <p:cNvSpPr txBox="1"/>
          <p:nvPr/>
        </p:nvSpPr>
        <p:spPr>
          <a:xfrm>
            <a:off x="209550" y="1417982"/>
            <a:ext cx="8877300" cy="403187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Training and technology interventions to improve Cyber SA need to consider</a:t>
            </a:r>
          </a:p>
          <a:p>
            <a:pPr marL="914400" lvl="1" indent="-45720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Human/Team capabilities and limitations</a:t>
            </a:r>
          </a:p>
          <a:p>
            <a:pPr marL="914400" lvl="1"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Technology capabilities and limitations</a:t>
            </a:r>
          </a:p>
          <a:p>
            <a:pPr marL="914400" lvl="1"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Human-technology interactions</a:t>
            </a:r>
          </a:p>
          <a:p>
            <a:pPr lvl="1"/>
            <a:endParaRPr lang="en-US" sz="3200" dirty="0">
              <a:latin typeface="Arial" panose="020B0604020202020204" pitchFamily="34" charset="0"/>
              <a:cs typeface="Arial" panose="020B0604020202020204" pitchFamily="34" charset="0"/>
            </a:endParaRPr>
          </a:p>
          <a:p>
            <a:pPr lvl="1"/>
            <a:r>
              <a:rPr lang="en-US" sz="3200" b="1" dirty="0" smtClean="0">
                <a:latin typeface="Arial" panose="020B0604020202020204" pitchFamily="34" charset="0"/>
                <a:cs typeface="Arial" panose="020B0604020202020204" pitchFamily="34" charset="0"/>
              </a:rPr>
              <a:t>…all in the context of the system</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8815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t>Conclusions -The Living Lab Procedure </a:t>
            </a:r>
            <a:b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br>
            <a:endParaRPr lang="en-US" altLang="en-US" sz="5400" b="1" dirty="0" smtClean="0">
              <a:solidFill>
                <a:srgbClr val="390ACE"/>
              </a:solidFill>
              <a:latin typeface="Arial" panose="020B0604020202020204" pitchFamily="34" charset="0"/>
              <a:ea typeface="ＭＳ Ｐゴシック" pitchFamily="34" charset="-128"/>
              <a:cs typeface="Arial" panose="020B0604020202020204" pitchFamily="34" charset="0"/>
            </a:endParaRPr>
          </a:p>
        </p:txBody>
      </p:sp>
      <p:sp>
        <p:nvSpPr>
          <p:cNvPr id="32772" name="Text Box 3"/>
          <p:cNvSpPr txBox="1">
            <a:spLocks noChangeArrowheads="1"/>
          </p:cNvSpPr>
          <p:nvPr/>
        </p:nvSpPr>
        <p:spPr bwMode="auto">
          <a:xfrm>
            <a:off x="0" y="2268330"/>
            <a:ext cx="3381375"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a:solidFill>
                  <a:schemeClr val="tx1"/>
                </a:solidFill>
                <a:latin typeface="Tahoma" pitchFamily="34" charset="0"/>
                <a:cs typeface="Tahoma" pitchFamily="34" charset="0"/>
              </a:rPr>
              <a:t>Testbeds </a:t>
            </a: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1) </a:t>
            </a:r>
            <a:r>
              <a:rPr lang="en-US" altLang="en-US" sz="1400" dirty="0" err="1" smtClean="0">
                <a:solidFill>
                  <a:schemeClr val="tx1"/>
                </a:solidFill>
                <a:latin typeface="Tahoma" pitchFamily="34" charset="0"/>
                <a:cs typeface="Tahoma" pitchFamily="34" charset="0"/>
              </a:rPr>
              <a:t>TeamNETS</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2)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969465" y="1267103"/>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647700" y="3343177"/>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799" y="1295678"/>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dirty="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5176593" y="4082389"/>
            <a:ext cx="2824407" cy="266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3825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525963"/>
          </a:xfrm>
        </p:spPr>
        <p:txBody>
          <a:bodyPr/>
          <a:lstStyle/>
          <a:p>
            <a:pPr marL="0" indent="0">
              <a:spcBef>
                <a:spcPts val="0"/>
              </a:spcBef>
              <a:buNone/>
            </a:pPr>
            <a:r>
              <a:rPr lang="en-US" sz="2800" dirty="0" smtClean="0">
                <a:solidFill>
                  <a:srgbClr val="C00000"/>
                </a:solidFill>
                <a:latin typeface="Arial" panose="020B0604020202020204" pitchFamily="34" charset="0"/>
                <a:ea typeface="ＭＳ Ｐゴシック"/>
                <a:cs typeface="Arial" panose="020B0604020202020204" pitchFamily="34" charset="0"/>
              </a:rPr>
              <a:t>Contributions</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Testbeds for research and technology evaluation</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Empirical results on cyber teaming</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Models to extend empirical work</a:t>
            </a:r>
          </a:p>
          <a:p>
            <a:pPr marL="0" indent="0">
              <a:spcBef>
                <a:spcPts val="0"/>
              </a:spcBef>
              <a:buNone/>
            </a:pPr>
            <a:r>
              <a:rPr lang="en-US" sz="2800" dirty="0" smtClean="0">
                <a:solidFill>
                  <a:srgbClr val="C00000"/>
                </a:solidFill>
                <a:latin typeface="Arial" panose="020B0604020202020204" pitchFamily="34" charset="0"/>
                <a:ea typeface="ＭＳ Ｐゴシック"/>
                <a:cs typeface="Arial" panose="020B0604020202020204" pitchFamily="34" charset="0"/>
              </a:rPr>
              <a:t>What we Learned</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Analysts tend to work alone</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Work is heavily bottom up</a:t>
            </a:r>
          </a:p>
          <a:p>
            <a:pPr>
              <a:spcBef>
                <a:spcPts val="0"/>
              </a:spcBef>
            </a:pPr>
            <a:r>
              <a:rPr lang="en-US" sz="2800" dirty="0">
                <a:solidFill>
                  <a:srgbClr val="390ACE"/>
                </a:solidFill>
                <a:latin typeface="Arial" panose="020B0604020202020204" pitchFamily="34" charset="0"/>
                <a:ea typeface="ＭＳ Ｐゴシック"/>
                <a:cs typeface="Arial" panose="020B0604020202020204" pitchFamily="34" charset="0"/>
              </a:rPr>
              <a:t>Teamwork improves </a:t>
            </a:r>
            <a:r>
              <a:rPr lang="en-US" sz="2800" dirty="0" smtClean="0">
                <a:solidFill>
                  <a:srgbClr val="390ACE"/>
                </a:solidFill>
                <a:latin typeface="Arial" panose="020B0604020202020204" pitchFamily="34" charset="0"/>
                <a:ea typeface="ＭＳ Ｐゴシック"/>
                <a:cs typeface="Arial" panose="020B0604020202020204" pitchFamily="34" charset="0"/>
              </a:rPr>
              <a:t>performance and cyber SA</a:t>
            </a:r>
            <a:endParaRPr lang="en-US" sz="2800" dirty="0">
              <a:solidFill>
                <a:srgbClr val="390ACE"/>
              </a:solidFill>
              <a:latin typeface="Arial" panose="020B0604020202020204" pitchFamily="34" charset="0"/>
              <a:ea typeface="ＭＳ Ｐゴシック"/>
              <a:cs typeface="Arial" panose="020B0604020202020204" pitchFamily="34" charset="0"/>
            </a:endParaRP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Much technology is not suited to analyst task</a:t>
            </a:r>
          </a:p>
          <a:p>
            <a:pPr>
              <a:spcBef>
                <a:spcPts val="0"/>
              </a:spcBef>
            </a:pPr>
            <a:r>
              <a:rPr lang="en-US" sz="2800" dirty="0" smtClean="0">
                <a:solidFill>
                  <a:srgbClr val="390ACE"/>
                </a:solidFill>
                <a:latin typeface="Arial" panose="020B0604020202020204" pitchFamily="34" charset="0"/>
                <a:ea typeface="ＭＳ Ｐゴシック"/>
                <a:cs typeface="Arial" panose="020B0604020202020204" pitchFamily="34" charset="0"/>
              </a:rPr>
              <a:t>Human-Centered approach can improve cyber SA</a:t>
            </a:r>
            <a:endParaRPr lang="en-US" sz="2800" dirty="0">
              <a:solidFill>
                <a:srgbClr val="390ACE"/>
              </a:solidFill>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743B9F4-C108-45D1-BD71-5A54CEEA14F9}" type="slidenum">
              <a:rPr lang="en-US" smtClean="0"/>
              <a:pPr>
                <a:defRPr/>
              </a:pPr>
              <a:t>61</a:t>
            </a:fld>
            <a:endParaRPr lang="en-US" dirty="0"/>
          </a:p>
        </p:txBody>
      </p:sp>
      <p:sp>
        <p:nvSpPr>
          <p:cNvPr id="2" name="TextBox 1"/>
          <p:cNvSpPr txBox="1"/>
          <p:nvPr/>
        </p:nvSpPr>
        <p:spPr>
          <a:xfrm>
            <a:off x="3124200" y="304800"/>
            <a:ext cx="3429000" cy="769441"/>
          </a:xfrm>
          <a:prstGeom prst="rect">
            <a:avLst/>
          </a:prstGeom>
          <a:noFill/>
        </p:spPr>
        <p:txBody>
          <a:bodyPr wrap="square" rtlCol="0">
            <a:spAutoFit/>
          </a:bodyPr>
          <a:lstStyle/>
          <a:p>
            <a:r>
              <a:rPr lang="en-US" sz="4400" dirty="0" smtClean="0">
                <a:solidFill>
                  <a:srgbClr val="390ACE"/>
                </a:solidFill>
              </a:rPr>
              <a:t>Conclusions</a:t>
            </a:r>
            <a:endParaRPr lang="en-US" sz="4400" dirty="0">
              <a:solidFill>
                <a:srgbClr val="390ACE"/>
              </a:solidFill>
            </a:endParaRPr>
          </a:p>
        </p:txBody>
      </p:sp>
    </p:spTree>
    <p:extLst>
      <p:ext uri="{BB962C8B-B14F-4D97-AF65-F5344CB8AC3E}">
        <p14:creationId xmlns:p14="http://schemas.microsoft.com/office/powerpoint/2010/main" val="13051209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724400" y="1090294"/>
            <a:ext cx="4419600" cy="29356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5" name="Rectangle 2"/>
          <p:cNvSpPr>
            <a:spLocks noChangeArrowheads="1"/>
          </p:cNvSpPr>
          <p:nvPr/>
        </p:nvSpPr>
        <p:spPr bwMode="auto">
          <a:xfrm>
            <a:off x="0" y="-220663"/>
            <a:ext cx="9144000" cy="1265238"/>
          </a:xfrm>
          <a:prstGeom prst="rect">
            <a:avLst/>
          </a:prstGeom>
          <a:solidFill>
            <a:srgbClr val="FFCA21"/>
          </a:solidFill>
          <a:ln w="9525">
            <a:noFill/>
            <a:miter lim="800000"/>
            <a:headEnd/>
            <a:tailEnd/>
          </a:ln>
        </p:spPr>
        <p:txBody>
          <a:bodyPr wrap="none" anchor="ctr"/>
          <a:lstStyle/>
          <a:p>
            <a:pPr eaLnBrk="0" hangingPunct="0"/>
            <a:endParaRPr lang="en-US" dirty="0"/>
          </a:p>
        </p:txBody>
      </p:sp>
      <p:sp>
        <p:nvSpPr>
          <p:cNvPr id="16386" name="Rectangle 4"/>
          <p:cNvSpPr>
            <a:spLocks noChangeArrowheads="1"/>
          </p:cNvSpPr>
          <p:nvPr/>
        </p:nvSpPr>
        <p:spPr bwMode="auto">
          <a:xfrm>
            <a:off x="76200" y="1066800"/>
            <a:ext cx="4648200" cy="2895600"/>
          </a:xfrm>
          <a:prstGeom prst="rect">
            <a:avLst/>
          </a:prstGeom>
          <a:solidFill>
            <a:schemeClr val="bg1"/>
          </a:solidFill>
          <a:ln w="9525">
            <a:solidFill>
              <a:schemeClr val="tx1"/>
            </a:solidFill>
            <a:miter lim="800000"/>
            <a:headEnd/>
            <a:tailEnd/>
          </a:ln>
        </p:spPr>
        <p:txBody>
          <a:bodyPr wrap="none" anchor="ctr"/>
          <a:lstStyle/>
          <a:p>
            <a:pPr eaLnBrk="0" hangingPunct="0"/>
            <a:endParaRPr lang="en-US" sz="1800" dirty="0"/>
          </a:p>
        </p:txBody>
      </p:sp>
      <p:sp>
        <p:nvSpPr>
          <p:cNvPr id="16387" name="Rectangle 5"/>
          <p:cNvSpPr>
            <a:spLocks noChangeArrowheads="1"/>
          </p:cNvSpPr>
          <p:nvPr/>
        </p:nvSpPr>
        <p:spPr bwMode="auto">
          <a:xfrm>
            <a:off x="76200" y="4025900"/>
            <a:ext cx="4648200" cy="2768600"/>
          </a:xfrm>
          <a:prstGeom prst="rect">
            <a:avLst/>
          </a:prstGeom>
          <a:solidFill>
            <a:schemeClr val="bg1"/>
          </a:solidFill>
          <a:ln w="9525">
            <a:solidFill>
              <a:schemeClr val="tx1"/>
            </a:solidFill>
            <a:miter lim="800000"/>
            <a:headEnd/>
            <a:tailEnd/>
          </a:ln>
        </p:spPr>
        <p:txBody>
          <a:bodyPr wrap="none" anchor="ctr"/>
          <a:lstStyle/>
          <a:p>
            <a:pPr eaLnBrk="0" hangingPunct="0"/>
            <a:endParaRPr lang="en-US" dirty="0"/>
          </a:p>
        </p:txBody>
      </p:sp>
      <p:sp>
        <p:nvSpPr>
          <p:cNvPr id="16388" name="Rectangle 6"/>
          <p:cNvSpPr>
            <a:spLocks noChangeArrowheads="1"/>
          </p:cNvSpPr>
          <p:nvPr/>
        </p:nvSpPr>
        <p:spPr bwMode="auto">
          <a:xfrm>
            <a:off x="4775200" y="4025900"/>
            <a:ext cx="4305300" cy="2768600"/>
          </a:xfrm>
          <a:prstGeom prst="rect">
            <a:avLst/>
          </a:prstGeom>
          <a:solidFill>
            <a:schemeClr val="bg1"/>
          </a:solidFill>
          <a:ln w="9525">
            <a:solidFill>
              <a:schemeClr val="tx1"/>
            </a:solidFill>
            <a:miter lim="800000"/>
            <a:headEnd/>
            <a:tailEnd/>
          </a:ln>
        </p:spPr>
        <p:txBody>
          <a:bodyPr wrap="none" anchor="ctr"/>
          <a:lstStyle/>
          <a:p>
            <a:pPr eaLnBrk="0" hangingPunct="0"/>
            <a:endParaRPr lang="en-US" dirty="0"/>
          </a:p>
        </p:txBody>
      </p:sp>
      <p:sp>
        <p:nvSpPr>
          <p:cNvPr id="16389" name="Text Box 7"/>
          <p:cNvSpPr txBox="1">
            <a:spLocks noChangeArrowheads="1"/>
          </p:cNvSpPr>
          <p:nvPr/>
        </p:nvSpPr>
        <p:spPr bwMode="auto">
          <a:xfrm>
            <a:off x="76200" y="0"/>
            <a:ext cx="6361953" cy="769441"/>
          </a:xfrm>
          <a:prstGeom prst="rect">
            <a:avLst/>
          </a:prstGeom>
          <a:solidFill>
            <a:srgbClr val="FFCA21"/>
          </a:solidFill>
          <a:ln w="9525">
            <a:noFill/>
            <a:miter lim="800000"/>
            <a:headEnd/>
            <a:tailEnd/>
          </a:ln>
        </p:spPr>
        <p:txBody>
          <a:bodyPr wrap="square">
            <a:spAutoFit/>
          </a:bodyPr>
          <a:lstStyle/>
          <a:p>
            <a:pPr algn="ctr" eaLnBrk="0" hangingPunct="0"/>
            <a:r>
              <a:rPr lang="en-US" sz="4400" b="1" dirty="0" smtClean="0">
                <a:solidFill>
                  <a:srgbClr val="390ACE"/>
                </a:solidFill>
                <a:latin typeface="Arial" panose="020B0604020202020204" pitchFamily="34" charset="0"/>
                <a:cs typeface="Arial" panose="020B0604020202020204" pitchFamily="34" charset="0"/>
              </a:rPr>
              <a:t>ASU Project Overview</a:t>
            </a:r>
            <a:endParaRPr lang="en-US" sz="4400" dirty="0">
              <a:solidFill>
                <a:srgbClr val="390ACE"/>
              </a:solidFill>
              <a:latin typeface="Arial" panose="020B0604020202020204" pitchFamily="34" charset="0"/>
              <a:cs typeface="Arial" panose="020B0604020202020204" pitchFamily="34" charset="0"/>
            </a:endParaRPr>
          </a:p>
        </p:txBody>
      </p:sp>
      <p:sp>
        <p:nvSpPr>
          <p:cNvPr id="16390" name="Text Box 8"/>
          <p:cNvSpPr txBox="1">
            <a:spLocks noChangeArrowheads="1"/>
          </p:cNvSpPr>
          <p:nvPr/>
        </p:nvSpPr>
        <p:spPr bwMode="auto">
          <a:xfrm>
            <a:off x="38847" y="1014673"/>
            <a:ext cx="4724400" cy="3031599"/>
          </a:xfrm>
          <a:prstGeom prst="rect">
            <a:avLst/>
          </a:prstGeom>
          <a:noFill/>
          <a:ln w="9525">
            <a:noFill/>
            <a:miter lim="800000"/>
            <a:headEnd/>
            <a:tailEnd/>
          </a:ln>
        </p:spPr>
        <p:txBody>
          <a:bodyPr wrap="square">
            <a:spAutoFit/>
          </a:bodyPr>
          <a:lstStyle/>
          <a:p>
            <a:pPr marL="174625" lvl="2" indent="-120650" eaLnBrk="0" hangingPunct="0"/>
            <a:r>
              <a:rPr lang="en-US" sz="1800" b="1" dirty="0">
                <a:latin typeface="Arial" panose="020B0604020202020204" pitchFamily="34" charset="0"/>
                <a:cs typeface="Arial" panose="020B0604020202020204" pitchFamily="34" charset="0"/>
              </a:rPr>
              <a:t>Objectives:</a:t>
            </a:r>
          </a:p>
          <a:p>
            <a:pPr marL="0" lvl="2" eaLnBrk="0" hangingPunct="0"/>
            <a:r>
              <a:rPr lang="en-US" sz="1200" dirty="0" smtClean="0">
                <a:latin typeface="Arial" panose="020B0604020202020204" pitchFamily="34" charset="0"/>
                <a:cs typeface="Arial" panose="020B0604020202020204" pitchFamily="34" charset="0"/>
              </a:rPr>
              <a:t>Understand and Improve Team Cyber </a:t>
            </a:r>
            <a:r>
              <a:rPr lang="en-US" sz="1200" dirty="0">
                <a:latin typeface="Arial" panose="020B0604020202020204" pitchFamily="34" charset="0"/>
                <a:cs typeface="Arial" panose="020B0604020202020204" pitchFamily="34" charset="0"/>
              </a:rPr>
              <a:t>Situation Awareness </a:t>
            </a:r>
            <a:r>
              <a:rPr lang="en-US" sz="1200" dirty="0" smtClean="0">
                <a:latin typeface="Arial" panose="020B0604020202020204" pitchFamily="34" charset="0"/>
                <a:cs typeface="Arial" panose="020B0604020202020204" pitchFamily="34" charset="0"/>
              </a:rPr>
              <a:t>via </a:t>
            </a:r>
          </a:p>
          <a:p>
            <a:pPr marL="165100" lvl="2" indent="-165100" eaLnBrk="0" hangingPunct="0">
              <a:buFont typeface="Arial" pitchFamily="34" charset="0"/>
              <a:buChar char="•"/>
            </a:pPr>
            <a:r>
              <a:rPr lang="en-US" sz="1100" u="sng" dirty="0" smtClean="0">
                <a:latin typeface="Arial" panose="020B0604020202020204" pitchFamily="34" charset="0"/>
                <a:cs typeface="Arial" panose="020B0604020202020204" pitchFamily="34" charset="0"/>
              </a:rPr>
              <a:t>Understanding cognitive /teamwork </a:t>
            </a:r>
            <a:r>
              <a:rPr lang="en-US" sz="1100" u="sng" dirty="0">
                <a:latin typeface="Arial" panose="020B0604020202020204" pitchFamily="34" charset="0"/>
                <a:cs typeface="Arial" panose="020B0604020202020204" pitchFamily="34" charset="0"/>
              </a:rPr>
              <a:t>elements </a:t>
            </a:r>
            <a:r>
              <a:rPr lang="en-US" sz="1100" dirty="0">
                <a:latin typeface="Arial" panose="020B0604020202020204" pitchFamily="34" charset="0"/>
                <a:cs typeface="Arial" panose="020B0604020202020204" pitchFamily="34" charset="0"/>
              </a:rPr>
              <a:t>of </a:t>
            </a:r>
            <a:r>
              <a:rPr lang="en-US" sz="1100" dirty="0" smtClean="0">
                <a:latin typeface="Arial" panose="020B0604020202020204" pitchFamily="34" charset="0"/>
                <a:cs typeface="Arial" panose="020B0604020202020204" pitchFamily="34" charset="0"/>
              </a:rPr>
              <a:t>situation awareness </a:t>
            </a:r>
            <a:r>
              <a:rPr lang="en-US" sz="1100" dirty="0">
                <a:latin typeface="Arial" panose="020B0604020202020204" pitchFamily="34" charset="0"/>
                <a:cs typeface="Arial" panose="020B0604020202020204" pitchFamily="34" charset="0"/>
              </a:rPr>
              <a:t>in </a:t>
            </a:r>
            <a:r>
              <a:rPr lang="en-US" sz="1100" dirty="0" smtClean="0">
                <a:latin typeface="Arial" panose="020B0604020202020204" pitchFamily="34" charset="0"/>
                <a:cs typeface="Arial" panose="020B0604020202020204" pitchFamily="34" charset="0"/>
              </a:rPr>
              <a:t>cyber-security </a:t>
            </a:r>
            <a:r>
              <a:rPr lang="en-US" sz="1100" dirty="0">
                <a:latin typeface="Arial" panose="020B0604020202020204" pitchFamily="34" charset="0"/>
                <a:cs typeface="Arial" panose="020B0604020202020204" pitchFamily="34" charset="0"/>
              </a:rPr>
              <a:t>domains</a:t>
            </a:r>
          </a:p>
          <a:p>
            <a:pPr marL="171450" indent="-171450">
              <a:buFont typeface="Arial" pitchFamily="34" charset="0"/>
              <a:buChar char="•"/>
            </a:pPr>
            <a:r>
              <a:rPr lang="en-US" sz="1100" dirty="0" smtClean="0">
                <a:latin typeface="Arial" panose="020B0604020202020204" pitchFamily="34" charset="0"/>
                <a:cs typeface="Arial" panose="020B0604020202020204" pitchFamily="34" charset="0"/>
              </a:rPr>
              <a:t>Implementing a </a:t>
            </a:r>
            <a:r>
              <a:rPr lang="en-US" sz="1100" u="sng" dirty="0" smtClean="0">
                <a:latin typeface="Arial" panose="020B0604020202020204" pitchFamily="34" charset="0"/>
                <a:cs typeface="Arial" panose="020B0604020202020204" pitchFamily="34" charset="0"/>
              </a:rPr>
              <a:t>synthetic task environment </a:t>
            </a:r>
            <a:r>
              <a:rPr lang="en-US" sz="1100" dirty="0">
                <a:latin typeface="Arial" panose="020B0604020202020204" pitchFamily="34" charset="0"/>
                <a:cs typeface="Arial" panose="020B0604020202020204" pitchFamily="34" charset="0"/>
              </a:rPr>
              <a:t>to support </a:t>
            </a:r>
            <a:r>
              <a:rPr lang="en-US" sz="1100" dirty="0" smtClean="0">
                <a:latin typeface="Arial" panose="020B0604020202020204" pitchFamily="34" charset="0"/>
                <a:cs typeface="Arial" panose="020B0604020202020204" pitchFamily="34" charset="0"/>
              </a:rPr>
              <a:t>team in </a:t>
            </a:r>
            <a:r>
              <a:rPr lang="en-US" sz="1100" dirty="0">
                <a:latin typeface="Arial" panose="020B0604020202020204" pitchFamily="34" charset="0"/>
                <a:cs typeface="Arial" panose="020B0604020202020204" pitchFamily="34" charset="0"/>
              </a:rPr>
              <a:t>the loop experiments  for evaluation of new algorithms, tools and cognitive </a:t>
            </a:r>
            <a:r>
              <a:rPr lang="en-US" sz="1100" dirty="0" smtClean="0">
                <a:latin typeface="Arial" panose="020B0604020202020204" pitchFamily="34" charset="0"/>
                <a:cs typeface="Arial" panose="020B0604020202020204" pitchFamily="34" charset="0"/>
              </a:rPr>
              <a:t>models</a:t>
            </a:r>
          </a:p>
          <a:p>
            <a:pPr marL="171450" indent="-171450">
              <a:buFont typeface="Arial" pitchFamily="34" charset="0"/>
              <a:buChar char="•"/>
            </a:pPr>
            <a:r>
              <a:rPr lang="en-US" sz="1100" u="sng" dirty="0" smtClean="0">
                <a:latin typeface="Arial" panose="020B0604020202020204" pitchFamily="34" charset="0"/>
                <a:cs typeface="Arial" panose="020B0604020202020204" pitchFamily="34" charset="0"/>
              </a:rPr>
              <a:t>Developing new theories, metrics, and models </a:t>
            </a:r>
            <a:r>
              <a:rPr lang="en-US" sz="1100" dirty="0" smtClean="0">
                <a:latin typeface="Arial" panose="020B0604020202020204" pitchFamily="34" charset="0"/>
                <a:cs typeface="Arial" panose="020B0604020202020204" pitchFamily="34" charset="0"/>
              </a:rPr>
              <a:t>to extend our understanding of cyber situation awareness</a:t>
            </a:r>
            <a:endParaRPr lang="en-US" sz="1400" dirty="0">
              <a:latin typeface="Arial" panose="020B0604020202020204" pitchFamily="34" charset="0"/>
              <a:cs typeface="Arial" panose="020B0604020202020204" pitchFamily="34" charset="0"/>
            </a:endParaRPr>
          </a:p>
          <a:p>
            <a:pPr marL="119063" indent="-119063"/>
            <a:r>
              <a:rPr lang="en-US" sz="1800" b="1" dirty="0" smtClean="0">
                <a:latin typeface="Arial" panose="020B0604020202020204" pitchFamily="34" charset="0"/>
                <a:cs typeface="Arial" panose="020B0604020202020204" pitchFamily="34" charset="0"/>
              </a:rPr>
              <a:t>Department of Defense </a:t>
            </a:r>
            <a:r>
              <a:rPr lang="en-US" sz="1800" b="1" dirty="0">
                <a:latin typeface="Arial" panose="020B0604020202020204" pitchFamily="34" charset="0"/>
                <a:cs typeface="Arial" panose="020B0604020202020204" pitchFamily="34" charset="0"/>
              </a:rPr>
              <a:t>Benefit:</a:t>
            </a:r>
          </a:p>
          <a:p>
            <a:pPr marL="119063" indent="-119063">
              <a:buFont typeface="Arial" charset="0"/>
              <a:buChar char="•"/>
            </a:pPr>
            <a:r>
              <a:rPr lang="en-US" sz="1100" u="sng" dirty="0" smtClean="0">
                <a:latin typeface="Arial" panose="020B0604020202020204" pitchFamily="34" charset="0"/>
                <a:cs typeface="Arial" panose="020B0604020202020204" pitchFamily="34" charset="0"/>
              </a:rPr>
              <a:t>Metrics, models, &amp; </a:t>
            </a:r>
            <a:r>
              <a:rPr lang="en-US" sz="1100" u="sng" dirty="0" err="1" smtClean="0">
                <a:latin typeface="Arial" panose="020B0604020202020204" pitchFamily="34" charset="0"/>
                <a:cs typeface="Arial" panose="020B0604020202020204" pitchFamily="34" charset="0"/>
              </a:rPr>
              <a:t>testbeds</a:t>
            </a:r>
            <a:r>
              <a:rPr lang="en-US" sz="1100" u="sng"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for assessing human effectiveness and  team situation awareness (TSA) </a:t>
            </a:r>
            <a:r>
              <a:rPr lang="en-US" sz="1100" dirty="0">
                <a:latin typeface="Arial" panose="020B0604020202020204" pitchFamily="34" charset="0"/>
                <a:cs typeface="Arial" panose="020B0604020202020204" pitchFamily="34" charset="0"/>
              </a:rPr>
              <a:t>in cyber domain</a:t>
            </a:r>
          </a:p>
          <a:p>
            <a:pPr marL="119063" indent="-119063">
              <a:buFont typeface="Arial" charset="0"/>
              <a:buChar char="•"/>
            </a:pPr>
            <a:r>
              <a:rPr lang="en-US" sz="1100" dirty="0">
                <a:latin typeface="Arial" panose="020B0604020202020204" pitchFamily="34" charset="0"/>
                <a:cs typeface="Arial" panose="020B0604020202020204" pitchFamily="34" charset="0"/>
              </a:rPr>
              <a:t>Testbed </a:t>
            </a:r>
            <a:r>
              <a:rPr lang="en-US" sz="1100" u="sng" dirty="0">
                <a:latin typeface="Arial" panose="020B0604020202020204" pitchFamily="34" charset="0"/>
                <a:cs typeface="Arial" panose="020B0604020202020204" pitchFamily="34" charset="0"/>
              </a:rPr>
              <a:t>for </a:t>
            </a:r>
            <a:r>
              <a:rPr lang="en-US" sz="1100" u="sng" dirty="0" smtClean="0">
                <a:latin typeface="Arial" panose="020B0604020202020204" pitchFamily="34" charset="0"/>
                <a:cs typeface="Arial" panose="020B0604020202020204" pitchFamily="34" charset="0"/>
              </a:rPr>
              <a:t>training cyber analysts and testing </a:t>
            </a:r>
            <a:r>
              <a:rPr lang="en-US" sz="1100" u="sng" dirty="0">
                <a:latin typeface="Arial" panose="020B0604020202020204" pitchFamily="34" charset="0"/>
                <a:cs typeface="Arial" panose="020B0604020202020204" pitchFamily="34" charset="0"/>
              </a:rPr>
              <a:t>(V&amp;V) </a:t>
            </a:r>
            <a:r>
              <a:rPr lang="en-US" sz="1100" dirty="0" smtClean="0">
                <a:latin typeface="Arial" panose="020B0604020202020204" pitchFamily="34" charset="0"/>
                <a:cs typeface="Arial" panose="020B0604020202020204" pitchFamily="34" charset="0"/>
              </a:rPr>
              <a:t>algorithms </a:t>
            </a:r>
            <a:r>
              <a:rPr lang="en-US" sz="1100" dirty="0">
                <a:latin typeface="Arial" panose="020B0604020202020204" pitchFamily="34" charset="0"/>
                <a:cs typeface="Arial" panose="020B0604020202020204" pitchFamily="34" charset="0"/>
              </a:rPr>
              <a:t>and tools for improving cyber TSA</a:t>
            </a:r>
          </a:p>
          <a:p>
            <a:pPr marL="119063" indent="-119063"/>
            <a:endParaRPr lang="en-US" sz="1800" u="sng" dirty="0">
              <a:latin typeface="Calibri" pitchFamily="34" charset="0"/>
              <a:cs typeface="Times New Roman" pitchFamily="18" charset="0"/>
            </a:endParaRPr>
          </a:p>
        </p:txBody>
      </p:sp>
      <p:sp>
        <p:nvSpPr>
          <p:cNvPr id="12296" name="Text Box 9"/>
          <p:cNvSpPr txBox="1">
            <a:spLocks noChangeArrowheads="1"/>
          </p:cNvSpPr>
          <p:nvPr/>
        </p:nvSpPr>
        <p:spPr bwMode="auto">
          <a:xfrm>
            <a:off x="0" y="4388721"/>
            <a:ext cx="4800600" cy="1975926"/>
          </a:xfrm>
          <a:prstGeom prst="rect">
            <a:avLst/>
          </a:prstGeom>
          <a:noFill/>
          <a:ln w="9525">
            <a:noFill/>
            <a:miter lim="800000"/>
            <a:headEnd/>
            <a:tailEnd/>
          </a:ln>
        </p:spPr>
        <p:txBody>
          <a:bodyPr wrap="square">
            <a:spAutoFit/>
          </a:bodyPr>
          <a:lstStyle/>
          <a:p>
            <a:r>
              <a:rPr lang="en-US" sz="2000" dirty="0">
                <a:latin typeface="Times New Roman" pitchFamily="18" charset="0"/>
              </a:rPr>
              <a:t> </a:t>
            </a:r>
            <a:r>
              <a:rPr lang="en-US" sz="1800" b="1" dirty="0" smtClean="0">
                <a:latin typeface="Arial" panose="020B0604020202020204" pitchFamily="34" charset="0"/>
                <a:cs typeface="Arial" panose="020B0604020202020204" pitchFamily="34" charset="0"/>
              </a:rPr>
              <a:t>Scientific/Technical Approach  </a:t>
            </a:r>
          </a:p>
          <a:p>
            <a:r>
              <a:rPr lang="en-US" sz="1600" dirty="0" smtClean="0">
                <a:latin typeface="Arial" panose="020B0604020202020204" pitchFamily="34" charset="0"/>
                <a:cs typeface="Arial" panose="020B0604020202020204" pitchFamily="34" charset="0"/>
              </a:rPr>
              <a:t>Living Lab Approach</a:t>
            </a:r>
          </a:p>
          <a:p>
            <a:pPr marL="628650" lvl="1" indent="-171450">
              <a:lnSpc>
                <a:spcPct val="110000"/>
              </a:lnSpc>
              <a:buFont typeface="Arial" charset="0"/>
              <a:buChar char="•"/>
            </a:pPr>
            <a:r>
              <a:rPr lang="en-US" sz="1600" dirty="0" smtClean="0">
                <a:latin typeface="Arial" panose="020B0604020202020204" pitchFamily="34" charset="0"/>
                <a:cs typeface="Arial" panose="020B0604020202020204" pitchFamily="34" charset="0"/>
              </a:rPr>
              <a:t>Cognitive Task Analysis</a:t>
            </a:r>
          </a:p>
          <a:p>
            <a:pPr marL="628650" lvl="1" indent="-171450">
              <a:lnSpc>
                <a:spcPct val="110000"/>
              </a:lnSpc>
              <a:buFont typeface="Arial" charset="0"/>
              <a:buChar char="•"/>
            </a:pPr>
            <a:r>
              <a:rPr lang="en-US" sz="1600" dirty="0" smtClean="0">
                <a:latin typeface="Arial" panose="020B0604020202020204" pitchFamily="34" charset="0"/>
                <a:cs typeface="Arial" panose="020B0604020202020204" pitchFamily="34" charset="0"/>
              </a:rPr>
              <a:t>Testbed development</a:t>
            </a:r>
          </a:p>
          <a:p>
            <a:pPr marL="628650" lvl="1" indent="-171450">
              <a:lnSpc>
                <a:spcPct val="110000"/>
              </a:lnSpc>
              <a:buFont typeface="Arial" charset="0"/>
              <a:buChar char="•"/>
            </a:pPr>
            <a:r>
              <a:rPr lang="en-US" sz="1600" dirty="0" smtClean="0">
                <a:latin typeface="Arial" panose="020B0604020202020204" pitchFamily="34" charset="0"/>
                <a:cs typeface="Arial" panose="020B0604020202020204" pitchFamily="34" charset="0"/>
              </a:rPr>
              <a:t>Empirical studies and metrics</a:t>
            </a:r>
          </a:p>
          <a:p>
            <a:pPr marL="628650" lvl="1" indent="-171450">
              <a:lnSpc>
                <a:spcPct val="110000"/>
              </a:lnSpc>
              <a:buFont typeface="Arial" charset="0"/>
              <a:buChar char="•"/>
            </a:pPr>
            <a:r>
              <a:rPr lang="en-US" sz="1600" dirty="0" smtClean="0">
                <a:latin typeface="Arial" panose="020B0604020202020204" pitchFamily="34" charset="0"/>
                <a:cs typeface="Arial" panose="020B0604020202020204" pitchFamily="34" charset="0"/>
              </a:rPr>
              <a:t>Modeling and theory development</a:t>
            </a:r>
          </a:p>
          <a:p>
            <a:pPr marL="171450" indent="-171450">
              <a:buFont typeface="Arial" charset="0"/>
              <a:buChar char="•"/>
            </a:pPr>
            <a:endParaRPr lang="en-US" sz="1600" dirty="0" smtClean="0">
              <a:latin typeface="Calibri" pitchFamily="34" charset="0"/>
              <a:cs typeface="Times New Roman" pitchFamily="18" charset="0"/>
            </a:endParaRPr>
          </a:p>
        </p:txBody>
      </p:sp>
      <p:sp>
        <p:nvSpPr>
          <p:cNvPr id="1037" name="Text Box 10"/>
          <p:cNvSpPr txBox="1">
            <a:spLocks noChangeArrowheads="1"/>
          </p:cNvSpPr>
          <p:nvPr/>
        </p:nvSpPr>
        <p:spPr bwMode="auto">
          <a:xfrm>
            <a:off x="4775200" y="4114800"/>
            <a:ext cx="4368800" cy="2643801"/>
          </a:xfrm>
          <a:prstGeom prst="rect">
            <a:avLst/>
          </a:prstGeom>
          <a:noFill/>
          <a:ln w="9525">
            <a:noFill/>
            <a:miter lim="800000"/>
            <a:headEnd/>
            <a:tailEnd/>
          </a:ln>
        </p:spPr>
        <p:txBody>
          <a:bodyPr>
            <a:spAutoFit/>
          </a:bodyPr>
          <a:lstStyle/>
          <a:p>
            <a:pPr marL="115888" indent="-115888"/>
            <a:r>
              <a:rPr lang="en-US" sz="2000" b="1" dirty="0" smtClean="0">
                <a:latin typeface="Arial" panose="020B0604020202020204" pitchFamily="34" charset="0"/>
                <a:cs typeface="Arial" panose="020B0604020202020204" pitchFamily="34" charset="0"/>
              </a:rPr>
              <a:t>Year 6 Accomplishments</a:t>
            </a:r>
            <a:endParaRPr lang="en-US" sz="2000" b="1" dirty="0">
              <a:latin typeface="Arial" panose="020B0604020202020204" pitchFamily="34" charset="0"/>
              <a:cs typeface="Arial" panose="020B0604020202020204" pitchFamily="34" charset="0"/>
            </a:endParaRPr>
          </a:p>
          <a:p>
            <a:pPr marL="115888" indent="-115888">
              <a:lnSpc>
                <a:spcPct val="90000"/>
              </a:lnSpc>
              <a:buFont typeface="Arial" charset="0"/>
              <a:buChar char="•"/>
            </a:pPr>
            <a:r>
              <a:rPr lang="en-US" sz="1400" dirty="0" smtClean="0">
                <a:latin typeface="Arial" panose="020B0604020202020204" pitchFamily="34" charset="0"/>
                <a:cs typeface="Arial" panose="020B0604020202020204" pitchFamily="34" charset="0"/>
              </a:rPr>
              <a:t>No cost extension year – no personnel supported</a:t>
            </a:r>
          </a:p>
          <a:p>
            <a:pPr marL="115888" indent="-115888">
              <a:lnSpc>
                <a:spcPct val="90000"/>
              </a:lnSpc>
              <a:buFont typeface="Arial" charset="0"/>
              <a:buChar char="•"/>
            </a:pPr>
            <a:r>
              <a:rPr lang="en-US" sz="1400" dirty="0" smtClean="0">
                <a:latin typeface="Arial" panose="020B0604020202020204" pitchFamily="34" charset="0"/>
                <a:cs typeface="Arial" panose="020B0604020202020204" pitchFamily="34" charset="0"/>
              </a:rPr>
              <a:t>Rajivan successfully defended dissertation in November 2014</a:t>
            </a:r>
          </a:p>
          <a:p>
            <a:pPr marL="115888" indent="-115888">
              <a:lnSpc>
                <a:spcPct val="90000"/>
              </a:lnSpc>
              <a:buFont typeface="Arial" charset="0"/>
              <a:buChar char="•"/>
            </a:pPr>
            <a:r>
              <a:rPr lang="en-US" sz="1400" dirty="0" smtClean="0">
                <a:latin typeface="Arial" panose="020B0604020202020204" pitchFamily="34" charset="0"/>
                <a:cs typeface="Arial" panose="020B0604020202020204" pitchFamily="34" charset="0"/>
              </a:rPr>
              <a:t>Four publications in preparation based on this work</a:t>
            </a:r>
            <a:endParaRPr lang="en-US" sz="2000" b="1" dirty="0" smtClean="0">
              <a:latin typeface="Arial" panose="020B0604020202020204" pitchFamily="34" charset="0"/>
              <a:cs typeface="Arial" panose="020B0604020202020204" pitchFamily="34" charset="0"/>
            </a:endParaRPr>
          </a:p>
          <a:p>
            <a:pPr marL="115888" indent="-115888"/>
            <a:r>
              <a:rPr lang="en-US" sz="2000" b="1" dirty="0" smtClean="0">
                <a:latin typeface="Arial" panose="020B0604020202020204" pitchFamily="34" charset="0"/>
                <a:cs typeface="Arial" panose="020B0604020202020204" pitchFamily="34" charset="0"/>
              </a:rPr>
              <a:t>Challenge</a:t>
            </a:r>
            <a:endParaRPr lang="en-US" sz="2000" b="1"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Access to subject matter experts</a:t>
            </a:r>
          </a:p>
          <a:p>
            <a:pPr marL="173038"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Struggle to maintain realism in testbed scenarios while allowing for novice participation and team interaction – now addressing with </a:t>
            </a:r>
            <a:r>
              <a:rPr lang="en-US" sz="1400" dirty="0" err="1" smtClean="0">
                <a:latin typeface="Arial" panose="020B0604020202020204" pitchFamily="34" charset="0"/>
                <a:cs typeface="Arial" panose="020B0604020202020204" pitchFamily="34" charset="0"/>
              </a:rPr>
              <a:t>CyberCog</a:t>
            </a:r>
            <a:r>
              <a:rPr lang="en-US" sz="1400" dirty="0" smtClean="0">
                <a:latin typeface="Arial" panose="020B0604020202020204" pitchFamily="34" charset="0"/>
                <a:cs typeface="Arial" panose="020B0604020202020204" pitchFamily="34" charset="0"/>
              </a:rPr>
              <a:t> and </a:t>
            </a:r>
            <a:r>
              <a:rPr lang="en-US" sz="1400" dirty="0" err="1" smtClean="0">
                <a:latin typeface="Arial" panose="020B0604020202020204" pitchFamily="34" charset="0"/>
                <a:cs typeface="Arial" panose="020B0604020202020204" pitchFamily="34" charset="0"/>
              </a:rPr>
              <a:t>Dextar</a:t>
            </a:r>
            <a:endParaRPr lang="en-US" sz="1400" dirty="0" smtClean="0">
              <a:latin typeface="Arial" panose="020B0604020202020204" pitchFamily="34" charset="0"/>
              <a:cs typeface="Arial" panose="020B0604020202020204" pitchFamily="34" charset="0"/>
            </a:endParaRPr>
          </a:p>
        </p:txBody>
      </p:sp>
      <p:sp>
        <p:nvSpPr>
          <p:cNvPr id="16393" name="Rectangle 11"/>
          <p:cNvSpPr>
            <a:spLocks noChangeArrowheads="1"/>
          </p:cNvSpPr>
          <p:nvPr/>
        </p:nvSpPr>
        <p:spPr bwMode="auto">
          <a:xfrm>
            <a:off x="4800600" y="1143000"/>
            <a:ext cx="4267200" cy="2819400"/>
          </a:xfrm>
          <a:prstGeom prst="rect">
            <a:avLst/>
          </a:prstGeom>
          <a:noFill/>
          <a:ln w="9525">
            <a:noFill/>
            <a:miter lim="800000"/>
            <a:headEnd/>
            <a:tailEnd/>
          </a:ln>
        </p:spPr>
        <p:txBody>
          <a:bodyPr wrap="none" anchor="ctr">
            <a:spAutoFit/>
          </a:bodyPr>
          <a:lstStyle/>
          <a:p>
            <a:pPr eaLnBrk="0" hangingPunct="0"/>
            <a:endParaRPr lang="en-US" dirty="0"/>
          </a:p>
        </p:txBody>
      </p:sp>
      <p:sp>
        <p:nvSpPr>
          <p:cNvPr id="16395" name="Rectangle 53"/>
          <p:cNvSpPr>
            <a:spLocks noChangeArrowheads="1"/>
          </p:cNvSpPr>
          <p:nvPr/>
        </p:nvSpPr>
        <p:spPr bwMode="auto">
          <a:xfrm flipV="1">
            <a:off x="0" y="1044575"/>
            <a:ext cx="9144000" cy="45719"/>
          </a:xfrm>
          <a:prstGeom prst="rect">
            <a:avLst/>
          </a:prstGeom>
          <a:gradFill rotWithShape="0">
            <a:gsLst>
              <a:gs pos="0">
                <a:srgbClr val="FED910"/>
              </a:gs>
              <a:gs pos="100000">
                <a:srgbClr val="0D2B88"/>
              </a:gs>
            </a:gsLst>
            <a:path path="rect">
              <a:fillToRect l="100000" b="100000"/>
            </a:path>
          </a:gradFill>
          <a:ln w="9525">
            <a:noFill/>
            <a:miter lim="800000"/>
            <a:headEnd/>
            <a:tailEnd/>
          </a:ln>
        </p:spPr>
        <p:txBody>
          <a:bodyPr anchor="ctr" anchorCtr="1"/>
          <a:lstStyle/>
          <a:p>
            <a:pPr algn="ctr">
              <a:spcBef>
                <a:spcPct val="20000"/>
              </a:spcBef>
            </a:pPr>
            <a:endParaRPr lang="en-US" sz="20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504" y="152399"/>
            <a:ext cx="2808642" cy="63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cstate="print"/>
          <a:stretch>
            <a:fillRect/>
          </a:stretch>
        </p:blipFill>
        <p:spPr>
          <a:xfrm>
            <a:off x="4762781" y="1230947"/>
            <a:ext cx="4342838" cy="2567306"/>
          </a:xfrm>
          <a:prstGeom prst="rect">
            <a:avLst/>
          </a:prstGeom>
        </p:spPr>
      </p:pic>
    </p:spTree>
    <p:extLst>
      <p:ext uri="{BB962C8B-B14F-4D97-AF65-F5344CB8AC3E}">
        <p14:creationId xmlns:p14="http://schemas.microsoft.com/office/powerpoint/2010/main" val="35162170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Arial" panose="020B0604020202020204" pitchFamily="34" charset="0"/>
                <a:cs typeface="Arial" panose="020B0604020202020204" pitchFamily="34" charset="0"/>
              </a:rPr>
              <a:t>Summary of Six Year Key Performance Indicators</a:t>
            </a:r>
            <a:endParaRPr lang="en-US" sz="44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E161B9AC-9849-48B0-B5D9-608EBF843B4B}" type="slidenum">
              <a:rPr lang="en-US" smtClean="0"/>
              <a:pPr>
                <a:defRPr/>
              </a:pPr>
              <a:t>63</a:t>
            </a:fld>
            <a:endParaRPr lang="en-US"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488709" cy="398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3588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ea typeface="ＭＳ Ｐゴシック"/>
                <a:cs typeface="ＭＳ Ｐゴシック"/>
              </a:rPr>
              <a:t>Questions</a:t>
            </a:r>
          </a:p>
        </p:txBody>
      </p:sp>
      <p:pic>
        <p:nvPicPr>
          <p:cNvPr id="62466" name="Content Placeholder 4"/>
          <p:cNvPicPr>
            <a:picLocks noGrp="1" noChangeAspect="1"/>
          </p:cNvPicPr>
          <p:nvPr>
            <p:ph idx="1"/>
          </p:nvPr>
        </p:nvPicPr>
        <p:blipFill>
          <a:blip r:embed="rId3" cstate="print"/>
          <a:srcRect l="-14853" r="-14853"/>
          <a:stretch>
            <a:fillRect/>
          </a:stretch>
        </p:blipFill>
        <p:spPr>
          <a:xfrm>
            <a:off x="1371600" y="1524000"/>
            <a:ext cx="6705600" cy="3687763"/>
          </a:xfrm>
        </p:spPr>
      </p:pic>
      <p:sp>
        <p:nvSpPr>
          <p:cNvPr id="62467" name="Slide Number Placeholder 3"/>
          <p:cNvSpPr>
            <a:spLocks noGrp="1"/>
          </p:cNvSpPr>
          <p:nvPr>
            <p:ph type="sldNum" sz="quarter" idx="12"/>
          </p:nvPr>
        </p:nvSpPr>
        <p:spPr bwMode="auto">
          <a:noFill/>
          <a:ln>
            <a:miter lim="800000"/>
            <a:headEnd/>
            <a:tailEnd/>
          </a:ln>
        </p:spPr>
        <p:txBody>
          <a:bodyPr/>
          <a:lstStyle/>
          <a:p>
            <a:fld id="{1A4A615D-A2A0-48A5-86CC-0A4D4084DB13}" type="slidenum">
              <a:rPr lang="en-US" smtClean="0">
                <a:ea typeface="ＭＳ Ｐゴシック"/>
                <a:cs typeface="ＭＳ Ｐゴシック"/>
              </a:rPr>
              <a:pPr/>
              <a:t>64</a:t>
            </a:fld>
            <a:endParaRPr lang="en-US" dirty="0" smtClean="0">
              <a:ea typeface="ＭＳ Ｐゴシック"/>
              <a:cs typeface="ＭＳ Ｐゴシック"/>
            </a:endParaRPr>
          </a:p>
        </p:txBody>
      </p:sp>
      <p:sp>
        <p:nvSpPr>
          <p:cNvPr id="6" name="TextBox 5"/>
          <p:cNvSpPr txBox="1"/>
          <p:nvPr/>
        </p:nvSpPr>
        <p:spPr>
          <a:xfrm>
            <a:off x="3657600" y="5486400"/>
            <a:ext cx="3048000" cy="461963"/>
          </a:xfrm>
          <a:prstGeom prst="rect">
            <a:avLst/>
          </a:prstGeom>
          <a:noFill/>
        </p:spPr>
        <p:txBody>
          <a:bodyPr>
            <a:spAutoFit/>
          </a:bodyPr>
          <a:lstStyle/>
          <a:p>
            <a:pPr eaLnBrk="0" hangingPunct="0">
              <a:defRPr/>
            </a:pPr>
            <a:r>
              <a:rPr lang="en-US" dirty="0">
                <a:solidFill>
                  <a:schemeClr val="accent4">
                    <a:lumMod val="75000"/>
                  </a:schemeClr>
                </a:solidFill>
                <a:ea typeface="ＭＳ Ｐゴシック" charset="-128"/>
                <a:cs typeface="+mn-cs"/>
              </a:rPr>
              <a:t>ncooke@asu.edu</a:t>
            </a:r>
          </a:p>
        </p:txBody>
      </p:sp>
    </p:spTree>
    <p:extLst>
      <p:ext uri="{BB962C8B-B14F-4D97-AF65-F5344CB8AC3E}">
        <p14:creationId xmlns:p14="http://schemas.microsoft.com/office/powerpoint/2010/main" val="5371951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400" b="1" dirty="0">
                <a:latin typeface="Arial" panose="020B0604020202020204" pitchFamily="34" charset="0"/>
                <a:cs typeface="Arial" panose="020B0604020202020204" pitchFamily="34" charset="0"/>
              </a:rPr>
              <a:t>A</a:t>
            </a:r>
            <a:r>
              <a:rPr lang="en-US" sz="4400" b="1" dirty="0" smtClean="0">
                <a:latin typeface="Arial" panose="020B0604020202020204" pitchFamily="34" charset="0"/>
                <a:cs typeface="Arial" panose="020B0604020202020204" pitchFamily="34" charset="0"/>
              </a:rPr>
              <a:t>SU/PSU Objectives</a:t>
            </a:r>
            <a:endParaRPr lang="en-US" sz="44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103812" y="1143000"/>
            <a:ext cx="2516188" cy="639762"/>
          </a:xfrm>
        </p:spPr>
        <p:txBody>
          <a:bodyPr/>
          <a:lstStyle/>
          <a:p>
            <a:r>
              <a:rPr lang="en-US" dirty="0" smtClean="0">
                <a:latin typeface="Arial" panose="020B0604020202020204" pitchFamily="34" charset="0"/>
                <a:cs typeface="Arial" panose="020B0604020202020204" pitchFamily="34" charset="0"/>
              </a:rPr>
              <a:t>PSU Objectives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19600" y="1981200"/>
            <a:ext cx="4040188" cy="3951288"/>
          </a:xfrm>
        </p:spPr>
        <p:txBody>
          <a:bodyPr>
            <a:normAutofit/>
          </a:bodyPr>
          <a:lstStyle/>
          <a:p>
            <a:pPr marL="117475" indent="-117475">
              <a:buFont typeface="Arial" pitchFamily="34" charset="0"/>
              <a:buChar char="•"/>
            </a:pPr>
            <a:r>
              <a:rPr lang="en-US" sz="1800" dirty="0">
                <a:solidFill>
                  <a:schemeClr val="tx1"/>
                </a:solidFill>
                <a:latin typeface="Arial" panose="020B0604020202020204" pitchFamily="34" charset="0"/>
                <a:cs typeface="Arial" panose="020B0604020202020204" pitchFamily="34" charset="0"/>
              </a:rPr>
              <a:t>Understand </a:t>
            </a:r>
            <a:r>
              <a:rPr lang="en-US" sz="1800" u="sng" dirty="0">
                <a:solidFill>
                  <a:schemeClr val="tx1"/>
                </a:solidFill>
                <a:latin typeface="Arial" panose="020B0604020202020204" pitchFamily="34" charset="0"/>
                <a:cs typeface="Arial" panose="020B0604020202020204" pitchFamily="34" charset="0"/>
              </a:rPr>
              <a:t>cognitive/contextual elements of situation awareness </a:t>
            </a:r>
            <a:r>
              <a:rPr lang="en-US" sz="1800" dirty="0">
                <a:solidFill>
                  <a:schemeClr val="tx1"/>
                </a:solidFill>
                <a:latin typeface="Arial" panose="020B0604020202020204" pitchFamily="34" charset="0"/>
                <a:cs typeface="Arial" panose="020B0604020202020204" pitchFamily="34" charset="0"/>
              </a:rPr>
              <a:t>in cyber-security domains</a:t>
            </a:r>
          </a:p>
          <a:p>
            <a:pPr marL="117475" indent="-117475">
              <a:buFont typeface="Arial" pitchFamily="34" charset="0"/>
              <a:buChar char="•"/>
            </a:pPr>
            <a:r>
              <a:rPr lang="en-US" sz="1800" u="sng" dirty="0">
                <a:solidFill>
                  <a:schemeClr val="tx1"/>
                </a:solidFill>
                <a:latin typeface="Arial" panose="020B0604020202020204" pitchFamily="34" charset="0"/>
                <a:cs typeface="Arial" panose="020B0604020202020204" pitchFamily="34" charset="0"/>
              </a:rPr>
              <a:t>Implement a systems perspective </a:t>
            </a:r>
            <a:r>
              <a:rPr lang="en-US" sz="1800" dirty="0">
                <a:solidFill>
                  <a:schemeClr val="tx1"/>
                </a:solidFill>
                <a:latin typeface="Arial" panose="020B0604020202020204" pitchFamily="34" charset="0"/>
                <a:cs typeface="Arial" panose="020B0604020202020204" pitchFamily="34" charset="0"/>
              </a:rPr>
              <a:t>to research linking real-world analysts with theory and human in the loop experiments</a:t>
            </a:r>
          </a:p>
          <a:p>
            <a:r>
              <a:rPr lang="en-US" sz="1800" dirty="0" smtClean="0">
                <a:solidFill>
                  <a:schemeClr val="tx1"/>
                </a:solidFill>
                <a:latin typeface="Arial" panose="020B0604020202020204" pitchFamily="34" charset="0"/>
                <a:cs typeface="Arial" panose="020B0604020202020204" pitchFamily="34" charset="0"/>
              </a:rPr>
              <a:t>Utilize </a:t>
            </a:r>
            <a:r>
              <a:rPr lang="en-US" sz="1800" u="sng" dirty="0">
                <a:solidFill>
                  <a:schemeClr val="tx1"/>
                </a:solidFill>
                <a:latin typeface="Arial" panose="020B0604020202020204" pitchFamily="34" charset="0"/>
                <a:cs typeface="Arial" panose="020B0604020202020204" pitchFamily="34" charset="0"/>
              </a:rPr>
              <a:t>Multi-Modal research methodology</a:t>
            </a:r>
          </a:p>
          <a:p>
            <a:pPr marL="117475" indent="-117475">
              <a:buFont typeface="Arial" pitchFamily="34" charset="0"/>
              <a:buChar char="•"/>
            </a:pPr>
            <a:r>
              <a:rPr lang="en-US" sz="1800" dirty="0">
                <a:solidFill>
                  <a:schemeClr val="tx1"/>
                </a:solidFill>
                <a:latin typeface="Arial" panose="020B0604020202020204" pitchFamily="34" charset="0"/>
                <a:cs typeface="Arial" panose="020B0604020202020204" pitchFamily="34" charset="0"/>
              </a:rPr>
              <a:t> </a:t>
            </a:r>
            <a:r>
              <a:rPr lang="en-US" sz="1800" u="sng" dirty="0">
                <a:solidFill>
                  <a:schemeClr val="tx1"/>
                </a:solidFill>
                <a:latin typeface="Arial" panose="020B0604020202020204" pitchFamily="34" charset="0"/>
                <a:cs typeface="Arial" panose="020B0604020202020204" pitchFamily="34" charset="0"/>
              </a:rPr>
              <a:t>Focus on the human and team elements </a:t>
            </a:r>
            <a:r>
              <a:rPr lang="en-US" sz="1800" dirty="0">
                <a:solidFill>
                  <a:schemeClr val="tx1"/>
                </a:solidFill>
                <a:latin typeface="Arial" panose="020B0604020202020204" pitchFamily="34" charset="0"/>
                <a:cs typeface="Arial" panose="020B0604020202020204" pitchFamily="34" charset="0"/>
              </a:rPr>
              <a:t>within real  context applications</a:t>
            </a:r>
          </a:p>
          <a:p>
            <a:pPr>
              <a:buNone/>
            </a:pPr>
            <a:endParaRPr lang="en-US" sz="1600" dirty="0"/>
          </a:p>
        </p:txBody>
      </p:sp>
      <p:sp>
        <p:nvSpPr>
          <p:cNvPr id="14" name="Text Placeholder 13"/>
          <p:cNvSpPr>
            <a:spLocks noGrp="1"/>
          </p:cNvSpPr>
          <p:nvPr>
            <p:ph type="body" sz="quarter" idx="3"/>
          </p:nvPr>
        </p:nvSpPr>
        <p:spPr>
          <a:xfrm>
            <a:off x="650909" y="1143000"/>
            <a:ext cx="4041775" cy="639762"/>
          </a:xfrm>
        </p:spPr>
        <p:txBody>
          <a:bodyPr/>
          <a:lstStyle/>
          <a:p>
            <a:r>
              <a:rPr lang="en-US" dirty="0" smtClean="0">
                <a:latin typeface="Arial" panose="020B0604020202020204" pitchFamily="34" charset="0"/>
                <a:cs typeface="Arial" panose="020B0604020202020204" pitchFamily="34" charset="0"/>
              </a:rPr>
              <a:t>ASU Objectives</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33130" y="1822979"/>
            <a:ext cx="4041775" cy="3951288"/>
          </a:xfrm>
        </p:spPr>
        <p:txBody>
          <a:bodyPr>
            <a:noAutofit/>
          </a:bodyPr>
          <a:lstStyle/>
          <a:p>
            <a:r>
              <a:rPr lang="en-US" sz="1800" dirty="0">
                <a:solidFill>
                  <a:schemeClr val="tx1"/>
                </a:solidFill>
                <a:latin typeface="Arial" panose="020B0604020202020204" pitchFamily="34" charset="0"/>
                <a:cs typeface="Arial" panose="020B0604020202020204" pitchFamily="34" charset="0"/>
              </a:rPr>
              <a:t>To </a:t>
            </a:r>
            <a:r>
              <a:rPr lang="en-US" sz="1800" dirty="0" smtClean="0">
                <a:solidFill>
                  <a:schemeClr val="tx1"/>
                </a:solidFill>
                <a:latin typeface="Arial" panose="020B0604020202020204" pitchFamily="34" charset="0"/>
                <a:cs typeface="Arial" panose="020B0604020202020204" pitchFamily="34" charset="0"/>
              </a:rPr>
              <a:t>develop </a:t>
            </a:r>
            <a:r>
              <a:rPr lang="en-US" sz="1800" u="sng" dirty="0" smtClean="0">
                <a:solidFill>
                  <a:schemeClr val="tx1"/>
                </a:solidFill>
                <a:latin typeface="Arial" panose="020B0604020202020204" pitchFamily="34" charset="0"/>
                <a:cs typeface="Arial" panose="020B0604020202020204" pitchFamily="34" charset="0"/>
              </a:rPr>
              <a:t>theory of team-based SA </a:t>
            </a:r>
            <a:r>
              <a:rPr lang="en-US" sz="1800" dirty="0" smtClean="0">
                <a:solidFill>
                  <a:schemeClr val="tx1"/>
                </a:solidFill>
                <a:latin typeface="Arial" panose="020B0604020202020204" pitchFamily="34" charset="0"/>
                <a:cs typeface="Arial" panose="020B0604020202020204" pitchFamily="34" charset="0"/>
              </a:rPr>
              <a:t>to inform assessment metrics and improve interventions (training and decision aids)</a:t>
            </a:r>
            <a:endParaRPr lang="en-US" sz="1800" dirty="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Iterative Refinement of  </a:t>
            </a:r>
            <a:r>
              <a:rPr lang="en-US" sz="1800" u="sng" dirty="0" smtClean="0">
                <a:solidFill>
                  <a:schemeClr val="tx1"/>
                </a:solidFill>
                <a:latin typeface="Arial" panose="020B0604020202020204" pitchFamily="34" charset="0"/>
                <a:cs typeface="Arial" panose="020B0604020202020204" pitchFamily="34" charset="0"/>
              </a:rPr>
              <a:t>Cyber </a:t>
            </a:r>
            <a:r>
              <a:rPr lang="en-US" sz="1800" u="sng" dirty="0" err="1" smtClean="0">
                <a:solidFill>
                  <a:schemeClr val="tx1"/>
                </a:solidFill>
                <a:latin typeface="Arial" panose="020B0604020202020204" pitchFamily="34" charset="0"/>
                <a:cs typeface="Arial" panose="020B0604020202020204" pitchFamily="34" charset="0"/>
              </a:rPr>
              <a:t>Testbeds</a:t>
            </a:r>
            <a:r>
              <a:rPr lang="en-US" sz="1800" u="sng" dirty="0" smtClean="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based on cognitive analysis of the domain</a:t>
            </a:r>
          </a:p>
          <a:p>
            <a:pPr lvl="1"/>
            <a:r>
              <a:rPr lang="en-US" sz="1800" dirty="0" err="1" smtClean="0">
                <a:latin typeface="Arial" panose="020B0604020202020204" pitchFamily="34" charset="0"/>
                <a:cs typeface="Arial" panose="020B0604020202020204" pitchFamily="34" charset="0"/>
              </a:rPr>
              <a:t>Cybercog</a:t>
            </a:r>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DEXTAR</a:t>
            </a:r>
          </a:p>
          <a:p>
            <a:r>
              <a:rPr lang="en-US" sz="1800" dirty="0" smtClean="0">
                <a:solidFill>
                  <a:schemeClr val="tx1"/>
                </a:solidFill>
                <a:latin typeface="Arial" panose="020B0604020202020204" pitchFamily="34" charset="0"/>
                <a:cs typeface="Arial" panose="020B0604020202020204" pitchFamily="34" charset="0"/>
              </a:rPr>
              <a:t>Conduct </a:t>
            </a:r>
            <a:r>
              <a:rPr lang="en-US" sz="1800" u="sng" dirty="0" smtClean="0">
                <a:solidFill>
                  <a:schemeClr val="tx1"/>
                </a:solidFill>
                <a:latin typeface="Arial" panose="020B0604020202020204" pitchFamily="34" charset="0"/>
                <a:cs typeface="Arial" panose="020B0604020202020204" pitchFamily="34" charset="0"/>
              </a:rPr>
              <a:t>experiments on Cyber TSA </a:t>
            </a:r>
            <a:r>
              <a:rPr lang="en-US" sz="1800" dirty="0" smtClean="0">
                <a:solidFill>
                  <a:schemeClr val="tx1"/>
                </a:solidFill>
                <a:latin typeface="Arial" panose="020B0604020202020204" pitchFamily="34" charset="0"/>
                <a:cs typeface="Arial" panose="020B0604020202020204" pitchFamily="34" charset="0"/>
              </a:rPr>
              <a:t>in the testbed to develop theory and metrics</a:t>
            </a:r>
            <a:endParaRPr lang="en-US" sz="1800" dirty="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Extend empirical data through </a:t>
            </a:r>
            <a:r>
              <a:rPr lang="en-US" sz="1800" u="sng" dirty="0" smtClean="0">
                <a:solidFill>
                  <a:schemeClr val="tx1"/>
                </a:solidFill>
                <a:latin typeface="Arial" panose="020B0604020202020204" pitchFamily="34" charset="0"/>
                <a:cs typeface="Arial" panose="020B0604020202020204" pitchFamily="34" charset="0"/>
              </a:rPr>
              <a:t>modeling</a:t>
            </a:r>
            <a:endParaRPr lang="en-US" sz="1800" u="sng" dirty="0">
              <a:solidFill>
                <a:schemeClr val="tx1"/>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12"/>
          </p:nvPr>
        </p:nvSpPr>
        <p:spPr/>
        <p:txBody>
          <a:bodyPr/>
          <a:lstStyle/>
          <a:p>
            <a:fld id="{F943452E-2575-466C-A370-A239A5D2D2A9}" type="slidenum">
              <a:rPr lang="en-US" smtClean="0"/>
              <a:t>7</a:t>
            </a:fld>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38" y="6333576"/>
            <a:ext cx="1326562" cy="5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www.icb.ucsb.edu/partners/logos/small-aro-logo.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8600" y="5774267"/>
            <a:ext cx="1066800" cy="1066800"/>
          </a:xfrm>
          <a:prstGeom prst="rect">
            <a:avLst/>
          </a:prstGeom>
          <a:noFill/>
        </p:spPr>
      </p:pic>
      <p:pic>
        <p:nvPicPr>
          <p:cNvPr id="11" name="Picture 9" descr="lwm2_mg"/>
          <p:cNvPicPr>
            <a:picLocks noChangeAspect="1" noChangeArrowheads="1"/>
          </p:cNvPicPr>
          <p:nvPr/>
        </p:nvPicPr>
        <p:blipFill>
          <a:blip r:embed="rId5" cstate="print"/>
          <a:srcRect/>
          <a:stretch>
            <a:fillRect/>
          </a:stretch>
        </p:blipFill>
        <p:spPr bwMode="auto">
          <a:xfrm rot="10800000" flipH="1" flipV="1">
            <a:off x="152400" y="6154744"/>
            <a:ext cx="2519397" cy="667099"/>
          </a:xfrm>
          <a:prstGeom prst="rect">
            <a:avLst/>
          </a:prstGeom>
          <a:noFill/>
          <a:ln w="9525">
            <a:noFill/>
            <a:miter lim="800000"/>
            <a:headEnd/>
            <a:tailEnd/>
          </a:ln>
        </p:spPr>
      </p:pic>
      <p:pic>
        <p:nvPicPr>
          <p:cNvPr id="12" name="Picture 11" descr="Screen shot 2010-09-09 at 8.17.43 AM.png"/>
          <p:cNvPicPr>
            <a:picLocks noChangeAspect="1"/>
          </p:cNvPicPr>
          <p:nvPr/>
        </p:nvPicPr>
        <p:blipFill>
          <a:blip r:embed="rId6" cstate="print"/>
          <a:stretch>
            <a:fillRect/>
          </a:stretch>
        </p:blipFill>
        <p:spPr>
          <a:xfrm>
            <a:off x="7814125" y="5852294"/>
            <a:ext cx="1341505" cy="526774"/>
          </a:xfrm>
          <a:prstGeom prst="rect">
            <a:avLst/>
          </a:prstGeom>
        </p:spPr>
      </p:pic>
    </p:spTree>
    <p:extLst>
      <p:ext uri="{BB962C8B-B14F-4D97-AF65-F5344CB8AC3E}">
        <p14:creationId xmlns:p14="http://schemas.microsoft.com/office/powerpoint/2010/main" val="1669257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450" y="368300"/>
            <a:ext cx="8991600" cy="1143000"/>
          </a:xfrm>
          <a:solidFill>
            <a:schemeClr val="bg1"/>
          </a:solidFill>
        </p:spPr>
        <p:txBody>
          <a:bodyPr/>
          <a:lstStyle/>
          <a:p>
            <a:pPr eaLnBrk="1" hangingPunct="1"/>
            <a: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t>The Living Lab Procedure </a:t>
            </a:r>
            <a:br>
              <a:rPr lang="en-US" altLang="en-US" sz="5400" b="1" baseline="30000" dirty="0" smtClean="0">
                <a:solidFill>
                  <a:srgbClr val="390ACE"/>
                </a:solidFill>
                <a:latin typeface="Arial" panose="020B0604020202020204" pitchFamily="34" charset="0"/>
                <a:ea typeface="ＭＳ Ｐゴシック" pitchFamily="34" charset="-128"/>
                <a:cs typeface="Arial" panose="020B0604020202020204" pitchFamily="34" charset="0"/>
              </a:rPr>
            </a:br>
            <a:endParaRPr lang="en-US" altLang="en-US" sz="5400" b="1" dirty="0" smtClean="0">
              <a:solidFill>
                <a:srgbClr val="390ACE"/>
              </a:solidFill>
              <a:latin typeface="Arial" panose="020B0604020202020204" pitchFamily="34" charset="0"/>
              <a:ea typeface="ＭＳ Ｐゴシック" pitchFamily="34" charset="-128"/>
              <a:cs typeface="Arial" panose="020B0604020202020204" pitchFamily="34" charset="0"/>
            </a:endParaRPr>
          </a:p>
        </p:txBody>
      </p:sp>
      <p:sp>
        <p:nvSpPr>
          <p:cNvPr id="32772" name="Text Box 3"/>
          <p:cNvSpPr txBox="1">
            <a:spLocks noChangeArrowheads="1"/>
          </p:cNvSpPr>
          <p:nvPr/>
        </p:nvSpPr>
        <p:spPr bwMode="auto">
          <a:xfrm>
            <a:off x="0" y="2268330"/>
            <a:ext cx="3381375"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lnSpc>
                <a:spcPct val="60000"/>
              </a:lnSpc>
              <a:spcBef>
                <a:spcPct val="50000"/>
              </a:spcBef>
              <a:buFontTx/>
              <a:buNone/>
            </a:pPr>
            <a:r>
              <a:rPr lang="en-US" altLang="en-US" sz="1800" dirty="0">
                <a:solidFill>
                  <a:schemeClr val="tx1"/>
                </a:solidFill>
                <a:latin typeface="Tahoma" pitchFamily="34" charset="0"/>
                <a:cs typeface="Tahoma" pitchFamily="34" charset="0"/>
              </a:rPr>
              <a:t>Testbeds </a:t>
            </a: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1) </a:t>
            </a:r>
            <a:r>
              <a:rPr lang="en-US" altLang="en-US" sz="1400" dirty="0" err="1" smtClean="0">
                <a:solidFill>
                  <a:schemeClr val="tx1"/>
                </a:solidFill>
                <a:latin typeface="Tahoma" pitchFamily="34" charset="0"/>
                <a:cs typeface="Tahoma" pitchFamily="34" charset="0"/>
              </a:rPr>
              <a:t>TeamNETS</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2) </a:t>
            </a:r>
            <a:r>
              <a:rPr lang="en-US" altLang="en-US" sz="1400" dirty="0" err="1" smtClean="0">
                <a:solidFill>
                  <a:schemeClr val="tx1"/>
                </a:solidFill>
                <a:latin typeface="Tahoma" pitchFamily="34" charset="0"/>
                <a:cs typeface="Tahoma" pitchFamily="34" charset="0"/>
              </a:rPr>
              <a:t>CyberCog</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r>
              <a:rPr lang="en-US" altLang="en-US" sz="1400" dirty="0">
                <a:solidFill>
                  <a:schemeClr val="tx1"/>
                </a:solidFill>
                <a:latin typeface="Tahoma" pitchFamily="34" charset="0"/>
                <a:cs typeface="Tahoma" pitchFamily="34" charset="0"/>
              </a:rPr>
              <a:t>3) </a:t>
            </a:r>
            <a:r>
              <a:rPr lang="en-US" altLang="en-US" sz="1400" dirty="0" smtClean="0">
                <a:solidFill>
                  <a:schemeClr val="tx1"/>
                </a:solidFill>
                <a:latin typeface="Tahoma" pitchFamily="34" charset="0"/>
                <a:cs typeface="Tahoma" pitchFamily="34" charset="0"/>
              </a:rPr>
              <a:t>DEXTAR</a:t>
            </a: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a:p>
            <a:pPr eaLnBrk="1" hangingPunct="1">
              <a:lnSpc>
                <a:spcPct val="60000"/>
              </a:lnSpc>
              <a:spcBef>
                <a:spcPct val="50000"/>
              </a:spcBef>
              <a:buFontTx/>
              <a:buNone/>
            </a:pPr>
            <a:endParaRPr lang="en-US" altLang="en-US" sz="1400" dirty="0">
              <a:solidFill>
                <a:schemeClr val="tx1"/>
              </a:solidFill>
              <a:latin typeface="Tahoma" pitchFamily="34" charset="0"/>
              <a:cs typeface="Tahoma" pitchFamily="34" charset="0"/>
            </a:endParaRPr>
          </a:p>
        </p:txBody>
      </p:sp>
      <p:sp>
        <p:nvSpPr>
          <p:cNvPr id="32773" name="Text Box 4"/>
          <p:cNvSpPr txBox="1">
            <a:spLocks noChangeArrowheads="1"/>
          </p:cNvSpPr>
          <p:nvPr/>
        </p:nvSpPr>
        <p:spPr bwMode="auto">
          <a:xfrm>
            <a:off x="5181600" y="30480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Tahoma" pitchFamily="34" charset="0"/>
              </a:rPr>
              <a:t>Empirical Studies in Testbeds</a:t>
            </a:r>
          </a:p>
        </p:txBody>
      </p:sp>
      <p:sp>
        <p:nvSpPr>
          <p:cNvPr id="32774" name="Text Box 5"/>
          <p:cNvSpPr txBox="1">
            <a:spLocks noChangeArrowheads="1"/>
          </p:cNvSpPr>
          <p:nvPr/>
        </p:nvSpPr>
        <p:spPr bwMode="auto">
          <a:xfrm>
            <a:off x="3611563" y="1929296"/>
            <a:ext cx="189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a:solidFill>
                  <a:schemeClr val="tx1"/>
                </a:solidFill>
                <a:latin typeface="Tahoma" pitchFamily="34" charset="0"/>
              </a:rPr>
              <a:t>Field Data - CTA</a:t>
            </a:r>
          </a:p>
        </p:txBody>
      </p:sp>
      <p:sp>
        <p:nvSpPr>
          <p:cNvPr id="32775" name="Text Box 6"/>
          <p:cNvSpPr txBox="1">
            <a:spLocks noChangeArrowheads="1"/>
          </p:cNvSpPr>
          <p:nvPr/>
        </p:nvSpPr>
        <p:spPr bwMode="auto">
          <a:xfrm>
            <a:off x="5667375" y="56356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a:solidFill>
                  <a:srgbClr val="CC0000"/>
                </a:solidFill>
                <a:latin typeface="Tahoma" pitchFamily="34" charset="0"/>
              </a:rPr>
              <a:t>Theory  </a:t>
            </a:r>
          </a:p>
          <a:p>
            <a:pPr algn="ctr" eaLnBrk="1" hangingPunct="1">
              <a:spcBef>
                <a:spcPct val="0"/>
              </a:spcBef>
              <a:buFontTx/>
              <a:buNone/>
            </a:pPr>
            <a:r>
              <a:rPr lang="en-US" altLang="en-US" sz="2400" b="1">
                <a:solidFill>
                  <a:srgbClr val="CC0000"/>
                </a:solidFill>
                <a:latin typeface="Tahoma" pitchFamily="34" charset="0"/>
              </a:rPr>
              <a:t>Development</a:t>
            </a:r>
          </a:p>
        </p:txBody>
      </p:sp>
      <p:sp>
        <p:nvSpPr>
          <p:cNvPr id="32777" name="Text Box 8"/>
          <p:cNvSpPr txBox="1">
            <a:spLocks noChangeArrowheads="1"/>
          </p:cNvSpPr>
          <p:nvPr/>
        </p:nvSpPr>
        <p:spPr bwMode="auto">
          <a:xfrm>
            <a:off x="-13252" y="6469756"/>
            <a:ext cx="374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dirty="0" smtClean="0">
                <a:solidFill>
                  <a:schemeClr val="tx1"/>
                </a:solidFill>
                <a:latin typeface="Tahoma" pitchFamily="34" charset="0"/>
              </a:rPr>
              <a:t>EAST and Agent Based Modeling</a:t>
            </a:r>
            <a:endParaRPr lang="en-US" altLang="en-US" sz="1800" dirty="0">
              <a:solidFill>
                <a:schemeClr val="tx1"/>
              </a:solidFill>
              <a:latin typeface="Tahoma" pitchFamily="34" charset="0"/>
            </a:endParaRPr>
          </a:p>
        </p:txBody>
      </p:sp>
      <p:sp>
        <p:nvSpPr>
          <p:cNvPr id="32778" name="Text Box 9"/>
          <p:cNvSpPr txBox="1">
            <a:spLocks noChangeArrowheads="1"/>
          </p:cNvSpPr>
          <p:nvPr/>
        </p:nvSpPr>
        <p:spPr bwMode="auto">
          <a:xfrm>
            <a:off x="7543800" y="3962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800">
                <a:solidFill>
                  <a:schemeClr val="tx1"/>
                </a:solidFill>
                <a:latin typeface="Arial" charset="0"/>
              </a:rPr>
              <a:t>Measures</a:t>
            </a:r>
          </a:p>
        </p:txBody>
      </p:sp>
      <p:grpSp>
        <p:nvGrpSpPr>
          <p:cNvPr id="32781" name="Group 13"/>
          <p:cNvGrpSpPr>
            <a:grpSpLocks/>
          </p:cNvGrpSpPr>
          <p:nvPr/>
        </p:nvGrpSpPr>
        <p:grpSpPr bwMode="auto">
          <a:xfrm>
            <a:off x="5791200" y="4419600"/>
            <a:ext cx="3200400" cy="1298575"/>
            <a:chOff x="1008" y="2976"/>
            <a:chExt cx="2688" cy="818"/>
          </a:xfrm>
        </p:grpSpPr>
        <p:grpSp>
          <p:nvGrpSpPr>
            <p:cNvPr id="32801" name="Group 14"/>
            <p:cNvGrpSpPr>
              <a:grpSpLocks/>
            </p:cNvGrpSpPr>
            <p:nvPr/>
          </p:nvGrpSpPr>
          <p:grpSpPr bwMode="auto">
            <a:xfrm>
              <a:off x="1008" y="3456"/>
              <a:ext cx="174" cy="338"/>
              <a:chOff x="930" y="4414"/>
              <a:chExt cx="185" cy="365"/>
            </a:xfrm>
          </p:grpSpPr>
          <p:sp>
            <p:nvSpPr>
              <p:cNvPr id="32816" name="Oval 15"/>
              <p:cNvSpPr>
                <a:spLocks noChangeArrowheads="1"/>
              </p:cNvSpPr>
              <p:nvPr/>
            </p:nvSpPr>
            <p:spPr bwMode="auto">
              <a:xfrm>
                <a:off x="967" y="4414"/>
                <a:ext cx="111" cy="137"/>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7" name="AutoShape 16"/>
              <p:cNvSpPr>
                <a:spLocks noChangeArrowheads="1"/>
              </p:cNvSpPr>
              <p:nvPr/>
            </p:nvSpPr>
            <p:spPr bwMode="auto">
              <a:xfrm>
                <a:off x="930" y="4551"/>
                <a:ext cx="185" cy="228"/>
              </a:xfrm>
              <a:prstGeom prst="roundRect">
                <a:avLst>
                  <a:gd name="adj" fmla="val 16667"/>
                </a:avLst>
              </a:prstGeom>
              <a:solidFill>
                <a:srgbClr val="FF00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8" name="Line 1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Line 1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2" name="Group 19"/>
            <p:cNvGrpSpPr>
              <a:grpSpLocks/>
            </p:cNvGrpSpPr>
            <p:nvPr/>
          </p:nvGrpSpPr>
          <p:grpSpPr bwMode="auto">
            <a:xfrm>
              <a:off x="1488" y="2976"/>
              <a:ext cx="174" cy="338"/>
              <a:chOff x="930" y="4414"/>
              <a:chExt cx="185" cy="365"/>
            </a:xfrm>
          </p:grpSpPr>
          <p:sp>
            <p:nvSpPr>
              <p:cNvPr id="32812" name="Oval 20"/>
              <p:cNvSpPr>
                <a:spLocks noChangeArrowheads="1"/>
              </p:cNvSpPr>
              <p:nvPr/>
            </p:nvSpPr>
            <p:spPr bwMode="auto">
              <a:xfrm>
                <a:off x="967" y="4414"/>
                <a:ext cx="111" cy="137"/>
              </a:xfrm>
              <a:prstGeom prst="ellipse">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3" name="AutoShape 21"/>
              <p:cNvSpPr>
                <a:spLocks noChangeArrowheads="1"/>
              </p:cNvSpPr>
              <p:nvPr/>
            </p:nvSpPr>
            <p:spPr bwMode="auto">
              <a:xfrm>
                <a:off x="930" y="4551"/>
                <a:ext cx="185" cy="228"/>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4" name="Line 22"/>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23"/>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3" name="Group 24"/>
            <p:cNvGrpSpPr>
              <a:grpSpLocks/>
            </p:cNvGrpSpPr>
            <p:nvPr/>
          </p:nvGrpSpPr>
          <p:grpSpPr bwMode="auto">
            <a:xfrm>
              <a:off x="1968" y="3456"/>
              <a:ext cx="174" cy="338"/>
              <a:chOff x="930" y="4414"/>
              <a:chExt cx="185" cy="365"/>
            </a:xfrm>
          </p:grpSpPr>
          <p:sp>
            <p:nvSpPr>
              <p:cNvPr id="32808" name="Oval 25"/>
              <p:cNvSpPr>
                <a:spLocks noChangeArrowheads="1"/>
              </p:cNvSpPr>
              <p:nvPr/>
            </p:nvSpPr>
            <p:spPr bwMode="auto">
              <a:xfrm>
                <a:off x="967" y="4414"/>
                <a:ext cx="111" cy="137"/>
              </a:xfrm>
              <a:prstGeom prst="ellipse">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09" name="AutoShape 26"/>
              <p:cNvSpPr>
                <a:spLocks noChangeArrowheads="1"/>
              </p:cNvSpPr>
              <p:nvPr/>
            </p:nvSpPr>
            <p:spPr bwMode="auto">
              <a:xfrm>
                <a:off x="930" y="4551"/>
                <a:ext cx="185" cy="228"/>
              </a:xfrm>
              <a:prstGeom prst="roundRect">
                <a:avLst>
                  <a:gd name="adj" fmla="val 16667"/>
                </a:avLst>
              </a:prstGeom>
              <a:solidFill>
                <a:srgbClr val="FFFF00"/>
              </a:solidFill>
              <a:ln w="9525">
                <a:solidFill>
                  <a:schemeClr val="tx1"/>
                </a:solidFill>
                <a:round/>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810" name="Line 27"/>
              <p:cNvSpPr>
                <a:spLocks noChangeShapeType="1"/>
              </p:cNvSpPr>
              <p:nvPr/>
            </p:nvSpPr>
            <p:spPr bwMode="auto">
              <a:xfrm>
                <a:off x="1078"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28"/>
              <p:cNvSpPr>
                <a:spLocks noChangeShapeType="1"/>
              </p:cNvSpPr>
              <p:nvPr/>
            </p:nvSpPr>
            <p:spPr bwMode="auto">
              <a:xfrm>
                <a:off x="967" y="4642"/>
                <a:ext cx="0"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4" name="Text Box 29"/>
            <p:cNvSpPr txBox="1">
              <a:spLocks noChangeArrowheads="1"/>
            </p:cNvSpPr>
            <p:nvPr/>
          </p:nvSpPr>
          <p:spPr bwMode="auto">
            <a:xfrm>
              <a:off x="2208" y="336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eaLnBrk="1" hangingPunct="1">
                <a:spcBef>
                  <a:spcPct val="50000"/>
                </a:spcBef>
                <a:buFontTx/>
                <a:buNone/>
              </a:pPr>
              <a:endParaRPr lang="en-US" altLang="en-US" sz="1800" b="1">
                <a:solidFill>
                  <a:schemeClr val="tx1"/>
                </a:solidFill>
                <a:latin typeface="Arial" charset="0"/>
              </a:endParaRPr>
            </a:p>
          </p:txBody>
        </p:sp>
        <p:sp>
          <p:nvSpPr>
            <p:cNvPr id="32805" name="Line 30"/>
            <p:cNvSpPr>
              <a:spLocks noChangeShapeType="1"/>
            </p:cNvSpPr>
            <p:nvPr/>
          </p:nvSpPr>
          <p:spPr bwMode="auto">
            <a:xfrm>
              <a:off x="1248" y="3648"/>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6" name="Line 31"/>
            <p:cNvSpPr>
              <a:spLocks noChangeShapeType="1"/>
            </p:cNvSpPr>
            <p:nvPr/>
          </p:nvSpPr>
          <p:spPr bwMode="auto">
            <a:xfrm flipV="1">
              <a:off x="1200" y="3312"/>
              <a:ext cx="240" cy="192"/>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7" name="Line 32"/>
            <p:cNvSpPr>
              <a:spLocks noChangeShapeType="1"/>
            </p:cNvSpPr>
            <p:nvPr/>
          </p:nvSpPr>
          <p:spPr bwMode="auto">
            <a:xfrm>
              <a:off x="1728" y="3312"/>
              <a:ext cx="240" cy="24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784"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90800"/>
            <a:ext cx="17732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AutoShape 36"/>
          <p:cNvSpPr>
            <a:spLocks noChangeArrowheads="1"/>
          </p:cNvSpPr>
          <p:nvPr/>
        </p:nvSpPr>
        <p:spPr bwMode="auto">
          <a:xfrm>
            <a:off x="1646238" y="1473200"/>
            <a:ext cx="1908175" cy="457200"/>
          </a:xfrm>
          <a:prstGeom prst="leftArrow">
            <a:avLst>
              <a:gd name="adj1" fmla="val 50000"/>
              <a:gd name="adj2" fmla="val 91667"/>
            </a:avLst>
          </a:prstGeom>
          <a:solidFill>
            <a:schemeClr val="accent6"/>
          </a:solidFill>
          <a:ln w="9525">
            <a:solidFill>
              <a:schemeClr val="accent6"/>
            </a:solidFill>
            <a:miter lim="800000"/>
            <a:headEnd/>
            <a:tailEnd/>
          </a:ln>
        </p:spPr>
        <p:txBody>
          <a:bodyPr wrap="none" anchor="ctr"/>
          <a:lstStyle/>
          <a:p>
            <a:pPr>
              <a:defRPr/>
            </a:pPr>
            <a:endParaRPr lang="en-US">
              <a:latin typeface="Arial" pitchFamily="-110" charset="0"/>
              <a:ea typeface="ＭＳ Ｐゴシック" pitchFamily="-110" charset="-128"/>
              <a:cs typeface="ＭＳ Ｐゴシック" pitchFamily="-110" charset="-128"/>
            </a:endParaRPr>
          </a:p>
        </p:txBody>
      </p:sp>
      <p:sp>
        <p:nvSpPr>
          <p:cNvPr id="32786" name="AutoShape 37"/>
          <p:cNvSpPr>
            <a:spLocks noChangeArrowheads="1"/>
          </p:cNvSpPr>
          <p:nvPr/>
        </p:nvSpPr>
        <p:spPr bwMode="auto">
          <a:xfrm rot="-9549139">
            <a:off x="1665288" y="2324100"/>
            <a:ext cx="2054225" cy="457200"/>
          </a:xfrm>
          <a:prstGeom prst="leftArrow">
            <a:avLst>
              <a:gd name="adj1" fmla="val 50000"/>
              <a:gd name="adj2" fmla="val 91692"/>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7" name="AutoShape 38"/>
          <p:cNvSpPr>
            <a:spLocks noChangeArrowheads="1"/>
          </p:cNvSpPr>
          <p:nvPr/>
        </p:nvSpPr>
        <p:spPr bwMode="auto">
          <a:xfrm rot="-5400000">
            <a:off x="4301010" y="2236591"/>
            <a:ext cx="457200" cy="457200"/>
          </a:xfrm>
          <a:prstGeom prst="leftArrow">
            <a:avLst>
              <a:gd name="adj1" fmla="val 50000"/>
              <a:gd name="adj2" fmla="val 25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8" name="AutoShape 39"/>
          <p:cNvSpPr>
            <a:spLocks noChangeArrowheads="1"/>
          </p:cNvSpPr>
          <p:nvPr/>
        </p:nvSpPr>
        <p:spPr bwMode="auto">
          <a:xfrm rot="5400000">
            <a:off x="7162800" y="5257800"/>
            <a:ext cx="2133600" cy="457200"/>
          </a:xfrm>
          <a:prstGeom prst="leftArrow">
            <a:avLst>
              <a:gd name="adj1" fmla="val 50000"/>
              <a:gd name="adj2" fmla="val 1166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89" name="AutoShape 40"/>
          <p:cNvSpPr>
            <a:spLocks noChangeArrowheads="1"/>
          </p:cNvSpPr>
          <p:nvPr/>
        </p:nvSpPr>
        <p:spPr bwMode="auto">
          <a:xfrm>
            <a:off x="838200" y="3390900"/>
            <a:ext cx="381000" cy="1363663"/>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0" name="AutoShape 41"/>
          <p:cNvSpPr>
            <a:spLocks noChangeArrowheads="1"/>
          </p:cNvSpPr>
          <p:nvPr/>
        </p:nvSpPr>
        <p:spPr bwMode="auto">
          <a:xfrm rot="-2609289">
            <a:off x="5313363" y="3922713"/>
            <a:ext cx="381000" cy="1244600"/>
          </a:xfrm>
          <a:prstGeom prst="upDownArrow">
            <a:avLst>
              <a:gd name="adj1" fmla="val 50000"/>
              <a:gd name="adj2" fmla="val 653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2" name="AutoShape 43"/>
          <p:cNvSpPr>
            <a:spLocks noChangeArrowheads="1"/>
          </p:cNvSpPr>
          <p:nvPr/>
        </p:nvSpPr>
        <p:spPr bwMode="auto">
          <a:xfrm rot="5400000">
            <a:off x="6591300" y="30099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3" name="AutoShape 44"/>
          <p:cNvSpPr>
            <a:spLocks noChangeArrowheads="1"/>
          </p:cNvSpPr>
          <p:nvPr/>
        </p:nvSpPr>
        <p:spPr bwMode="auto">
          <a:xfrm rot="3024500">
            <a:off x="2969412" y="3737891"/>
            <a:ext cx="315997" cy="1909430"/>
          </a:xfrm>
          <a:prstGeom prst="upDownArrow">
            <a:avLst>
              <a:gd name="adj1" fmla="val 50000"/>
              <a:gd name="adj2" fmla="val 9442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4" name="AutoShape 45"/>
          <p:cNvSpPr>
            <a:spLocks noChangeArrowheads="1"/>
          </p:cNvSpPr>
          <p:nvPr/>
        </p:nvSpPr>
        <p:spPr bwMode="auto">
          <a:xfrm rot="2831766">
            <a:off x="5067300" y="5600700"/>
            <a:ext cx="381000" cy="762000"/>
          </a:xfrm>
          <a:prstGeom prst="upDownArrow">
            <a:avLst>
              <a:gd name="adj1" fmla="val 50000"/>
              <a:gd name="adj2" fmla="val 40000"/>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5" name="AutoShape 46"/>
          <p:cNvSpPr>
            <a:spLocks noChangeArrowheads="1"/>
          </p:cNvSpPr>
          <p:nvPr/>
        </p:nvSpPr>
        <p:spPr bwMode="auto">
          <a:xfrm rot="1965115">
            <a:off x="5334000" y="1981200"/>
            <a:ext cx="1752600" cy="457200"/>
          </a:xfrm>
          <a:prstGeom prst="leftArrow">
            <a:avLst>
              <a:gd name="adj1" fmla="val 50000"/>
              <a:gd name="adj2" fmla="val 95833"/>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6" name="AutoShape 47"/>
          <p:cNvSpPr>
            <a:spLocks noChangeArrowheads="1"/>
          </p:cNvSpPr>
          <p:nvPr/>
        </p:nvSpPr>
        <p:spPr bwMode="auto">
          <a:xfrm rot="7825279">
            <a:off x="6640513" y="4398963"/>
            <a:ext cx="990600" cy="457200"/>
          </a:xfrm>
          <a:prstGeom prst="leftArrow">
            <a:avLst>
              <a:gd name="adj1" fmla="val 50000"/>
              <a:gd name="adj2" fmla="val 54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7" name="AutoShape 48"/>
          <p:cNvSpPr>
            <a:spLocks noChangeArrowheads="1"/>
          </p:cNvSpPr>
          <p:nvPr/>
        </p:nvSpPr>
        <p:spPr bwMode="auto">
          <a:xfrm>
            <a:off x="4876800" y="6248400"/>
            <a:ext cx="3276600" cy="457200"/>
          </a:xfrm>
          <a:prstGeom prst="leftArrow">
            <a:avLst>
              <a:gd name="adj1" fmla="val 50000"/>
              <a:gd name="adj2" fmla="val 179167"/>
            </a:avLst>
          </a:prstGeom>
          <a:solidFill>
            <a:srgbClr val="0D335E"/>
          </a:solidFill>
          <a:ln w="9525">
            <a:solidFill>
              <a:schemeClr val="tx1"/>
            </a:solidFill>
            <a:miter lim="800000"/>
            <a:headEnd/>
            <a:tailEnd/>
          </a:ln>
        </p:spPr>
        <p:txBody>
          <a:bodyPr wrap="none" anchor="ct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sp>
        <p:nvSpPr>
          <p:cNvPr id="32798" name="TextBox 1"/>
          <p:cNvSpPr txBox="1">
            <a:spLocks noChangeArrowheads="1"/>
          </p:cNvSpPr>
          <p:nvPr/>
        </p:nvSpPr>
        <p:spPr bwMode="auto">
          <a:xfrm>
            <a:off x="2209800" y="1511300"/>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BEGIN</a:t>
            </a:r>
          </a:p>
        </p:txBody>
      </p:sp>
      <p:sp>
        <p:nvSpPr>
          <p:cNvPr id="32799" name="TextBox 2"/>
          <p:cNvSpPr txBox="1">
            <a:spLocks noChangeArrowheads="1"/>
          </p:cNvSpPr>
          <p:nvPr/>
        </p:nvSpPr>
        <p:spPr bwMode="auto">
          <a:xfrm rot="1949278">
            <a:off x="5784850" y="2073275"/>
            <a:ext cx="107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r>
              <a:rPr lang="en-US" altLang="en-US" sz="2000">
                <a:solidFill>
                  <a:schemeClr val="bg1"/>
                </a:solidFill>
                <a:latin typeface="Arial" charset="0"/>
              </a:rPr>
              <a:t>END</a:t>
            </a:r>
          </a:p>
        </p:txBody>
      </p:sp>
      <p:sp>
        <p:nvSpPr>
          <p:cNvPr id="32800" name="TextBox 3"/>
          <p:cNvSpPr txBox="1">
            <a:spLocks noChangeArrowheads="1"/>
          </p:cNvSpPr>
          <p:nvPr/>
        </p:nvSpPr>
        <p:spPr bwMode="auto">
          <a:xfrm>
            <a:off x="4876800" y="3973513"/>
            <a:ext cx="3886200" cy="28352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600">
                <a:solidFill>
                  <a:srgbClr val="800000"/>
                </a:solidFill>
                <a:latin typeface="Calibri" pitchFamily="34" charset="0"/>
                <a:ea typeface="ＭＳ Ｐゴシック" pitchFamily="34" charset="-128"/>
              </a:defRPr>
            </a:lvl1pPr>
            <a:lvl2pPr marL="742950" indent="-285750">
              <a:spcBef>
                <a:spcPct val="20000"/>
              </a:spcBef>
              <a:buFont typeface="Arial" charset="0"/>
              <a:buChar char="–"/>
              <a:defRPr sz="32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3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32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3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3200">
                <a:solidFill>
                  <a:schemeClr val="tx1"/>
                </a:solidFill>
                <a:latin typeface="Calibri" pitchFamily="34" charset="0"/>
                <a:ea typeface="ＭＳ Ｐゴシック" pitchFamily="34" charset="-128"/>
              </a:defRPr>
            </a:lvl9pPr>
          </a:lstStyle>
          <a:p>
            <a:pPr>
              <a:spcBef>
                <a:spcPct val="0"/>
              </a:spcBef>
              <a:buFontTx/>
              <a:buNone/>
            </a:pPr>
            <a:endParaRPr lang="en-US" altLang="en-US" sz="2400">
              <a:solidFill>
                <a:schemeClr val="tx1"/>
              </a:solidFill>
              <a:latin typeface="Arial"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2" y="864735"/>
            <a:ext cx="2060575" cy="12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Content Placeholder 11" descr="zz64776280-personnel-work.jpg"/>
          <p:cNvPicPr>
            <a:picLocks noGrp="1" noChangeAspect="1"/>
          </p:cNvPicPr>
          <p:nvPr/>
        </p:nvPicPr>
        <p:blipFill>
          <a:blip r:embed="rId5" cstate="print"/>
          <a:stretch>
            <a:fillRect/>
          </a:stretch>
        </p:blipFill>
        <p:spPr>
          <a:xfrm>
            <a:off x="3554414" y="677033"/>
            <a:ext cx="1909944" cy="1234318"/>
          </a:xfrm>
          <a:prstGeom prst="rect">
            <a:avLst/>
          </a:prstGeom>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624" y="2693791"/>
            <a:ext cx="1371600" cy="12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5" y="4880831"/>
            <a:ext cx="2129669" cy="15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045830">
            <a:off x="3166154" y="5079127"/>
            <a:ext cx="14874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743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a:xfrm>
            <a:off x="457200" y="228600"/>
            <a:ext cx="8229600" cy="1219200"/>
          </a:xfrm>
          <a:effectLst>
            <a:outerShdw dist="38100" dir="2700000" algn="tl" rotWithShape="0">
              <a:srgbClr val="ABA3A3">
                <a:alpha val="50000"/>
              </a:srgbClr>
            </a:outerShdw>
          </a:effectLst>
        </p:spPr>
        <p:txBody>
          <a:bodyPr>
            <a:normAutofit fontScale="90000"/>
          </a:bodyPr>
          <a:lstStyle/>
          <a:p>
            <a:r>
              <a:rPr lang="en-US" b="1" dirty="0" smtClean="0">
                <a:solidFill>
                  <a:srgbClr val="390ACE"/>
                </a:solidFill>
              </a:rPr>
              <a:t>Collaborative Cyber Situation Awareness</a:t>
            </a:r>
            <a:endParaRPr lang="en-US" b="1" dirty="0">
              <a:solidFill>
                <a:srgbClr val="390ACE"/>
              </a:solidFill>
            </a:endParaRPr>
          </a:p>
        </p:txBody>
      </p:sp>
      <p:sp>
        <p:nvSpPr>
          <p:cNvPr id="14338" name="Subtitle 4"/>
          <p:cNvSpPr>
            <a:spLocks noGrp="1"/>
          </p:cNvSpPr>
          <p:nvPr>
            <p:ph type="subTitle" idx="1"/>
          </p:nvPr>
        </p:nvSpPr>
        <p:spPr>
          <a:xfrm>
            <a:off x="304800" y="1752600"/>
            <a:ext cx="8458200" cy="4078287"/>
          </a:xfrm>
        </p:spPr>
        <p:txBody>
          <a:bodyPr/>
          <a:lstStyle/>
          <a:p>
            <a:pPr algn="l" eaLnBrk="1" hangingPunct="1">
              <a:lnSpc>
                <a:spcPct val="80000"/>
              </a:lnSpc>
              <a:buFont typeface="Wingdings 3" pitchFamily="18" charset="2"/>
              <a:buNone/>
            </a:pPr>
            <a:endParaRPr lang="en-US" sz="800" b="1" dirty="0" smtClean="0">
              <a:ea typeface="ＭＳ Ｐゴシック"/>
              <a:cs typeface="Arial" charset="0"/>
            </a:endParaRPr>
          </a:p>
          <a:p>
            <a:pPr algn="l" eaLnBrk="1" hangingPunct="1">
              <a:lnSpc>
                <a:spcPct val="80000"/>
              </a:lnSpc>
              <a:buFont typeface="Wingdings 3" pitchFamily="18" charset="2"/>
              <a:buNone/>
            </a:pPr>
            <a:r>
              <a:rPr lang="en-US" sz="2400" b="1" dirty="0" smtClean="0">
                <a:solidFill>
                  <a:srgbClr val="800000"/>
                </a:solidFill>
                <a:ea typeface="ＭＳ Ｐゴシック"/>
                <a:cs typeface="Arial" charset="0"/>
              </a:rPr>
              <a:t>Nancy J. Cooke, PhD</a:t>
            </a:r>
          </a:p>
          <a:p>
            <a:pPr algn="l" eaLnBrk="1" hangingPunct="1">
              <a:lnSpc>
                <a:spcPct val="80000"/>
              </a:lnSpc>
            </a:pPr>
            <a:r>
              <a:rPr lang="en-US" sz="2400" b="1" dirty="0">
                <a:solidFill>
                  <a:srgbClr val="800000"/>
                </a:solidFill>
                <a:ea typeface="ＭＳ Ｐゴシック"/>
                <a:cs typeface="Arial" charset="0"/>
              </a:rPr>
              <a:t>Arizona State </a:t>
            </a:r>
            <a:r>
              <a:rPr lang="en-US" sz="2400" b="1" dirty="0" smtClean="0">
                <a:solidFill>
                  <a:srgbClr val="800000"/>
                </a:solidFill>
                <a:ea typeface="ＭＳ Ｐゴシック"/>
                <a:cs typeface="Arial" charset="0"/>
              </a:rPr>
              <a:t>University</a:t>
            </a:r>
          </a:p>
          <a:p>
            <a:pPr algn="l" eaLnBrk="1" hangingPunct="1">
              <a:lnSpc>
                <a:spcPct val="80000"/>
              </a:lnSpc>
              <a:buFont typeface="Wingdings 3" pitchFamily="18" charset="2"/>
              <a:buNone/>
            </a:pPr>
            <a:endParaRPr lang="en-US" sz="2400" b="1" dirty="0" smtClean="0">
              <a:solidFill>
                <a:srgbClr val="800000"/>
              </a:solidFill>
              <a:ea typeface="ＭＳ Ｐゴシック"/>
              <a:cs typeface="Arial" charset="0"/>
            </a:endParaRPr>
          </a:p>
          <a:p>
            <a:pPr algn="l" eaLnBrk="1" hangingPunct="1">
              <a:lnSpc>
                <a:spcPct val="80000"/>
              </a:lnSpc>
            </a:pPr>
            <a:r>
              <a:rPr lang="en-US" sz="2400" b="1" dirty="0">
                <a:solidFill>
                  <a:srgbClr val="800000"/>
                </a:solidFill>
                <a:ea typeface="ＭＳ Ｐゴシック"/>
                <a:cs typeface="ＭＳ Ｐゴシック"/>
              </a:rPr>
              <a:t>Prashanth Rajivan, </a:t>
            </a:r>
            <a:r>
              <a:rPr lang="en-US" sz="2400" b="1" dirty="0" smtClean="0">
                <a:solidFill>
                  <a:srgbClr val="800000"/>
                </a:solidFill>
                <a:ea typeface="ＭＳ Ｐゴシック"/>
                <a:cs typeface="ＭＳ Ｐゴシック"/>
              </a:rPr>
              <a:t>PhD</a:t>
            </a:r>
          </a:p>
          <a:p>
            <a:pPr algn="l" eaLnBrk="1" hangingPunct="1">
              <a:lnSpc>
                <a:spcPct val="80000"/>
              </a:lnSpc>
            </a:pPr>
            <a:r>
              <a:rPr lang="en-US" sz="2400" b="1" dirty="0" smtClean="0">
                <a:solidFill>
                  <a:srgbClr val="800000"/>
                </a:solidFill>
                <a:ea typeface="ＭＳ Ｐゴシック"/>
                <a:cs typeface="ＭＳ Ｐゴシック"/>
              </a:rPr>
              <a:t>Indiana University</a:t>
            </a:r>
            <a:endParaRPr lang="en-US" sz="2400" b="1" dirty="0">
              <a:solidFill>
                <a:srgbClr val="800000"/>
              </a:solidFill>
              <a:ea typeface="ＭＳ Ｐゴシック"/>
              <a:cs typeface="ＭＳ Ｐゴシック"/>
            </a:endParaRPr>
          </a:p>
          <a:p>
            <a:pPr algn="l" eaLnBrk="1" hangingPunct="1">
              <a:lnSpc>
                <a:spcPct val="80000"/>
              </a:lnSpc>
            </a:pPr>
            <a:endParaRPr lang="en-US" sz="2400" b="1" dirty="0" smtClean="0">
              <a:solidFill>
                <a:srgbClr val="800000"/>
              </a:solidFill>
              <a:ea typeface="ＭＳ Ｐゴシック"/>
              <a:cs typeface="ＭＳ Ｐゴシック"/>
            </a:endParaRPr>
          </a:p>
          <a:p>
            <a:pPr algn="l" eaLnBrk="1" hangingPunct="1">
              <a:lnSpc>
                <a:spcPct val="80000"/>
              </a:lnSpc>
              <a:buFont typeface="Wingdings 3" pitchFamily="18" charset="2"/>
              <a:buNone/>
            </a:pPr>
            <a:endParaRPr lang="en-US" sz="2400" b="1" dirty="0">
              <a:solidFill>
                <a:srgbClr val="800000"/>
              </a:solidFill>
              <a:ea typeface="ＭＳ Ｐゴシック"/>
              <a:cs typeface="Arial" charset="0"/>
            </a:endParaRPr>
          </a:p>
          <a:p>
            <a:pPr algn="l" eaLnBrk="1" hangingPunct="1">
              <a:lnSpc>
                <a:spcPct val="80000"/>
              </a:lnSpc>
              <a:buFont typeface="Wingdings 3" pitchFamily="18" charset="2"/>
              <a:buNone/>
            </a:pPr>
            <a:r>
              <a:rPr lang="en-US" sz="2400" b="1" dirty="0" smtClean="0">
                <a:solidFill>
                  <a:srgbClr val="800000"/>
                </a:solidFill>
                <a:ea typeface="ＭＳ Ｐゴシック"/>
                <a:cs typeface="Arial" charset="0"/>
              </a:rPr>
              <a:t>July 9, 2015</a:t>
            </a:r>
          </a:p>
        </p:txBody>
      </p:sp>
      <p:pic>
        <p:nvPicPr>
          <p:cNvPr id="14339" name="Picture 10" descr="j0234687"/>
          <p:cNvPicPr>
            <a:picLocks noChangeAspect="1" noChangeArrowheads="1" noCrop="1"/>
          </p:cNvPicPr>
          <p:nvPr/>
        </p:nvPicPr>
        <p:blipFill>
          <a:blip r:embed="rId3" cstate="print"/>
          <a:srcRect/>
          <a:stretch>
            <a:fillRect/>
          </a:stretch>
        </p:blipFill>
        <p:spPr bwMode="auto">
          <a:xfrm>
            <a:off x="4648200" y="2028825"/>
            <a:ext cx="1600200" cy="942975"/>
          </a:xfrm>
          <a:prstGeom prst="rect">
            <a:avLst/>
          </a:prstGeom>
          <a:noFill/>
          <a:ln w="9525">
            <a:noFill/>
            <a:miter lim="800000"/>
            <a:headEnd/>
            <a:tailEnd/>
          </a:ln>
        </p:spPr>
      </p:pic>
      <p:pic>
        <p:nvPicPr>
          <p:cNvPr id="14340" name="Picture 11" descr="j0234687"/>
          <p:cNvPicPr>
            <a:picLocks noChangeAspect="1" noChangeArrowheads="1" noCrop="1"/>
          </p:cNvPicPr>
          <p:nvPr/>
        </p:nvPicPr>
        <p:blipFill>
          <a:blip r:embed="rId3" cstate="print"/>
          <a:srcRect/>
          <a:stretch>
            <a:fillRect/>
          </a:stretch>
        </p:blipFill>
        <p:spPr bwMode="auto">
          <a:xfrm>
            <a:off x="5905500" y="2663825"/>
            <a:ext cx="1600200" cy="942975"/>
          </a:xfrm>
          <a:prstGeom prst="rect">
            <a:avLst/>
          </a:prstGeom>
          <a:noFill/>
          <a:ln w="9525">
            <a:noFill/>
            <a:miter lim="800000"/>
            <a:headEnd/>
            <a:tailEnd/>
          </a:ln>
        </p:spPr>
      </p:pic>
      <p:pic>
        <p:nvPicPr>
          <p:cNvPr id="14341" name="Picture 12" descr="j0234687"/>
          <p:cNvPicPr>
            <a:picLocks noChangeAspect="1" noChangeArrowheads="1" noCrop="1"/>
          </p:cNvPicPr>
          <p:nvPr/>
        </p:nvPicPr>
        <p:blipFill>
          <a:blip r:embed="rId3" cstate="print"/>
          <a:srcRect/>
          <a:stretch>
            <a:fillRect/>
          </a:stretch>
        </p:blipFill>
        <p:spPr bwMode="auto">
          <a:xfrm>
            <a:off x="6743700" y="3543300"/>
            <a:ext cx="1600200" cy="942975"/>
          </a:xfrm>
          <a:prstGeom prst="rect">
            <a:avLst/>
          </a:prstGeom>
          <a:noFill/>
          <a:ln w="9525">
            <a:noFill/>
            <a:miter lim="800000"/>
            <a:headEnd/>
            <a:tailEnd/>
          </a:ln>
        </p:spPr>
      </p:pic>
      <p:pic>
        <p:nvPicPr>
          <p:cNvPr id="14342" name="Picture 13" descr="j0234687"/>
          <p:cNvPicPr>
            <a:picLocks noChangeAspect="1" noChangeArrowheads="1" noCrop="1"/>
          </p:cNvPicPr>
          <p:nvPr/>
        </p:nvPicPr>
        <p:blipFill>
          <a:blip r:embed="rId3" cstate="print"/>
          <a:srcRect/>
          <a:stretch>
            <a:fillRect/>
          </a:stretch>
        </p:blipFill>
        <p:spPr bwMode="auto">
          <a:xfrm>
            <a:off x="5905500" y="4191000"/>
            <a:ext cx="1600200" cy="942975"/>
          </a:xfrm>
          <a:prstGeom prst="rect">
            <a:avLst/>
          </a:prstGeom>
          <a:noFill/>
          <a:ln w="9525">
            <a:noFill/>
            <a:miter lim="800000"/>
            <a:headEnd/>
            <a:tailEnd/>
          </a:ln>
        </p:spPr>
      </p:pic>
      <p:pic>
        <p:nvPicPr>
          <p:cNvPr id="14343" name="Picture 14" descr="j0234687"/>
          <p:cNvPicPr>
            <a:picLocks noChangeAspect="1" noChangeArrowheads="1" noCrop="1"/>
          </p:cNvPicPr>
          <p:nvPr/>
        </p:nvPicPr>
        <p:blipFill>
          <a:blip r:embed="rId3" cstate="print"/>
          <a:srcRect/>
          <a:stretch>
            <a:fillRect/>
          </a:stretch>
        </p:blipFill>
        <p:spPr bwMode="auto">
          <a:xfrm>
            <a:off x="4724400" y="5014912"/>
            <a:ext cx="1600200" cy="942975"/>
          </a:xfrm>
          <a:prstGeom prst="rect">
            <a:avLst/>
          </a:prstGeom>
          <a:noFill/>
          <a:ln w="9525">
            <a:noFill/>
            <a:miter lim="800000"/>
            <a:headEnd/>
            <a:tailEnd/>
          </a:ln>
        </p:spPr>
      </p:pic>
      <p:sp>
        <p:nvSpPr>
          <p:cNvPr id="14344" name="Slide Number Placeholder 9"/>
          <p:cNvSpPr>
            <a:spLocks noGrp="1"/>
          </p:cNvSpPr>
          <p:nvPr>
            <p:ph type="sldNum" sz="quarter" idx="12"/>
          </p:nvPr>
        </p:nvSpPr>
        <p:spPr bwMode="auto">
          <a:noFill/>
          <a:ln>
            <a:miter lim="800000"/>
            <a:headEnd/>
            <a:tailEnd/>
          </a:ln>
        </p:spPr>
        <p:txBody>
          <a:bodyPr/>
          <a:lstStyle/>
          <a:p>
            <a:fld id="{BD6C1D70-9202-4670-97AE-682430227CE4}" type="slidenum">
              <a:rPr lang="en-US" smtClean="0">
                <a:ea typeface="ＭＳ Ｐゴシック"/>
                <a:cs typeface="ＭＳ Ｐゴシック"/>
              </a:rPr>
              <a:pPr/>
              <a:t>9</a:t>
            </a:fld>
            <a:endParaRPr lang="en-US" dirty="0" smtClean="0">
              <a:ea typeface="ＭＳ Ｐゴシック"/>
              <a:cs typeface="ＭＳ Ｐゴシック"/>
            </a:endParaRPr>
          </a:p>
        </p:txBody>
      </p:sp>
      <p:sp>
        <p:nvSpPr>
          <p:cNvPr id="2" name="TextBox 1"/>
          <p:cNvSpPr txBox="1"/>
          <p:nvPr/>
        </p:nvSpPr>
        <p:spPr>
          <a:xfrm>
            <a:off x="4327411" y="6372317"/>
            <a:ext cx="4800600" cy="461665"/>
          </a:xfrm>
          <a:prstGeom prst="rect">
            <a:avLst/>
          </a:prstGeom>
          <a:noFill/>
        </p:spPr>
        <p:txBody>
          <a:bodyPr wrap="square" rtlCol="0">
            <a:spAutoFit/>
          </a:bodyPr>
          <a:lstStyle/>
          <a:p>
            <a:pPr algn="ctr"/>
            <a:r>
              <a:rPr lang="en-US" sz="1200" dirty="0">
                <a:latin typeface="+mn-lt"/>
              </a:rPr>
              <a:t>This work has been supported by the Army Research Office </a:t>
            </a:r>
          </a:p>
          <a:p>
            <a:pPr algn="ctr"/>
            <a:r>
              <a:rPr lang="en-US" sz="1200" dirty="0">
                <a:latin typeface="+mn-lt"/>
              </a:rPr>
              <a:t>under MURI Grant W911NF-09-1-0525.</a:t>
            </a:r>
          </a:p>
        </p:txBody>
      </p:sp>
    </p:spTree>
    <p:extLst>
      <p:ext uri="{BB962C8B-B14F-4D97-AF65-F5344CB8AC3E}">
        <p14:creationId xmlns:p14="http://schemas.microsoft.com/office/powerpoint/2010/main" val="13180408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21.9|15.4"/>
</p:tagLst>
</file>

<file path=ppt/tags/tag2.xml><?xml version="1.0" encoding="utf-8"?>
<p:tagLst xmlns:a="http://schemas.openxmlformats.org/drawingml/2006/main" xmlns:r="http://schemas.openxmlformats.org/officeDocument/2006/relationships" xmlns:p="http://schemas.openxmlformats.org/presentationml/2006/main">
  <p:tag name="TIMING" val="|62.3"/>
</p:tagLst>
</file>

<file path=ppt/tags/tag3.xml><?xml version="1.0" encoding="utf-8"?>
<p:tagLst xmlns:a="http://schemas.openxmlformats.org/drawingml/2006/main" xmlns:r="http://schemas.openxmlformats.org/officeDocument/2006/relationships" xmlns:p="http://schemas.openxmlformats.org/presentationml/2006/main">
  <p:tag name="TIMING" val="|62.3"/>
</p:tagLst>
</file>

<file path=ppt/tags/tag4.xml><?xml version="1.0" encoding="utf-8"?>
<p:tagLst xmlns:a="http://schemas.openxmlformats.org/drawingml/2006/main" xmlns:r="http://schemas.openxmlformats.org/officeDocument/2006/relationships" xmlns:p="http://schemas.openxmlformats.org/presentationml/2006/main">
  <p:tag name="TIMING" val="|62.3"/>
</p:tagLst>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11489</TotalTime>
  <Words>3100</Words>
  <Application>Microsoft Macintosh PowerPoint</Application>
  <PresentationFormat>On-screen Show (4:3)</PresentationFormat>
  <Paragraphs>701</Paragraphs>
  <Slides>64</Slides>
  <Notes>32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Umbrella Presentation Cognitive Science of Cyber SA </vt:lpstr>
      <vt:lpstr>PowerPoint Presentation</vt:lpstr>
      <vt:lpstr>PowerPoint Presentation</vt:lpstr>
      <vt:lpstr>Cyber Security as a Sociotechnical System</vt:lpstr>
      <vt:lpstr>A Complex Cognitive System</vt:lpstr>
      <vt:lpstr>PowerPoint Presentation</vt:lpstr>
      <vt:lpstr>ASU/PSU Objectives</vt:lpstr>
      <vt:lpstr>The Living Lab Procedure  </vt:lpstr>
      <vt:lpstr>Collaborative Cyber Situation Awareness</vt:lpstr>
      <vt:lpstr>Overview</vt:lpstr>
      <vt:lpstr>Theoretical Drivers</vt:lpstr>
      <vt:lpstr>PowerPoint Presentation</vt:lpstr>
      <vt:lpstr>Interactive Team Cognition</vt:lpstr>
      <vt:lpstr>Implications of Interactive Team Cognition</vt:lpstr>
      <vt:lpstr>Situation Awareness</vt:lpstr>
      <vt:lpstr>Cyber Situation Awareness  Requires Human Cognition</vt:lpstr>
      <vt:lpstr>Cyber SA  Display as Much Information as Possible</vt:lpstr>
      <vt:lpstr>Team Situation Awareness</vt:lpstr>
      <vt:lpstr>PowerPoint Presentation</vt:lpstr>
      <vt:lpstr>Cyber Defense as a Sociotechnical System</vt:lpstr>
      <vt:lpstr>The Living Lab Procedure  </vt:lpstr>
      <vt:lpstr>Cognitive Task Analysis Activities</vt:lpstr>
      <vt:lpstr>Lessons Learned:  Cyber Defense Analysts</vt:lpstr>
      <vt:lpstr>Lessons Learned:  The Analyst Task</vt:lpstr>
      <vt:lpstr>Lessons Learned:  Training Analysts</vt:lpstr>
      <vt:lpstr>Lessons Learned:  Teamwork Among Analysts</vt:lpstr>
      <vt:lpstr>The Living Lab Procedure  </vt:lpstr>
      <vt:lpstr>CyberCog  Synthetic Task Environment</vt:lpstr>
      <vt:lpstr>CyberCog Synthetic Task Environment</vt:lpstr>
      <vt:lpstr>CyberCog Team Task</vt:lpstr>
      <vt:lpstr>CyberCog Alerts</vt:lpstr>
      <vt:lpstr>CyberCog Measures</vt:lpstr>
      <vt:lpstr>DEXTAR Cyber Defense Exercise for Team Awareness Research</vt:lpstr>
      <vt:lpstr>The Living Lab Procedure  </vt:lpstr>
      <vt:lpstr>Experiment 1</vt:lpstr>
      <vt:lpstr>Cyber Teaming Helps When the Going Gets Rough</vt:lpstr>
      <vt:lpstr>Groups that Share Less Information Perceive  More Temporal Demands than High Sharers</vt:lpstr>
      <vt:lpstr>Groups that Share Less Information  Perceive Work to be More Difficult than  High Sharers</vt:lpstr>
      <vt:lpstr>Experiment 1 Conclusion</vt:lpstr>
      <vt:lpstr>Experiment 2</vt:lpstr>
      <vt:lpstr>Procedure</vt:lpstr>
      <vt:lpstr>Experiment Design</vt:lpstr>
      <vt:lpstr>PowerPoint Presentation</vt:lpstr>
      <vt:lpstr>Percentage of Shared Information Discussed in Mission 2</vt:lpstr>
      <vt:lpstr>Percentage of Unique Information Discussed in Mission 2</vt:lpstr>
      <vt:lpstr>Number of Attacks Detected (Performance) in Mission 2</vt:lpstr>
      <vt:lpstr>Experiment 2 Conclusion</vt:lpstr>
      <vt:lpstr>The Living Lab Procedure  </vt:lpstr>
      <vt:lpstr>Agent Based Models</vt:lpstr>
      <vt:lpstr>Model Description</vt:lpstr>
      <vt:lpstr>Model Process</vt:lpstr>
      <vt:lpstr>Agents in the Progressive/Teamwork Condition Classified More Alerts (replicates experiment)</vt:lpstr>
      <vt:lpstr>Agent-Based Modeling Conclusion</vt:lpstr>
      <vt:lpstr>EAST Models</vt:lpstr>
      <vt:lpstr>Method</vt:lpstr>
      <vt:lpstr>  Social Network Diagrams of Incident Response/Network Defense Teams </vt:lpstr>
      <vt:lpstr>Sequential Task Network Diagram Industry Incident Response Team</vt:lpstr>
      <vt:lpstr>Sequential Task Network Diagram Military Network Defense Team</vt:lpstr>
      <vt:lpstr>EAST Conclusions</vt:lpstr>
      <vt:lpstr>Conclusions -The Living Lab Procedure  </vt:lpstr>
      <vt:lpstr>PowerPoint Presentation</vt:lpstr>
      <vt:lpstr>PowerPoint Presentation</vt:lpstr>
      <vt:lpstr>Summary of Six Year Key Performance Indicators</vt:lpstr>
      <vt:lpstr>Questions</vt:lpstr>
    </vt:vector>
  </TitlesOfParts>
  <Company>McGaughy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McGaughy</dc:creator>
  <cp:lastModifiedBy>Nancy Cooke</cp:lastModifiedBy>
  <cp:revision>397</cp:revision>
  <cp:lastPrinted>2011-09-05T18:11:03Z</cp:lastPrinted>
  <dcterms:created xsi:type="dcterms:W3CDTF">2011-09-09T15:53:12Z</dcterms:created>
  <dcterms:modified xsi:type="dcterms:W3CDTF">2015-07-09T16:48:53Z</dcterms:modified>
</cp:coreProperties>
</file>