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319" r:id="rId3"/>
    <p:sldId id="342" r:id="rId4"/>
    <p:sldId id="344" r:id="rId5"/>
    <p:sldId id="343" r:id="rId6"/>
    <p:sldId id="349" r:id="rId7"/>
    <p:sldId id="348" r:id="rId8"/>
    <p:sldId id="345" r:id="rId9"/>
    <p:sldId id="346" r:id="rId10"/>
    <p:sldId id="347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8024" autoAdjust="0"/>
  </p:normalViewPr>
  <p:slideViewPr>
    <p:cSldViewPr>
      <p:cViewPr varScale="1">
        <p:scale>
          <a:sx n="109" d="100"/>
          <a:sy n="109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4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date and other details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7/7/15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>
            <a:lvl1pPr>
              <a:defRPr sz="2200"/>
            </a:lvl1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7/7/15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4"/>
          </p:nvPr>
        </p:nvSpPr>
        <p:spPr>
          <a:xfrm>
            <a:off x="4069080" y="1600199"/>
            <a:ext cx="4617720" cy="457200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0398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1" hangingPunct="1"/>
            <a:r>
              <a:rPr kumimoji="0" lang="en-US" dirty="0" smtClean="0"/>
              <a:t>Click to edit Master text styles</a:t>
            </a:r>
          </a:p>
          <a:p>
            <a:pPr lvl="1" eaLnBrk="1" latinLnBrk="1" hangingPunct="1"/>
            <a:r>
              <a:rPr kumimoji="0" lang="en-US" dirty="0" smtClean="0"/>
              <a:t>Second level</a:t>
            </a:r>
          </a:p>
          <a:p>
            <a:pPr lvl="2" eaLnBrk="1" latinLnBrk="1" hangingPunct="1"/>
            <a:r>
              <a:rPr kumimoji="0" lang="en-US" dirty="0" smtClean="0"/>
              <a:t>Third level</a:t>
            </a:r>
          </a:p>
          <a:p>
            <a:pPr lvl="3" eaLnBrk="1" latinLnBrk="1" hangingPunct="1"/>
            <a:r>
              <a:rPr kumimoji="0" lang="en-US" dirty="0" smtClean="0"/>
              <a:t>Fourth level</a:t>
            </a:r>
          </a:p>
          <a:p>
            <a:pPr lvl="4" eaLnBrk="1" latinLnBrk="1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7/7/15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  <p:sldLayoutId id="2147483670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3379" y="762000"/>
            <a:ext cx="7197242" cy="1066800"/>
          </a:xfrm>
        </p:spPr>
        <p:txBody>
          <a:bodyPr/>
          <a:lstStyle>
            <a:extLst/>
          </a:lstStyle>
          <a:p>
            <a:pPr algn="l"/>
            <a:r>
              <a:rPr b="1" dirty="0" smtClean="0"/>
              <a:t>ARO</a:t>
            </a:r>
            <a:r>
              <a:rPr lang="en-US" b="1" dirty="0" smtClean="0"/>
              <a:t>–</a:t>
            </a:r>
            <a:r>
              <a:rPr b="1" dirty="0" smtClean="0"/>
              <a:t>MURI</a:t>
            </a:r>
            <a:br>
              <a:rPr b="1" dirty="0" smtClean="0"/>
            </a:br>
            <a:r>
              <a:rPr sz="1800" b="1" cap="none" dirty="0" smtClean="0"/>
              <a:t>Thoughts on Visualization for Cyber Situation Awareness</a:t>
            </a:r>
            <a:endParaRPr lang="en-US" sz="1800" b="1" cap="none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4114800" y="2541804"/>
            <a:ext cx="4405746" cy="302976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 Meeting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8–9, 2015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Christopher G. Healey</a:t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Lihua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E. Hutchinson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Department, NCSU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Research Laboratory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healey@ncsu.edu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http://www.csc.ncsu.edu/faculty/healey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7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2590800"/>
            <a:ext cx="3352800" cy="2933700"/>
          </a:xfrm>
          <a:prstGeom prst="rect">
            <a:avLst/>
          </a:prstGeom>
          <a:ln w="38100">
            <a:solidFill>
              <a:schemeClr val="tx1"/>
            </a:solidFill>
            <a:round/>
          </a:ln>
          <a:effectLst>
            <a:outerShdw blurRad="127000" dist="76200" dir="2700000" rotWithShape="0">
              <a:srgbClr val="000000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560294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alpha val="75000"/>
                  </a:schemeClr>
                </a:solidFill>
                <a:latin typeface="Calibri Light" panose="020F0302020204030204" pitchFamily="34" charset="0"/>
              </a:rPr>
              <a:t>sic </a:t>
            </a:r>
            <a:r>
              <a:rPr lang="en-US" sz="1000" dirty="0" err="1" smtClean="0">
                <a:solidFill>
                  <a:schemeClr val="tx1">
                    <a:alpha val="75000"/>
                  </a:schemeClr>
                </a:solidFill>
                <a:latin typeface="Calibri Light" panose="020F0302020204030204" pitchFamily="34" charset="0"/>
              </a:rPr>
              <a:t>parvis</a:t>
            </a:r>
            <a:r>
              <a:rPr lang="en-US" sz="1000" dirty="0" smtClean="0">
                <a:solidFill>
                  <a:schemeClr val="tx1">
                    <a:alpha val="75000"/>
                  </a:schemeClr>
                </a:solidFill>
                <a:latin typeface="Calibri Light" panose="020F0302020204030204" pitchFamily="34" charset="0"/>
              </a:rPr>
              <a:t> magna</a:t>
            </a:r>
            <a:endParaRPr lang="en-US" sz="1000" dirty="0">
              <a:solidFill>
                <a:schemeClr val="tx1">
                  <a:alpha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4" y="6087035"/>
            <a:ext cx="1995256" cy="31480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Visualization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Major steps supported by our visualization tool: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igh-level aggregation to highlight data of interest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catterplots to examine relationships between attributes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orrelated visualizations to provide multiple perspectives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ack-end data management support</a:t>
            </a: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ser-interface </a:t>
            </a:r>
            <a:r>
              <a:rPr lang="en-US" dirty="0"/>
              <a:t>support </a:t>
            </a:r>
            <a:r>
              <a:rPr lang="en-US" dirty="0" smtClean="0"/>
              <a:t>for </a:t>
            </a:r>
            <a:r>
              <a:rPr lang="en-US" dirty="0"/>
              <a:t>analyst control of </a:t>
            </a:r>
            <a:r>
              <a:rPr lang="en-US" dirty="0" smtClean="0"/>
              <a:t>each step</a:t>
            </a:r>
            <a:endParaRPr lang="en-US" dirty="0"/>
          </a:p>
          <a:p>
            <a:pPr marL="400050"/>
            <a:r>
              <a:rPr lang="en-US" dirty="0" smtClean="0"/>
              <a:t>Analyst-driven visualization</a:t>
            </a:r>
          </a:p>
          <a:p>
            <a:pPr marL="800100" lvl="1"/>
            <a:r>
              <a:rPr lang="en-US" dirty="0" smtClean="0"/>
              <a:t>support for analyst-driven data selection</a:t>
            </a:r>
          </a:p>
          <a:p>
            <a:pPr marL="800100" lvl="1"/>
            <a:r>
              <a:rPr lang="en-US" dirty="0"/>
              <a:t>support for hypothesis testing, exploration, </a:t>
            </a:r>
            <a:r>
              <a:rPr lang="en-US" dirty="0" smtClean="0"/>
              <a:t>validation</a:t>
            </a:r>
          </a:p>
          <a:p>
            <a:pPr marL="800100" lvl="1"/>
            <a:r>
              <a:rPr lang="en-US" dirty="0"/>
              <a:t>pre-defined visualization that can be modified by an </a:t>
            </a:r>
            <a:r>
              <a:rPr lang="en-US" dirty="0" smtClean="0"/>
              <a:t>analyst</a:t>
            </a:r>
          </a:p>
          <a:p>
            <a:pPr marL="800100" lvl="1">
              <a:spcAft>
                <a:spcPts val="1800"/>
              </a:spcAft>
            </a:pPr>
            <a:r>
              <a:rPr lang="en-US" dirty="0" smtClean="0"/>
              <a:t>control over </a:t>
            </a:r>
            <a:r>
              <a:rPr lang="en-US" dirty="0" smtClean="0">
                <a:solidFill>
                  <a:srgbClr val="00B0F0"/>
                </a:solidFill>
              </a:rPr>
              <a:t>what data</a:t>
            </a:r>
            <a:r>
              <a:rPr lang="en-US" dirty="0" smtClean="0"/>
              <a:t> is visualization, and </a:t>
            </a:r>
            <a:r>
              <a:rPr lang="en-US" dirty="0" smtClean="0">
                <a:solidFill>
                  <a:srgbClr val="00B0F0"/>
                </a:solidFill>
              </a:rPr>
              <a:t>how</a:t>
            </a:r>
          </a:p>
          <a:p>
            <a:pPr marL="400050"/>
            <a:r>
              <a:rPr lang="en-US" sz="1400" dirty="0" err="1" smtClean="0">
                <a:latin typeface="Calibri Light" panose="020F0302020204030204" pitchFamily="34" charset="0"/>
              </a:rPr>
              <a:t>Hao</a:t>
            </a:r>
            <a:r>
              <a:rPr lang="en-US" sz="1400" dirty="0" smtClean="0">
                <a:latin typeface="Calibri Light" panose="020F0302020204030204" pitchFamily="34" charset="0"/>
              </a:rPr>
              <a:t>, Healey, Hutchinson (2013). “Flexible Web Visualization for Alert-Based Network Security Analytics,” in Proceedings Visualization for Cyber Security 2013 (</a:t>
            </a:r>
            <a:r>
              <a:rPr lang="en-US" sz="1400" dirty="0" err="1" smtClean="0">
                <a:latin typeface="Calibri Light" panose="020F0302020204030204" pitchFamily="34" charset="0"/>
              </a:rPr>
              <a:t>VizSec</a:t>
            </a:r>
            <a:r>
              <a:rPr lang="en-US" sz="1400" dirty="0" smtClean="0">
                <a:latin typeface="Calibri Light" panose="020F0302020204030204" pitchFamily="34" charset="0"/>
              </a:rPr>
              <a:t> 2013, Atlanta, GA), pp. 33–40.</a:t>
            </a:r>
          </a:p>
        </p:txBody>
      </p:sp>
    </p:spTree>
    <p:extLst>
      <p:ext uri="{BB962C8B-B14F-4D97-AF65-F5344CB8AC3E}">
        <p14:creationId xmlns:p14="http://schemas.microsoft.com/office/powerpoint/2010/main" val="258134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Ensemble:  collection of related datasets (members)</a:t>
            </a:r>
          </a:p>
          <a:p>
            <a:pPr lvl="1"/>
            <a:r>
              <a:rPr lang="en-US" dirty="0" smtClean="0"/>
              <a:t>originally created for physical science simulations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large, time-varying, multi-dimensional, multi-attribute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exploration of inter-member relationships</a:t>
            </a:r>
          </a:p>
          <a:p>
            <a:pPr lvl="1"/>
            <a:r>
              <a:rPr lang="en-US" dirty="0" smtClean="0"/>
              <a:t>member correlation</a:t>
            </a:r>
          </a:p>
          <a:p>
            <a:pPr lvl="1"/>
            <a:r>
              <a:rPr lang="en-US" dirty="0" smtClean="0"/>
              <a:t>outlier identification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72920" y="5333893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</a:rPr>
              <a:t>Time</a:t>
            </a:r>
            <a:br>
              <a:rPr lang="en-US" sz="1400" dirty="0" smtClean="0">
                <a:latin typeface="Calibri Light" panose="020F0302020204030204" pitchFamily="34" charset="0"/>
              </a:rPr>
            </a:br>
            <a:r>
              <a:rPr lang="en-US" sz="1400" dirty="0" smtClean="0">
                <a:latin typeface="Calibri Light" panose="020F0302020204030204" pitchFamily="34" charset="0"/>
              </a:rPr>
              <a:t>(Hour)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6909" y="4974534"/>
            <a:ext cx="1057030" cy="1140899"/>
            <a:chOff x="1182011" y="1047787"/>
            <a:chExt cx="4000500" cy="3441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2011" y="1047787"/>
              <a:ext cx="3390900" cy="28321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4411" y="1200187"/>
              <a:ext cx="3390900" cy="2832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6811" y="1352587"/>
              <a:ext cx="3390900" cy="2832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211" y="1504987"/>
              <a:ext cx="3390900" cy="2832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1611" y="1657387"/>
              <a:ext cx="3390900" cy="28321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181744" y="4969932"/>
            <a:ext cx="1155939" cy="1150103"/>
            <a:chOff x="4444251" y="1309529"/>
            <a:chExt cx="3975100" cy="3429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4251" y="1309529"/>
              <a:ext cx="3365500" cy="2819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6651" y="1461929"/>
              <a:ext cx="3365500" cy="2819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9051" y="1614329"/>
              <a:ext cx="3365500" cy="2819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1451" y="1766729"/>
              <a:ext cx="3365500" cy="2819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851" y="1919129"/>
              <a:ext cx="3365500" cy="28194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132299" y="4969828"/>
            <a:ext cx="1174793" cy="1150311"/>
            <a:chOff x="8440562" y="1720201"/>
            <a:chExt cx="4013200" cy="3454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0562" y="1720201"/>
              <a:ext cx="3403600" cy="2844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2962" y="1872601"/>
              <a:ext cx="3403600" cy="2844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5362" y="2025001"/>
              <a:ext cx="3403600" cy="28448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7762" y="2177401"/>
              <a:ext cx="3403600" cy="28448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0162" y="2329801"/>
              <a:ext cx="3403600" cy="28448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619904" y="4969930"/>
            <a:ext cx="1155794" cy="1150106"/>
            <a:chOff x="3746760" y="2915851"/>
            <a:chExt cx="3975100" cy="34163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6760" y="2915851"/>
              <a:ext cx="3365500" cy="28067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9160" y="3068251"/>
              <a:ext cx="3365500" cy="28067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1560" y="3220651"/>
              <a:ext cx="3365500" cy="28067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3960" y="3373051"/>
              <a:ext cx="3365500" cy="28067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360" y="3525451"/>
              <a:ext cx="3365500" cy="280670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854765" y="466039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</a:rPr>
              <a:t>Member 1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9026" y="466039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</a:rPr>
              <a:t>Member 4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7734" y="4651123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</a:rPr>
              <a:t>Member 3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9635" y="4653986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</a:rPr>
              <a:t>Member 2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58317" y="5149359"/>
            <a:ext cx="0" cy="791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71129" y="6169223"/>
            <a:ext cx="3262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Precipitation Probability </a:t>
            </a:r>
            <a:r>
              <a:rPr lang="en-US" sz="1400" dirty="0" err="1" smtClean="0">
                <a:latin typeface="Calibri" panose="020F0502020204030204" pitchFamily="34" charset="0"/>
              </a:rPr>
              <a:t>Forcast</a:t>
            </a:r>
            <a:r>
              <a:rPr lang="en-US" sz="1400" dirty="0" smtClean="0">
                <a:latin typeface="Calibri" panose="020F0502020204030204" pitchFamily="34" charset="0"/>
              </a:rPr>
              <a:t> Ensemble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1400" y="5391094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. . .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6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network security data is temporal</a:t>
            </a:r>
          </a:p>
          <a:p>
            <a:pPr lvl="1"/>
            <a:r>
              <a:rPr lang="en-US" dirty="0" smtClean="0"/>
              <a:t>identification of related and outlier traffic is important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ensemble methods are designed for scalability</a:t>
            </a:r>
          </a:p>
          <a:p>
            <a:r>
              <a:rPr lang="en-US" dirty="0" smtClean="0"/>
              <a:t>Representing network security data as an ensemble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Define a member (</a:t>
            </a:r>
            <a:r>
              <a:rPr lang="en-US" i="1" dirty="0" smtClean="0"/>
              <a:t>e.g.,</a:t>
            </a:r>
            <a:r>
              <a:rPr lang="en-US" dirty="0" smtClean="0"/>
              <a:t> network traffic to a destination)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Define time steps or time windows (</a:t>
            </a:r>
            <a:r>
              <a:rPr lang="en-US" i="1" dirty="0" smtClean="0"/>
              <a:t>e.g.,</a:t>
            </a:r>
            <a:r>
              <a:rPr lang="en-US" dirty="0" smtClean="0"/>
              <a:t> hours, days)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Define data values per time step (</a:t>
            </a:r>
            <a:r>
              <a:rPr lang="en-US" i="1" dirty="0" smtClean="0"/>
              <a:t>e.g., </a:t>
            </a:r>
            <a:r>
              <a:rPr lang="en-US" dirty="0" smtClean="0"/>
              <a:t>number of alerts)</a:t>
            </a: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Apply ensemble analysis and visualization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Are ensemble techniques useful?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If so, work in ensemble visualization potentially </a:t>
            </a:r>
            <a:r>
              <a:rPr lang="en-US" dirty="0" smtClean="0"/>
              <a:t>applicable</a:t>
            </a:r>
          </a:p>
          <a:p>
            <a:r>
              <a:rPr lang="ja-JP" altLang="en-US" sz="1500" dirty="0">
                <a:latin typeface="Calibri Light"/>
                <a:ea typeface="Calibri"/>
                <a:cs typeface="Calibri Light"/>
              </a:rPr>
              <a:t>Hao, Healey, Hutchinson 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(</a:t>
            </a:r>
            <a:r>
              <a:rPr lang="en-CA" altLang="ja-JP" sz="1500" dirty="0" smtClean="0">
                <a:latin typeface="Calibri Light"/>
                <a:ea typeface="Calibri"/>
                <a:cs typeface="Calibri Light"/>
              </a:rPr>
              <a:t>2015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)</a:t>
            </a:r>
            <a:r>
              <a:rPr lang="ja-JP" altLang="en-US" sz="1500" dirty="0">
                <a:latin typeface="Calibri Light"/>
                <a:ea typeface="Calibri"/>
                <a:cs typeface="Calibri Light"/>
              </a:rPr>
              <a:t>. 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“</a:t>
            </a:r>
            <a:r>
              <a:rPr lang="en-CA" altLang="ja-JP" sz="1500" dirty="0" smtClean="0">
                <a:latin typeface="Calibri Light"/>
                <a:ea typeface="Calibri"/>
                <a:cs typeface="Calibri Light"/>
              </a:rPr>
              <a:t>Ensemble Visualization for Cyber Situation Awareness of Network Security Data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,</a:t>
            </a:r>
            <a:r>
              <a:rPr lang="ja-JP" altLang="en-US" sz="1500" dirty="0">
                <a:latin typeface="Calibri Light"/>
                <a:ea typeface="Calibri"/>
                <a:cs typeface="Calibri Light"/>
              </a:rPr>
              <a:t>” </a:t>
            </a:r>
            <a:r>
              <a:rPr lang="en-CA" altLang="ja-JP" sz="1500" dirty="0" smtClean="0">
                <a:latin typeface="Calibri Light"/>
                <a:ea typeface="Calibri"/>
                <a:cs typeface="Calibri Light"/>
              </a:rPr>
              <a:t>submitted to 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Visualization </a:t>
            </a:r>
            <a:r>
              <a:rPr lang="ja-JP" altLang="en-US" sz="1500" dirty="0">
                <a:latin typeface="Calibri Light"/>
                <a:ea typeface="Calibri"/>
                <a:cs typeface="Calibri Light"/>
              </a:rPr>
              <a:t>for Cyber Security </a:t>
            </a:r>
            <a:r>
              <a:rPr lang="en-CA" altLang="ja-JP" sz="1500" dirty="0" smtClean="0">
                <a:latin typeface="Calibri Light"/>
                <a:ea typeface="Calibri"/>
                <a:cs typeface="Calibri Light"/>
              </a:rPr>
              <a:t>2015 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(</a:t>
            </a:r>
            <a:r>
              <a:rPr lang="ja-JP" altLang="en-US" sz="1500" dirty="0">
                <a:latin typeface="Calibri Light"/>
                <a:ea typeface="Calibri"/>
                <a:cs typeface="Calibri Light"/>
              </a:rPr>
              <a:t>VizSec </a:t>
            </a:r>
            <a:r>
              <a:rPr lang="en-CA" altLang="ja-JP" sz="1500" dirty="0" smtClean="0">
                <a:latin typeface="Calibri Light"/>
                <a:ea typeface="Calibri"/>
                <a:cs typeface="Calibri Light"/>
              </a:rPr>
              <a:t>2015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, </a:t>
            </a:r>
            <a:r>
              <a:rPr lang="en-CA" altLang="ja-JP" sz="1500" dirty="0" smtClean="0">
                <a:latin typeface="Calibri Light"/>
                <a:ea typeface="Calibri"/>
                <a:cs typeface="Calibri Light"/>
              </a:rPr>
              <a:t>Chicago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, </a:t>
            </a:r>
            <a:r>
              <a:rPr lang="en-CA" altLang="ja-JP" sz="1500" dirty="0" smtClean="0">
                <a:latin typeface="Calibri Light"/>
                <a:ea typeface="Calibri"/>
                <a:cs typeface="Calibri Light"/>
              </a:rPr>
              <a:t>IL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)</a:t>
            </a:r>
            <a:r>
              <a:rPr lang="en-CA" altLang="ja-JP" sz="1500" dirty="0" smtClean="0">
                <a:latin typeface="Calibri Light"/>
                <a:ea typeface="Calibri"/>
                <a:cs typeface="Calibri Light"/>
              </a:rPr>
              <a:t>.</a:t>
            </a:r>
            <a:endParaRPr lang="ja-JP" altLang="en-US" sz="1500" dirty="0">
              <a:latin typeface="Calibri Light"/>
              <a:ea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988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Ensemble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Member:  combination of data attributes</a:t>
            </a:r>
          </a:p>
          <a:p>
            <a:pPr lvl="1"/>
            <a:r>
              <a:rPr lang="en-US" i="1" dirty="0" smtClean="0"/>
              <a:t>e.g.,</a:t>
            </a:r>
            <a:r>
              <a:rPr lang="en-US" dirty="0" smtClean="0"/>
              <a:t> destination IP plus destination port</a:t>
            </a:r>
            <a:endParaRPr lang="en-US" i="1" dirty="0" smtClean="0"/>
          </a:p>
          <a:p>
            <a:r>
              <a:rPr lang="en-US" dirty="0" smtClean="0"/>
              <a:t>Time steps within member:  analyst-driven</a:t>
            </a:r>
          </a:p>
          <a:p>
            <a:pPr lvl="1">
              <a:spcAft>
                <a:spcPts val="1800"/>
              </a:spcAft>
            </a:pPr>
            <a:r>
              <a:rPr lang="en-US" i="1" dirty="0" smtClean="0"/>
              <a:t>e.g.,</a:t>
            </a:r>
            <a:r>
              <a:rPr lang="en-US" dirty="0" smtClean="0"/>
              <a:t> equal-width time windows</a:t>
            </a:r>
          </a:p>
          <a:p>
            <a:r>
              <a:rPr lang="en-US" dirty="0" smtClean="0"/>
              <a:t>Inter-member relationship analytics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similarity of changes in number of alerts over time</a:t>
            </a:r>
          </a:p>
          <a:p>
            <a:r>
              <a:rPr lang="en-US" dirty="0" smtClean="0"/>
              <a:t>Example alert ensemble </a:t>
            </a:r>
            <a:r>
              <a:rPr lang="en-US" dirty="0" smtClean="0"/>
              <a:t>dataset</a:t>
            </a:r>
            <a:endParaRPr lang="en-US" dirty="0"/>
          </a:p>
          <a:p>
            <a:pPr lvl="1"/>
            <a:r>
              <a:rPr lang="en-US" dirty="0" smtClean="0"/>
              <a:t>extract all alerts from source IP 64.120.250.242</a:t>
            </a:r>
          </a:p>
          <a:p>
            <a:pPr lvl="1">
              <a:tabLst>
                <a:tab pos="1887538" algn="l"/>
              </a:tabLst>
            </a:pPr>
            <a:r>
              <a:rPr lang="en-US" dirty="0" smtClean="0">
                <a:solidFill>
                  <a:srgbClr val="00B0F0"/>
                </a:solidFill>
              </a:rPr>
              <a:t>member:</a:t>
            </a:r>
            <a:r>
              <a:rPr lang="en-US" dirty="0" smtClean="0"/>
              <a:t>	destination </a:t>
            </a:r>
            <a:r>
              <a:rPr lang="en-US" dirty="0" smtClean="0"/>
              <a:t>IP plus </a:t>
            </a:r>
            <a:r>
              <a:rPr lang="en-US" dirty="0" err="1" smtClean="0"/>
              <a:t>desination</a:t>
            </a:r>
            <a:r>
              <a:rPr lang="en-US" dirty="0" smtClean="0"/>
              <a:t> port</a:t>
            </a:r>
          </a:p>
          <a:p>
            <a:pPr lvl="1">
              <a:tabLst>
                <a:tab pos="1887538" algn="l"/>
              </a:tabLst>
            </a:pPr>
            <a:r>
              <a:rPr lang="en-US" dirty="0" smtClean="0">
                <a:solidFill>
                  <a:srgbClr val="00B0F0"/>
                </a:solidFill>
              </a:rPr>
              <a:t>time </a:t>
            </a:r>
            <a:r>
              <a:rPr lang="en-US" dirty="0" smtClean="0">
                <a:solidFill>
                  <a:srgbClr val="00B0F0"/>
                </a:solidFill>
              </a:rPr>
              <a:t>step:</a:t>
            </a:r>
            <a:r>
              <a:rPr lang="en-US" dirty="0" smtClean="0"/>
              <a:t>	alerts </a:t>
            </a:r>
            <a:r>
              <a:rPr lang="en-US" dirty="0" smtClean="0"/>
              <a:t>per day</a:t>
            </a:r>
          </a:p>
        </p:txBody>
      </p:sp>
    </p:spTree>
    <p:extLst>
      <p:ext uri="{BB962C8B-B14F-4D97-AF65-F5344CB8AC3E}">
        <p14:creationId xmlns:p14="http://schemas.microsoft.com/office/powerpoint/2010/main" val="204235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dataset</a:t>
            </a:r>
            <a:endParaRPr lang="en-US" dirty="0"/>
          </a:p>
        </p:txBody>
      </p:sp>
      <p:pic>
        <p:nvPicPr>
          <p:cNvPr id="4" name="Picture 3" descr="C:\Users\Adminuser\Desktop\screenshot\srcIp64-120-250-242-dtw\srcIp64-120-250-242-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42" y="1792731"/>
            <a:ext cx="7157915" cy="44108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3074" y="3609798"/>
            <a:ext cx="114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extract alerts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233" y="5133798"/>
            <a:ext cx="1309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define member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3348" y="5412624"/>
            <a:ext cx="137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define time step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95098" y="3384175"/>
            <a:ext cx="1705702" cy="37951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47949" y="5011163"/>
            <a:ext cx="776632" cy="27652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267200" y="5289175"/>
            <a:ext cx="776632" cy="27652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1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dataset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93074" y="3844265"/>
            <a:ext cx="114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extract alerts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233" y="3844265"/>
            <a:ext cx="1309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define member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3348" y="3844265"/>
            <a:ext cx="137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define time step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95098" y="3808396"/>
            <a:ext cx="1705702" cy="37951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47949" y="3859892"/>
            <a:ext cx="776632" cy="27652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267200" y="3859892"/>
            <a:ext cx="776632" cy="27652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 b="8722"/>
          <a:stretch/>
        </p:blipFill>
        <p:spPr bwMode="auto">
          <a:xfrm>
            <a:off x="556899" y="1875122"/>
            <a:ext cx="8030203" cy="424606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845839" y="6159232"/>
            <a:ext cx="145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Time Steps (Days)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52821" y="3844264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Number of Alerts</a:t>
            </a:r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0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99" y="1875122"/>
            <a:ext cx="8030203" cy="424606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=20 clusters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5839" y="6159232"/>
            <a:ext cx="145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Time Steps (Days)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52821" y="3844264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Number of Alerts</a:t>
            </a:r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1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user\Desktop\screenshot\srcIp64-120-250-242-dtw\srcIp64-120-250-242-cl173-k20-n6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" b="8378"/>
          <a:stretch/>
        </p:blipFill>
        <p:spPr bwMode="auto">
          <a:xfrm>
            <a:off x="556899" y="1875122"/>
            <a:ext cx="8030203" cy="424606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65-member cluster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5839" y="6159232"/>
            <a:ext cx="145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Time Steps (Days)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52821" y="3844264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Number of Alerts</a:t>
            </a:r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Ensemble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Member:  sequence of </a:t>
            </a:r>
            <a:r>
              <a:rPr lang="en-US" dirty="0" err="1" smtClean="0"/>
              <a:t>NetFlows</a:t>
            </a:r>
            <a:endParaRPr lang="en-US" dirty="0" smtClean="0"/>
          </a:p>
          <a:p>
            <a:pPr lvl="1"/>
            <a:r>
              <a:rPr lang="en-US" i="1" dirty="0" smtClean="0"/>
              <a:t>e.g.,</a:t>
            </a:r>
            <a:r>
              <a:rPr lang="en-US" dirty="0" smtClean="0"/>
              <a:t> between destination </a:t>
            </a:r>
            <a:r>
              <a:rPr lang="en-US" dirty="0" err="1" smtClean="0"/>
              <a:t>IP.port</a:t>
            </a:r>
            <a:r>
              <a:rPr lang="en-US" dirty="0" smtClean="0"/>
              <a:t>, source </a:t>
            </a:r>
            <a:r>
              <a:rPr lang="en-US" dirty="0" err="1" smtClean="0"/>
              <a:t>IP.port</a:t>
            </a:r>
            <a:endParaRPr lang="en-US" i="1" dirty="0" smtClean="0"/>
          </a:p>
          <a:p>
            <a:r>
              <a:rPr lang="en-US" dirty="0" smtClean="0"/>
              <a:t>Time steps within member:  </a:t>
            </a:r>
            <a:r>
              <a:rPr lang="en-US" dirty="0" err="1" smtClean="0"/>
              <a:t>NetFlow</a:t>
            </a:r>
            <a:r>
              <a:rPr lang="en-US" dirty="0" smtClean="0"/>
              <a:t>-driven</a:t>
            </a:r>
          </a:p>
          <a:p>
            <a:pPr lvl="1">
              <a:spcAft>
                <a:spcPts val="1800"/>
              </a:spcAft>
            </a:pPr>
            <a:r>
              <a:rPr lang="en-US" i="1" dirty="0" smtClean="0"/>
              <a:t>e.g.,</a:t>
            </a:r>
            <a:r>
              <a:rPr lang="en-US" dirty="0" smtClean="0"/>
              <a:t> </a:t>
            </a:r>
            <a:r>
              <a:rPr lang="en-US" dirty="0" err="1" smtClean="0"/>
              <a:t>Netflow</a:t>
            </a:r>
            <a:r>
              <a:rPr lang="en-US" dirty="0" smtClean="0"/>
              <a:t> duration, gap duration</a:t>
            </a:r>
          </a:p>
          <a:p>
            <a:r>
              <a:rPr lang="en-US" dirty="0" smtClean="0"/>
              <a:t>Inter-member relationship analytics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similarity of </a:t>
            </a:r>
            <a:r>
              <a:rPr lang="en-US" dirty="0" err="1" smtClean="0"/>
              <a:t>NetFlow</a:t>
            </a:r>
            <a:r>
              <a:rPr lang="en-US" dirty="0" smtClean="0"/>
              <a:t> duration, density and distribution of alerts</a:t>
            </a:r>
          </a:p>
          <a:p>
            <a:r>
              <a:rPr lang="en-US" dirty="0" smtClean="0"/>
              <a:t>Ensemble dataset</a:t>
            </a:r>
            <a:endParaRPr lang="en-US" dirty="0"/>
          </a:p>
          <a:p>
            <a:pPr lvl="1"/>
            <a:r>
              <a:rPr lang="en-US" dirty="0" smtClean="0"/>
              <a:t>65 </a:t>
            </a:r>
            <a:r>
              <a:rPr lang="en-US" dirty="0" err="1" smtClean="0"/>
              <a:t>NetFlows</a:t>
            </a:r>
            <a:r>
              <a:rPr lang="en-US" dirty="0" smtClean="0"/>
              <a:t> from source IP 64.120.250.242 with similar alert pattern</a:t>
            </a:r>
          </a:p>
          <a:p>
            <a:pPr lvl="1">
              <a:tabLst>
                <a:tab pos="1887538" algn="l"/>
              </a:tabLst>
            </a:pPr>
            <a:r>
              <a:rPr lang="en-US" dirty="0" smtClean="0">
                <a:solidFill>
                  <a:srgbClr val="00B0F0"/>
                </a:solidFill>
              </a:rPr>
              <a:t>member:</a:t>
            </a:r>
            <a:r>
              <a:rPr lang="en-US" dirty="0" smtClean="0"/>
              <a:t>	destination </a:t>
            </a:r>
            <a:r>
              <a:rPr lang="en-US" dirty="0" smtClean="0"/>
              <a:t>IP plus </a:t>
            </a:r>
            <a:r>
              <a:rPr lang="en-US" dirty="0" err="1" smtClean="0"/>
              <a:t>desination</a:t>
            </a:r>
            <a:r>
              <a:rPr lang="en-US" dirty="0" smtClean="0"/>
              <a:t> port</a:t>
            </a:r>
          </a:p>
          <a:p>
            <a:pPr lvl="1">
              <a:tabLst>
                <a:tab pos="1887538" algn="l"/>
              </a:tabLst>
            </a:pPr>
            <a:r>
              <a:rPr lang="en-US" dirty="0" smtClean="0">
                <a:solidFill>
                  <a:srgbClr val="00B0F0"/>
                </a:solidFill>
              </a:rPr>
              <a:t>time </a:t>
            </a:r>
            <a:r>
              <a:rPr lang="en-US" dirty="0" smtClean="0">
                <a:solidFill>
                  <a:srgbClr val="00B0F0"/>
                </a:solidFill>
              </a:rPr>
              <a:t>step:</a:t>
            </a:r>
            <a:r>
              <a:rPr lang="en-US" dirty="0" smtClean="0"/>
              <a:t>	</a:t>
            </a:r>
            <a:r>
              <a:rPr lang="en-US" dirty="0" err="1" smtClean="0"/>
              <a:t>NetFlow</a:t>
            </a:r>
            <a:r>
              <a:rPr lang="en-US" dirty="0" smtClean="0"/>
              <a:t> </a:t>
            </a:r>
            <a:r>
              <a:rPr lang="en-US" dirty="0" smtClean="0"/>
              <a:t>duration plus gap duration</a:t>
            </a:r>
          </a:p>
        </p:txBody>
      </p:sp>
    </p:spTree>
    <p:extLst>
      <p:ext uri="{BB962C8B-B14F-4D97-AF65-F5344CB8AC3E}">
        <p14:creationId xmlns:p14="http://schemas.microsoft.com/office/powerpoint/2010/main" val="41941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93" y="1752443"/>
            <a:ext cx="6173411" cy="44914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dataset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7510" y="3303495"/>
            <a:ext cx="176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extract </a:t>
            </a:r>
            <a:r>
              <a:rPr lang="en-US" sz="1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NetFlows</a:t>
            </a:r>
            <a:endParaRPr 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with 65 alert patterns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0031" y="5922693"/>
            <a:ext cx="1309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define member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34000" y="2995941"/>
            <a:ext cx="791302" cy="47859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953000" y="5909301"/>
            <a:ext cx="897032" cy="1672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74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 </a:t>
            </a:r>
            <a:r>
              <a:rPr lang="en-US" dirty="0" smtClean="0">
                <a:solidFill>
                  <a:srgbClr val="00B0F0"/>
                </a:solidFill>
              </a:rPr>
              <a:t>Visualization </a:t>
            </a:r>
            <a:r>
              <a:rPr lang="en-US" dirty="0">
                <a:solidFill>
                  <a:srgbClr val="00B0F0"/>
                </a:solidFill>
              </a:rPr>
              <a:t>support</a:t>
            </a:r>
            <a:r>
              <a:rPr lang="en-US" dirty="0"/>
              <a:t> for network security analysts</a:t>
            </a:r>
          </a:p>
          <a:p>
            <a:pPr lvl="1"/>
            <a:r>
              <a:rPr lang="en-US" dirty="0"/>
              <a:t>“Do not fit our problem to your tool, build a tool to fit our problem”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solidFill>
                  <a:srgbClr val="00B0F0"/>
                </a:solidFill>
              </a:rPr>
              <a:t>Focus explicitly on network security analysts</a:t>
            </a:r>
            <a:r>
              <a:rPr lang="en-US" dirty="0"/>
              <a:t>, not </a:t>
            </a:r>
            <a:r>
              <a:rPr lang="en-US" dirty="0" smtClean="0"/>
              <a:t>security </a:t>
            </a:r>
            <a:r>
              <a:rPr lang="en-US" dirty="0"/>
              <a:t>data</a:t>
            </a:r>
          </a:p>
          <a:p>
            <a:r>
              <a:rPr lang="en-US" dirty="0"/>
              <a:t>Balance</a:t>
            </a:r>
          </a:p>
          <a:p>
            <a:pPr lvl="1"/>
            <a:r>
              <a:rPr lang="en-US" dirty="0"/>
              <a:t>Meet the needs of the analysts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Apply knowledge and best practices from visualization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Web-based tools to support flexible, analyst-driven exploration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Overview + detail on demand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Chart-based visualizations to minimize cognitive </a:t>
            </a:r>
            <a:r>
              <a:rPr lang="en-US" dirty="0" smtClean="0"/>
              <a:t>overhead</a:t>
            </a:r>
          </a:p>
          <a:p>
            <a:r>
              <a:rPr lang="en-US" altLang="ja-JP" sz="1500" dirty="0">
                <a:latin typeface="Calibri Light"/>
                <a:ea typeface="Calibri"/>
                <a:cs typeface="Calibri Light"/>
              </a:rPr>
              <a:t>Healey, C. G., </a:t>
            </a:r>
            <a:r>
              <a:rPr lang="en-US" altLang="ja-JP" sz="1500" dirty="0" err="1">
                <a:latin typeface="Calibri Light"/>
                <a:ea typeface="Calibri"/>
                <a:cs typeface="Calibri Light"/>
              </a:rPr>
              <a:t>Hao</a:t>
            </a:r>
            <a:r>
              <a:rPr lang="en-US" altLang="ja-JP" sz="1500" dirty="0">
                <a:latin typeface="Calibri Light"/>
                <a:ea typeface="Calibri"/>
                <a:cs typeface="Calibri Light"/>
              </a:rPr>
              <a:t>, L., and Hutchinson, S. E. (2014). “</a:t>
            </a:r>
            <a:r>
              <a:rPr lang="en-US" altLang="ja-JP" sz="1500" dirty="0" smtClean="0">
                <a:latin typeface="Calibri Light"/>
                <a:ea typeface="Calibri"/>
                <a:cs typeface="Calibri Light"/>
              </a:rPr>
              <a:t>Visualizations </a:t>
            </a:r>
            <a:r>
              <a:rPr lang="en-US" altLang="ja-JP" sz="1500" dirty="0">
                <a:latin typeface="Calibri Light"/>
                <a:ea typeface="Calibri"/>
                <a:cs typeface="Calibri Light"/>
              </a:rPr>
              <a:t>and Analysts,” </a:t>
            </a:r>
            <a:r>
              <a:rPr lang="en-US" altLang="ja-JP" sz="1500" dirty="0" smtClean="0">
                <a:latin typeface="Calibri Light"/>
                <a:ea typeface="Calibri"/>
                <a:cs typeface="Calibri Light"/>
              </a:rPr>
              <a:t>in Cyber </a:t>
            </a:r>
            <a:r>
              <a:rPr lang="en-US" altLang="ja-JP" sz="1500" dirty="0">
                <a:latin typeface="Calibri Light"/>
                <a:ea typeface="Calibri"/>
                <a:cs typeface="Calibri Light"/>
              </a:rPr>
              <a:t>Defense and </a:t>
            </a:r>
            <a:r>
              <a:rPr lang="en-US" altLang="ja-JP" sz="1500" dirty="0" err="1" smtClean="0">
                <a:latin typeface="Calibri Light"/>
                <a:ea typeface="Calibri"/>
                <a:cs typeface="Calibri Light"/>
              </a:rPr>
              <a:t>SituationAwareness</a:t>
            </a:r>
            <a:r>
              <a:rPr lang="en-US" altLang="ja-JP" sz="1500" dirty="0" smtClean="0">
                <a:latin typeface="Calibri Light"/>
                <a:ea typeface="Calibri"/>
                <a:cs typeface="Calibri Light"/>
              </a:rPr>
              <a:t>, </a:t>
            </a:r>
            <a:r>
              <a:rPr lang="en-US" altLang="ja-JP" sz="1500" dirty="0">
                <a:latin typeface="Calibri Light"/>
                <a:ea typeface="Calibri"/>
                <a:cs typeface="Calibri Light"/>
              </a:rPr>
              <a:t>A. </a:t>
            </a:r>
            <a:r>
              <a:rPr lang="en-US" altLang="ja-JP" sz="1500" dirty="0" err="1">
                <a:latin typeface="Calibri Light"/>
                <a:ea typeface="Calibri"/>
                <a:cs typeface="Calibri Light"/>
              </a:rPr>
              <a:t>Kott</a:t>
            </a:r>
            <a:r>
              <a:rPr lang="en-US" altLang="ja-JP" sz="1500" dirty="0">
                <a:latin typeface="Calibri Light"/>
                <a:ea typeface="Calibri"/>
                <a:cs typeface="Calibri Light"/>
              </a:rPr>
              <a:t>, C. Wang and R. </a:t>
            </a:r>
            <a:r>
              <a:rPr lang="en-US" altLang="ja-JP" sz="1500" dirty="0" err="1">
                <a:latin typeface="Calibri Light"/>
                <a:ea typeface="Calibri"/>
                <a:cs typeface="Calibri Light"/>
              </a:rPr>
              <a:t>Erbacher</a:t>
            </a:r>
            <a:r>
              <a:rPr lang="en-US" altLang="ja-JP" sz="1500" dirty="0">
                <a:latin typeface="Calibri Light"/>
                <a:ea typeface="Calibri"/>
                <a:cs typeface="Calibri Light"/>
              </a:rPr>
              <a:t>, Eds. New York, New York: </a:t>
            </a:r>
            <a:r>
              <a:rPr lang="en-US" altLang="ja-JP" sz="1500" dirty="0" smtClean="0">
                <a:latin typeface="Calibri Light"/>
                <a:ea typeface="Calibri"/>
                <a:cs typeface="Calibri Light"/>
              </a:rPr>
              <a:t>Springer </a:t>
            </a:r>
            <a:r>
              <a:rPr lang="en-US" altLang="ja-JP" sz="1500" dirty="0">
                <a:latin typeface="Calibri Light"/>
                <a:ea typeface="Calibri"/>
                <a:cs typeface="Calibri Light"/>
              </a:rPr>
              <a:t>Publishing Company, pp. 145–165</a:t>
            </a:r>
            <a:r>
              <a:rPr lang="ja-JP" altLang="en-US" sz="1500" dirty="0" smtClean="0">
                <a:latin typeface="Calibri Light"/>
                <a:ea typeface="Calibri"/>
                <a:cs typeface="Calibri Light"/>
              </a:rPr>
              <a:t>.</a:t>
            </a:r>
            <a:endParaRPr lang="ja-JP" altLang="en-US" sz="1500" dirty="0">
              <a:latin typeface="Calibri Light"/>
              <a:ea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240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65-member Gantt visualization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00931" y="615923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Time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53701" y="3649665"/>
            <a:ext cx="1510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 Light" panose="020F0302020204030204" pitchFamily="34" charset="0"/>
              </a:rPr>
              <a:t>Destniation</a:t>
            </a:r>
            <a:r>
              <a:rPr lang="en-US" sz="1400" dirty="0" smtClean="0">
                <a:latin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</a:rPr>
              <a:t>IP.port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dminuser\Desktop\screenshot\srcIp64-120-250-242-dtw\flow-series-clst173\flows-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"/>
          <a:stretch/>
        </p:blipFill>
        <p:spPr bwMode="auto">
          <a:xfrm>
            <a:off x="1714499" y="1485923"/>
            <a:ext cx="5715000" cy="463526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7223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836" y="1562803"/>
            <a:ext cx="7748326" cy="335933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xtLst/>
        </p:spPr>
      </p:pic>
      <p:pic>
        <p:nvPicPr>
          <p:cNvPr id="9" name="Picture 8" descr="6member-clst79-zo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b="11171"/>
          <a:stretch/>
        </p:blipFill>
        <p:spPr>
          <a:xfrm>
            <a:off x="1572012" y="4820242"/>
            <a:ext cx="6538631" cy="13069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6-member Gantt visualization</a:t>
            </a:r>
            <a:endParaRPr lang="en-US" dirty="0"/>
          </a:p>
        </p:txBody>
      </p:sp>
      <p:pic>
        <p:nvPicPr>
          <p:cNvPr id="11" name="Picture 10" descr="6member-clst79-zo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15246" r="82910" b="17409"/>
          <a:stretch/>
        </p:blipFill>
        <p:spPr>
          <a:xfrm>
            <a:off x="997092" y="2928202"/>
            <a:ext cx="1149838" cy="31984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343400" y="3124200"/>
            <a:ext cx="381000" cy="152400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78096" y="4781439"/>
            <a:ext cx="381000" cy="1300838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24200" y="3886200"/>
            <a:ext cx="1129555" cy="137160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28800" y="4343400"/>
            <a:ext cx="368611" cy="1086442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61317" y="402217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1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4598" y="47143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2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3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/>
          <a:stretch/>
        </p:blipFill>
        <p:spPr bwMode="auto">
          <a:xfrm>
            <a:off x="596204" y="1713972"/>
            <a:ext cx="8285009" cy="283611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xtLst/>
        </p:spPr>
      </p:pic>
      <p:pic>
        <p:nvPicPr>
          <p:cNvPr id="17" name="Picture 16" descr="2member-clst-zo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6" b="13963"/>
          <a:stretch/>
        </p:blipFill>
        <p:spPr>
          <a:xfrm>
            <a:off x="980466" y="4563200"/>
            <a:ext cx="7621496" cy="156372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Two-Cluster Comparison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36660" y="3200400"/>
            <a:ext cx="381000" cy="114300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81600" y="3778620"/>
            <a:ext cx="1165418" cy="132678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Mental </a:t>
            </a:r>
            <a:r>
              <a:rPr lang="en-US" dirty="0">
                <a:solidFill>
                  <a:srgbClr val="00B0F0"/>
                </a:solidFill>
              </a:rPr>
              <a:t>models</a:t>
            </a:r>
          </a:p>
          <a:p>
            <a:pPr lvl="1"/>
            <a:r>
              <a:rPr lang="en-US" dirty="0"/>
              <a:t>“Fit” the mental models used by analysts to investigate </a:t>
            </a:r>
            <a:r>
              <a:rPr lang="en-US" dirty="0" smtClean="0"/>
              <a:t>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Work Environment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Integrate into analysts’ current working </a:t>
            </a:r>
            <a:r>
              <a:rPr lang="en-US" dirty="0" smtClean="0"/>
              <a:t>environment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Configurability</a:t>
            </a:r>
          </a:p>
          <a:p>
            <a:pPr lvl="1"/>
            <a:r>
              <a:rPr lang="en-US" dirty="0"/>
              <a:t>Avoid </a:t>
            </a:r>
            <a:r>
              <a:rPr lang="en-US" dirty="0" smtClean="0"/>
              <a:t>static</a:t>
            </a:r>
            <a:r>
              <a:rPr lang="en-US" dirty="0"/>
              <a:t>, pre-defined </a:t>
            </a:r>
            <a:r>
              <a:rPr lang="en-US" dirty="0" smtClean="0"/>
              <a:t>visualizations of </a:t>
            </a:r>
            <a:r>
              <a:rPr lang="en-US" dirty="0"/>
              <a:t>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Accessibility</a:t>
            </a:r>
          </a:p>
          <a:p>
            <a:pPr lvl="1"/>
            <a:r>
              <a:rPr lang="en-US" dirty="0"/>
              <a:t>Visualizations must be familiar </a:t>
            </a:r>
            <a:r>
              <a:rPr lang="en-US" dirty="0" smtClean="0"/>
              <a:t>to </a:t>
            </a:r>
            <a:r>
              <a:rPr lang="en-US" dirty="0"/>
              <a:t>avoid steep learning curves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Scalability</a:t>
            </a:r>
          </a:p>
          <a:p>
            <a:pPr lvl="1"/>
            <a:r>
              <a:rPr lang="en-US" dirty="0"/>
              <a:t>Support query and retrieval from multiple data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Integration</a:t>
            </a:r>
          </a:p>
          <a:p>
            <a:pPr lvl="1"/>
            <a:r>
              <a:rPr lang="en-US" dirty="0"/>
              <a:t>Support, </a:t>
            </a:r>
            <a:r>
              <a:rPr lang="en-US" dirty="0" smtClean="0"/>
              <a:t>don’t </a:t>
            </a:r>
            <a:r>
              <a:rPr lang="en-US" dirty="0"/>
              <a:t>replace, analysts’ current problem-solving </a:t>
            </a:r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9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66" y="2590800"/>
            <a:ext cx="3169318" cy="29292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560294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alpha val="75000"/>
                  </a:schemeClr>
                </a:solidFill>
                <a:latin typeface="Calibri Light" panose="020F0302020204030204" pitchFamily="34" charset="0"/>
              </a:rPr>
              <a:t>sic </a:t>
            </a:r>
            <a:r>
              <a:rPr lang="en-US" sz="1000" dirty="0" err="1" smtClean="0">
                <a:solidFill>
                  <a:schemeClr val="tx1">
                    <a:alpha val="75000"/>
                  </a:schemeClr>
                </a:solidFill>
                <a:latin typeface="Calibri Light" panose="020F0302020204030204" pitchFamily="34" charset="0"/>
              </a:rPr>
              <a:t>parvis</a:t>
            </a:r>
            <a:r>
              <a:rPr lang="en-US" sz="1000" dirty="0" smtClean="0">
                <a:solidFill>
                  <a:schemeClr val="tx1">
                    <a:alpha val="75000"/>
                  </a:schemeClr>
                </a:solidFill>
                <a:latin typeface="Calibri Light" panose="020F0302020204030204" pitchFamily="34" charset="0"/>
              </a:rPr>
              <a:t> magna</a:t>
            </a:r>
            <a:endParaRPr lang="en-US" sz="1000" dirty="0">
              <a:solidFill>
                <a:schemeClr val="tx1">
                  <a:alpha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973379" y="762000"/>
            <a:ext cx="7197242" cy="1066800"/>
          </a:xfrm>
        </p:spPr>
        <p:txBody>
          <a:bodyPr/>
          <a:lstStyle>
            <a:extLst/>
          </a:lstStyle>
          <a:p>
            <a:pPr algn="l"/>
            <a:r>
              <a:rPr b="1" dirty="0" smtClean="0"/>
              <a:t>Fin</a:t>
            </a:r>
            <a:br>
              <a:rPr b="1" dirty="0" smtClean="0"/>
            </a:br>
            <a:r>
              <a:rPr sz="1800" b="1" cap="none" dirty="0" smtClean="0"/>
              <a:t>Questions</a:t>
            </a:r>
            <a:endParaRPr lang="en-US" sz="1800" b="1" cap="none" dirty="0"/>
          </a:p>
        </p:txBody>
      </p:sp>
      <p:sp>
        <p:nvSpPr>
          <p:cNvPr id="12" name="Rectangle 16"/>
          <p:cNvSpPr>
            <a:spLocks noGrp="1"/>
          </p:cNvSpPr>
          <p:nvPr>
            <p:ph type="body" sz="quarter" idx="10"/>
          </p:nvPr>
        </p:nvSpPr>
        <p:spPr>
          <a:xfrm>
            <a:off x="4114800" y="2743200"/>
            <a:ext cx="4405746" cy="24873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 Meeting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8–9, 2015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Thanks: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Cliff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Hutchinson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 Reeves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healey@ncsu.edu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http://www.csc.ncsu.edu/faculty/healey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4" y="6087035"/>
            <a:ext cx="1995256" cy="3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23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Mental </a:t>
            </a:r>
            <a:r>
              <a:rPr lang="en-US" dirty="0">
                <a:solidFill>
                  <a:srgbClr val="00B0F0"/>
                </a:solidFill>
              </a:rPr>
              <a:t>models</a:t>
            </a:r>
          </a:p>
          <a:p>
            <a:pPr lvl="1"/>
            <a:r>
              <a:rPr lang="en-US" dirty="0"/>
              <a:t>“Fit” the mental models used by analysts to investigate </a:t>
            </a:r>
            <a:r>
              <a:rPr lang="en-US" dirty="0" smtClean="0"/>
              <a:t>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Work Environment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Integrate into analysts’ current working </a:t>
            </a:r>
            <a:r>
              <a:rPr lang="en-US" dirty="0" smtClean="0"/>
              <a:t>environment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Configurability</a:t>
            </a:r>
          </a:p>
          <a:p>
            <a:pPr lvl="1"/>
            <a:r>
              <a:rPr lang="en-US" dirty="0"/>
              <a:t>Avoid </a:t>
            </a:r>
            <a:r>
              <a:rPr lang="en-US" dirty="0" smtClean="0"/>
              <a:t>static</a:t>
            </a:r>
            <a:r>
              <a:rPr lang="en-US" dirty="0"/>
              <a:t>, pre-defined </a:t>
            </a:r>
            <a:r>
              <a:rPr lang="en-US" dirty="0" smtClean="0"/>
              <a:t>visualizations of </a:t>
            </a:r>
            <a:r>
              <a:rPr lang="en-US" dirty="0"/>
              <a:t>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Accessibility</a:t>
            </a:r>
          </a:p>
          <a:p>
            <a:pPr lvl="1"/>
            <a:r>
              <a:rPr lang="en-US" dirty="0"/>
              <a:t>Visualizations must be familiar </a:t>
            </a:r>
            <a:r>
              <a:rPr lang="en-US" dirty="0" smtClean="0"/>
              <a:t>to </a:t>
            </a:r>
            <a:r>
              <a:rPr lang="en-US" dirty="0"/>
              <a:t>avoid steep learning curves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Scalability</a:t>
            </a:r>
          </a:p>
          <a:p>
            <a:pPr lvl="1"/>
            <a:r>
              <a:rPr lang="en-US" dirty="0"/>
              <a:t>Support query and retrieval from multiple data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Integration</a:t>
            </a:r>
          </a:p>
          <a:p>
            <a:pPr lvl="1"/>
            <a:r>
              <a:rPr lang="en-US" dirty="0"/>
              <a:t>Support, </a:t>
            </a:r>
            <a:r>
              <a:rPr lang="en-US" dirty="0" smtClean="0"/>
              <a:t>don’t </a:t>
            </a:r>
            <a:r>
              <a:rPr lang="en-US" dirty="0"/>
              <a:t>replace, analysts’ current problem-solving </a:t>
            </a:r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3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533400"/>
          </a:xfrm>
        </p:spPr>
        <p:txBody>
          <a:bodyPr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Fischer et al. (2008). Large-Scale Network Monitoring for Visual Analysis of Attacks.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err="1" smtClean="0">
                <a:latin typeface="Calibri" panose="020F0502020204030204" pitchFamily="34" charset="0"/>
              </a:rPr>
              <a:t>VizSec</a:t>
            </a:r>
            <a:r>
              <a:rPr lang="en-US" sz="1400" dirty="0" smtClean="0">
                <a:latin typeface="Calibri" panose="020F0502020204030204" pitchFamily="34" charset="0"/>
              </a:rPr>
              <a:t> ’08 (Cambridge, MA), Chapter 11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09600"/>
            <a:ext cx="6934200" cy="519751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5059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mental models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work environment</a:t>
            </a:r>
          </a:p>
          <a:p>
            <a:pPr lvl="1"/>
            <a:r>
              <a:rPr lang="en-US" dirty="0" smtClean="0"/>
              <a:t>web-based application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configurable</a:t>
            </a:r>
          </a:p>
          <a:p>
            <a:pPr lvl="1"/>
            <a:r>
              <a:rPr lang="en-US" dirty="0" smtClean="0"/>
              <a:t>analyst-driven displays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accessibility</a:t>
            </a:r>
          </a:p>
          <a:p>
            <a:pPr lvl="1"/>
            <a:r>
              <a:rPr lang="en-US" dirty="0" smtClean="0"/>
              <a:t>2D charts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scalability</a:t>
            </a:r>
          </a:p>
          <a:p>
            <a:pPr lvl="1"/>
            <a:r>
              <a:rPr lang="en-US" dirty="0" smtClean="0"/>
              <a:t>back-end SQL server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integration</a:t>
            </a:r>
          </a:p>
          <a:p>
            <a:pPr lvl="1"/>
            <a:r>
              <a:rPr lang="en-US" dirty="0" smtClean="0"/>
              <a:t>hypothesis-based exploration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534533" cy="30307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172500"/>
            <a:ext cx="4507640" cy="8473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629466" y="4679625"/>
            <a:ext cx="3810000" cy="295790"/>
          </a:xfrm>
          <a:prstGeom prst="rect">
            <a:avLst/>
          </a:prstGeom>
        </p:spPr>
        <p:txBody>
          <a:bodyPr anchor="b"/>
          <a:lstStyle>
            <a:lvl1pPr marL="0" algn="ctr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latin typeface="Calibri" panose="020F0502020204030204" pitchFamily="34" charset="0"/>
              </a:rPr>
              <a:t>Snort alert count by destination IP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49320" y="6072373"/>
            <a:ext cx="4343400" cy="295790"/>
          </a:xfrm>
          <a:prstGeom prst="rect">
            <a:avLst/>
          </a:prstGeom>
        </p:spPr>
        <p:txBody>
          <a:bodyPr anchor="b"/>
          <a:lstStyle>
            <a:lvl1pPr marL="0" algn="ctr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latin typeface="Calibri" panose="020F0502020204030204" pitchFamily="34" charset="0"/>
              </a:rPr>
              <a:t>Flow start–end time containing alert </a:t>
            </a:r>
            <a:r>
              <a:rPr lang="en-US" sz="1400" dirty="0" err="1" smtClean="0">
                <a:latin typeface="Calibri" panose="020F0502020204030204" pitchFamily="34" charset="0"/>
              </a:rPr>
              <a:t>sby</a:t>
            </a:r>
            <a:r>
              <a:rPr lang="en-US" sz="1400" dirty="0" smtClean="0">
                <a:latin typeface="Calibri" panose="020F0502020204030204" pitchFamily="34" charset="0"/>
              </a:rPr>
              <a:t> destination IP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3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For security reasons, not possible to use data from ARL</a:t>
            </a:r>
          </a:p>
          <a:p>
            <a:r>
              <a:rPr lang="en-US" dirty="0" smtClean="0"/>
              <a:t>NCSU Trap server</a:t>
            </a:r>
          </a:p>
          <a:p>
            <a:pPr lvl="1"/>
            <a:r>
              <a:rPr lang="en-US" dirty="0" smtClean="0"/>
              <a:t>data collected by network security researchers</a:t>
            </a:r>
          </a:p>
          <a:p>
            <a:pPr lvl="1"/>
            <a:r>
              <a:rPr lang="en-US" dirty="0" smtClean="0"/>
              <a:t>real-world traffic from NCSU Computer Science building</a:t>
            </a:r>
          </a:p>
          <a:p>
            <a:pPr lvl="1"/>
            <a:r>
              <a:rPr lang="en-US" dirty="0" smtClean="0"/>
              <a:t>transmitted to a Snort sensor to perform: (1) intrusion detection; and (2) network packet extraction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stored as: (1) </a:t>
            </a:r>
            <a:r>
              <a:rPr lang="en-US" dirty="0" err="1" smtClean="0"/>
              <a:t>Netflows</a:t>
            </a:r>
            <a:r>
              <a:rPr lang="en-US" dirty="0" smtClean="0"/>
              <a:t>; and (2) Snort alerts</a:t>
            </a:r>
          </a:p>
          <a:p>
            <a:r>
              <a:rPr lang="en-US" dirty="0" smtClean="0"/>
              <a:t>Example 24-hour data file</a:t>
            </a:r>
          </a:p>
          <a:p>
            <a:pPr lvl="1"/>
            <a:r>
              <a:rPr lang="en-US" dirty="0" smtClean="0"/>
              <a:t>17.4GB of packet headers</a:t>
            </a:r>
          </a:p>
          <a:p>
            <a:pPr lvl="1"/>
            <a:r>
              <a:rPr lang="en-US" dirty="0" smtClean="0"/>
              <a:t>938K unique source IPs, 168K unique destination </a:t>
            </a:r>
            <a:r>
              <a:rPr lang="en-US" dirty="0" err="1" smtClean="0"/>
              <a:t>Ips</a:t>
            </a:r>
            <a:endParaRPr lang="en-US" dirty="0" smtClean="0"/>
          </a:p>
          <a:p>
            <a:pPr lvl="1"/>
            <a:r>
              <a:rPr lang="en-US" dirty="0" smtClean="0"/>
              <a:t>1.6M </a:t>
            </a:r>
            <a:r>
              <a:rPr lang="en-US" dirty="0" err="1" smtClean="0"/>
              <a:t>Netflows</a:t>
            </a:r>
            <a:r>
              <a:rPr lang="en-US" dirty="0" smtClean="0"/>
              <a:t>, 615K Snort alerts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0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well-understood visual framework</a:t>
            </a:r>
          </a:p>
          <a:p>
            <a:r>
              <a:rPr lang="en-US" dirty="0" smtClean="0"/>
              <a:t>Analyst-controlled presentation</a:t>
            </a:r>
          </a:p>
          <a:p>
            <a:r>
              <a:rPr lang="en-US" dirty="0" smtClean="0"/>
              <a:t>Perceptually optimal suggestions on demand</a:t>
            </a:r>
            <a:endParaRPr lang="en-US" dirty="0"/>
          </a:p>
        </p:txBody>
      </p:sp>
      <p:pic>
        <p:nvPicPr>
          <p:cNvPr id="6" name="图片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29580"/>
            <a:ext cx="2300287" cy="181703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29579"/>
            <a:ext cx="2138827" cy="18170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61786" y="34290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vary opacity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9728" y="342900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vary both</a:t>
            </a:r>
            <a:endParaRPr lang="en-US" dirty="0"/>
          </a:p>
        </p:txBody>
      </p:sp>
      <p:pic>
        <p:nvPicPr>
          <p:cNvPr id="5" name="图片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29579"/>
            <a:ext cx="2438400" cy="18192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05979" y="342900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vary size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838200" y="5986464"/>
            <a:ext cx="7467600" cy="295790"/>
          </a:xfrm>
          <a:prstGeom prst="rect">
            <a:avLst/>
          </a:prstGeom>
        </p:spPr>
        <p:txBody>
          <a:bodyPr anchor="b"/>
          <a:lstStyle>
            <a:lvl1pPr marL="0" algn="ctr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latin typeface="Calibri" panose="020F0502020204030204" pitchFamily="34" charset="0"/>
              </a:rPr>
              <a:t>Snort alerts by source and destination IP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8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user\Desktop\Cap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2" y="609600"/>
            <a:ext cx="7330557" cy="5334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362200" y="5992905"/>
            <a:ext cx="4419600" cy="295790"/>
          </a:xfrm>
          <a:prstGeom prst="rect">
            <a:avLst/>
          </a:prstGeom>
        </p:spPr>
        <p:txBody>
          <a:bodyPr anchor="b"/>
          <a:lstStyle>
            <a:lvl1pPr marL="0" algn="ctr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latin typeface="Calibri" panose="020F0502020204030204" pitchFamily="34" charset="0"/>
              </a:rPr>
              <a:t>Snort alerts by </a:t>
            </a:r>
            <a:r>
              <a:rPr lang="en-US" sz="1400" dirty="0" err="1" smtClean="0">
                <a:latin typeface="Calibri" panose="020F0502020204030204" pitchFamily="34" charset="0"/>
              </a:rPr>
              <a:t>netflow</a:t>
            </a:r>
            <a:r>
              <a:rPr lang="en-US" sz="1400" dirty="0" smtClean="0">
                <a:latin typeface="Calibri" panose="020F0502020204030204" pitchFamily="34" charset="0"/>
              </a:rPr>
              <a:t> start and end times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+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display presents overview of data</a:t>
            </a:r>
          </a:p>
          <a:p>
            <a:r>
              <a:rPr lang="en-US" dirty="0" smtClean="0"/>
              <a:t>Analysts can choose where to “zoom in” for more detail</a:t>
            </a:r>
          </a:p>
          <a:p>
            <a:r>
              <a:rPr lang="en-US" dirty="0" smtClean="0"/>
              <a:t>Zoom method provides individual details</a:t>
            </a:r>
            <a:endParaRPr 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45"/>
            <a:ext cx="8458200" cy="7620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838200" y="3998350"/>
            <a:ext cx="7467600" cy="295790"/>
          </a:xfrm>
          <a:prstGeom prst="rect">
            <a:avLst/>
          </a:prstGeom>
        </p:spPr>
        <p:txBody>
          <a:bodyPr anchor="b"/>
          <a:lstStyle>
            <a:lvl1pPr marL="0" algn="ctr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latin typeface="Calibri" panose="020F0502020204030204" pitchFamily="34" charset="0"/>
              </a:rPr>
              <a:t>Overview of Snort alerts for destination IP 172.16.79.128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57745"/>
            <a:ext cx="8458200" cy="6096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90600" y="5103250"/>
            <a:ext cx="7467600" cy="295790"/>
          </a:xfrm>
          <a:prstGeom prst="rect">
            <a:avLst/>
          </a:prstGeom>
        </p:spPr>
        <p:txBody>
          <a:bodyPr anchor="b"/>
          <a:lstStyle>
            <a:lvl1pPr marL="0" algn="ctr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latin typeface="Calibri" panose="020F0502020204030204" pitchFamily="34" charset="0"/>
              </a:rPr>
              <a:t>Zoom in on second alert set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562645"/>
            <a:ext cx="8534400" cy="6096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143000" y="6208105"/>
            <a:ext cx="7467600" cy="295790"/>
          </a:xfrm>
          <a:prstGeom prst="rect">
            <a:avLst/>
          </a:prstGeom>
        </p:spPr>
        <p:txBody>
          <a:bodyPr anchor="b"/>
          <a:lstStyle>
            <a:lvl1pPr marL="0" algn="ctr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latin typeface="Calibri" panose="020F0502020204030204" pitchFamily="34" charset="0"/>
              </a:rPr>
              <a:t>Zoom in to examine individual Snort alerts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808E35-83D1-48E3-A75A-CC31CF553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</Template>
  <TotalTime>0</TotalTime>
  <Words>1025</Words>
  <Application>Microsoft Macintosh PowerPoint</Application>
  <PresentationFormat>On-screen Show (4:3)</PresentationFormat>
  <Paragraphs>184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ClassicPhotoAlbum</vt:lpstr>
      <vt:lpstr>ARO–MURI Thoughts on Visualization for Cyber Situation Awareness</vt:lpstr>
      <vt:lpstr>Introduction</vt:lpstr>
      <vt:lpstr>Design Constraints</vt:lpstr>
      <vt:lpstr>PowerPoint Presentation</vt:lpstr>
      <vt:lpstr>Web-Based Visualization</vt:lpstr>
      <vt:lpstr>Real-World Data</vt:lpstr>
      <vt:lpstr>Charts</vt:lpstr>
      <vt:lpstr>PowerPoint Presentation</vt:lpstr>
      <vt:lpstr>Overview + Detail</vt:lpstr>
      <vt:lpstr>Chart Visualization Summary</vt:lpstr>
      <vt:lpstr>Ensemble Visualization</vt:lpstr>
      <vt:lpstr>Network Security Visualization</vt:lpstr>
      <vt:lpstr>Alert Ensemble</vt:lpstr>
      <vt:lpstr>Ensemble dataset</vt:lpstr>
      <vt:lpstr>Ensemble dataset</vt:lpstr>
      <vt:lpstr>k=20 clusters</vt:lpstr>
      <vt:lpstr>65-member cluster</vt:lpstr>
      <vt:lpstr>Flow Ensemble</vt:lpstr>
      <vt:lpstr>Ensemble dataset</vt:lpstr>
      <vt:lpstr>65-member Gantt visualization</vt:lpstr>
      <vt:lpstr>6-member Gantt visualization</vt:lpstr>
      <vt:lpstr>Two-Cluster Comparison</vt:lpstr>
      <vt:lpstr>Design Constraints</vt:lpstr>
      <vt:lpstr>Fin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2015-07-03T14:05:27Z</dcterms:created>
  <dcterms:modified xsi:type="dcterms:W3CDTF">2015-07-07T16:24:21Z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