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Lst>
  <p:notesMasterIdLst>
    <p:notesMasterId r:id="rId42"/>
  </p:notesMasterIdLst>
  <p:handoutMasterIdLst>
    <p:handoutMasterId r:id="rId43"/>
  </p:handoutMasterIdLst>
  <p:sldIdLst>
    <p:sldId id="256" r:id="rId2"/>
    <p:sldId id="457" r:id="rId3"/>
    <p:sldId id="458" r:id="rId4"/>
    <p:sldId id="299" r:id="rId5"/>
    <p:sldId id="460" r:id="rId6"/>
    <p:sldId id="461" r:id="rId7"/>
    <p:sldId id="498" r:id="rId8"/>
    <p:sldId id="525" r:id="rId9"/>
    <p:sldId id="526" r:id="rId10"/>
    <p:sldId id="523" r:id="rId11"/>
    <p:sldId id="499" r:id="rId12"/>
    <p:sldId id="524" r:id="rId13"/>
    <p:sldId id="527" r:id="rId14"/>
    <p:sldId id="528" r:id="rId15"/>
    <p:sldId id="529" r:id="rId16"/>
    <p:sldId id="531" r:id="rId17"/>
    <p:sldId id="540" r:id="rId18"/>
    <p:sldId id="500" r:id="rId19"/>
    <p:sldId id="541" r:id="rId20"/>
    <p:sldId id="542" r:id="rId21"/>
    <p:sldId id="501" r:id="rId22"/>
    <p:sldId id="502" r:id="rId23"/>
    <p:sldId id="503" r:id="rId24"/>
    <p:sldId id="543" r:id="rId25"/>
    <p:sldId id="504" r:id="rId26"/>
    <p:sldId id="544" r:id="rId27"/>
    <p:sldId id="545" r:id="rId28"/>
    <p:sldId id="556" r:id="rId29"/>
    <p:sldId id="532" r:id="rId30"/>
    <p:sldId id="533" r:id="rId31"/>
    <p:sldId id="534" r:id="rId32"/>
    <p:sldId id="535" r:id="rId33"/>
    <p:sldId id="537" r:id="rId34"/>
    <p:sldId id="536" r:id="rId35"/>
    <p:sldId id="538" r:id="rId36"/>
    <p:sldId id="553" r:id="rId37"/>
    <p:sldId id="554" r:id="rId38"/>
    <p:sldId id="555" r:id="rId39"/>
    <p:sldId id="551" r:id="rId40"/>
    <p:sldId id="32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4F81BD"/>
    <a:srgbClr val="FFFF99"/>
    <a:srgbClr val="BCFF9B"/>
    <a:srgbClr val="FFFFCC"/>
    <a:srgbClr val="C8C8C8"/>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434" autoAdjust="0"/>
  </p:normalViewPr>
  <p:slideViewPr>
    <p:cSldViewPr>
      <p:cViewPr varScale="1">
        <p:scale>
          <a:sx n="70" d="100"/>
          <a:sy n="70" d="100"/>
        </p:scale>
        <p:origin x="6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18" y="-108"/>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1FA83B-223F-4F44-994B-D29D9F733B1F}" type="datetimeFigureOut">
              <a:rPr lang="en-US" smtClean="0"/>
              <a:pPr/>
              <a:t>7/8/2015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51FFE6-158E-493F-ADEA-78C7F7DEB548}" type="slidenum">
              <a:rPr lang="en-US" smtClean="0"/>
              <a:pPr/>
              <a:t>‹#›</a:t>
            </a:fld>
            <a:endParaRPr lang="en-US"/>
          </a:p>
        </p:txBody>
      </p:sp>
    </p:spTree>
    <p:extLst>
      <p:ext uri="{BB962C8B-B14F-4D97-AF65-F5344CB8AC3E}">
        <p14:creationId xmlns:p14="http://schemas.microsoft.com/office/powerpoint/2010/main" val="116299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EA650-748C-4D83-803F-3A5896E3ED3A}" type="datetimeFigureOut">
              <a:rPr lang="en-US" smtClean="0"/>
              <a:pPr/>
              <a:t>7/8/2015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4E4F7-EA05-4123-9650-CC86755F9F55}" type="slidenum">
              <a:rPr lang="en-US" smtClean="0"/>
              <a:pPr/>
              <a:t>‹#›</a:t>
            </a:fld>
            <a:endParaRPr lang="en-US"/>
          </a:p>
        </p:txBody>
      </p:sp>
    </p:spTree>
    <p:extLst>
      <p:ext uri="{BB962C8B-B14F-4D97-AF65-F5344CB8AC3E}">
        <p14:creationId xmlns:p14="http://schemas.microsoft.com/office/powerpoint/2010/main" val="358708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08BA03A-BA1C-4767-BFBD-3931BCFFA0FA}" type="slidenum">
              <a:rPr lang="en-US" smtClean="0"/>
              <a:pPr/>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268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simulate attackers with different capabilities (sets of resources they can compromise) and the level of such capabilities (that is, the number of resources they can compromise) follows the Gamma distribution. Similarly, we also repeat each experiment 500 times and we examine two different cases corresponding to different percentages of first level exploits.</a:t>
            </a:r>
            <a:endParaRPr lang="en-US" dirty="0"/>
          </a:p>
        </p:txBody>
      </p:sp>
      <p:sp>
        <p:nvSpPr>
          <p:cNvPr id="4" name="Slide Number Placeholder 3"/>
          <p:cNvSpPr>
            <a:spLocks noGrp="1"/>
          </p:cNvSpPr>
          <p:nvPr>
            <p:ph type="sldNum" sz="quarter" idx="10"/>
          </p:nvPr>
        </p:nvSpPr>
        <p:spPr/>
        <p:txBody>
          <a:bodyPr/>
          <a:lstStyle/>
          <a:p>
            <a:fld id="{1074E4F7-EA05-4123-9650-CC86755F9F55}" type="slidenum">
              <a:rPr lang="en-US" smtClean="0"/>
              <a:pPr/>
              <a:t>32</a:t>
            </a:fld>
            <a:endParaRPr lang="en-US"/>
          </a:p>
        </p:txBody>
      </p:sp>
    </p:spTree>
    <p:extLst>
      <p:ext uri="{BB962C8B-B14F-4D97-AF65-F5344CB8AC3E}">
        <p14:creationId xmlns:p14="http://schemas.microsoft.com/office/powerpoint/2010/main" val="63041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worm propagation, we assign monetary values to all hosts, with critical assets (goal conditions) having higher values, whereas</a:t>
            </a:r>
          </a:p>
          <a:p>
            <a:r>
              <a:rPr lang="en-US" sz="1200" b="0" i="0" u="none" strike="noStrike" kern="1200" baseline="0" dirty="0" smtClean="0">
                <a:solidFill>
                  <a:schemeClr val="tx1"/>
                </a:solidFill>
                <a:latin typeface="+mn-lt"/>
                <a:ea typeface="+mn-ea"/>
                <a:cs typeface="+mn-cs"/>
              </a:rPr>
              <a:t>for targeted attack, we only assign a value to critical assets. </a:t>
            </a:r>
          </a:p>
          <a:p>
            <a:r>
              <a:rPr lang="en-US" sz="1200" b="0" i="0" u="none" strike="noStrike" kern="1200" baseline="0" dirty="0" smtClean="0">
                <a:solidFill>
                  <a:schemeClr val="tx1"/>
                </a:solidFill>
                <a:latin typeface="+mn-lt"/>
                <a:ea typeface="+mn-ea"/>
                <a:cs typeface="+mn-cs"/>
              </a:rPr>
              <a:t>The red and green dashed lines on top of the figure shows the total value for each scenario.</a:t>
            </a:r>
          </a:p>
          <a:p>
            <a:r>
              <a:rPr lang="en-US" sz="1200" b="0" i="0" u="none" strike="noStrike" kern="1200" baseline="0" dirty="0" smtClean="0">
                <a:solidFill>
                  <a:schemeClr val="tx1"/>
                </a:solidFill>
                <a:latin typeface="+mn-lt"/>
                <a:ea typeface="+mn-ea"/>
                <a:cs typeface="+mn-cs"/>
              </a:rPr>
              <a:t>Each time when worms or attackers compromise a resource, its assigned value is considered lost. Such lost value is the first part of overall cost. The other part is the cost of changing configurations in MTD (e.g., administrative cost of purchasing new software</a:t>
            </a:r>
          </a:p>
          <a:p>
            <a:r>
              <a:rPr lang="en-US" sz="1200" b="0" i="0" u="none" strike="noStrike" kern="1200" baseline="0" dirty="0" smtClean="0">
                <a:solidFill>
                  <a:schemeClr val="tx1"/>
                </a:solidFill>
                <a:latin typeface="+mn-lt"/>
                <a:ea typeface="+mn-ea"/>
                <a:cs typeface="+mn-cs"/>
              </a:rPr>
              <a:t>or performance cost of delaying a client’s request). </a:t>
            </a:r>
          </a:p>
          <a:p>
            <a:r>
              <a:rPr lang="en-US" sz="1200" b="0" i="0" u="none" strike="noStrike" kern="1200" baseline="0" dirty="0" smtClean="0">
                <a:solidFill>
                  <a:schemeClr val="tx1"/>
                </a:solidFill>
                <a:latin typeface="+mn-lt"/>
                <a:ea typeface="+mn-ea"/>
                <a:cs typeface="+mn-cs"/>
              </a:rPr>
              <a:t>The results show that the overall cost will first decrease and then increase. The optimal setting of frequency is about one configuration change per 5 days, which best balances the cost of changing new configuration with lost</a:t>
            </a:r>
          </a:p>
          <a:p>
            <a:r>
              <a:rPr lang="en-US" sz="1200" b="0" i="0" u="none" strike="noStrike" kern="1200" baseline="0" dirty="0" smtClean="0">
                <a:solidFill>
                  <a:schemeClr val="tx1"/>
                </a:solidFill>
                <a:latin typeface="+mn-lt"/>
                <a:ea typeface="+mn-ea"/>
                <a:cs typeface="+mn-cs"/>
              </a:rPr>
              <a:t>values of compromised resources. </a:t>
            </a:r>
            <a:endParaRPr lang="en-US" dirty="0"/>
          </a:p>
        </p:txBody>
      </p:sp>
      <p:sp>
        <p:nvSpPr>
          <p:cNvPr id="4" name="Slide Number Placeholder 3"/>
          <p:cNvSpPr>
            <a:spLocks noGrp="1"/>
          </p:cNvSpPr>
          <p:nvPr>
            <p:ph type="sldNum" sz="quarter" idx="10"/>
          </p:nvPr>
        </p:nvSpPr>
        <p:spPr/>
        <p:txBody>
          <a:bodyPr/>
          <a:lstStyle/>
          <a:p>
            <a:fld id="{1074E4F7-EA05-4123-9650-CC86755F9F55}" type="slidenum">
              <a:rPr lang="en-US" smtClean="0"/>
              <a:pPr/>
              <a:t>35</a:t>
            </a:fld>
            <a:endParaRPr lang="en-US"/>
          </a:p>
        </p:txBody>
      </p:sp>
    </p:spTree>
    <p:extLst>
      <p:ext uri="{BB962C8B-B14F-4D97-AF65-F5344CB8AC3E}">
        <p14:creationId xmlns:p14="http://schemas.microsoft.com/office/powerpoint/2010/main" val="291244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FDF2791-B3D2-483E-B5B9-7F738B19BAC7}" type="slidenum">
              <a:rPr lang="en-US" smtClean="0"/>
              <a:pPr/>
              <a:t>18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61264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9181AB8-A8BA-493F-AEDF-424B8CED344C}" type="slidenum">
              <a:rPr lang="en-US" smtClean="0"/>
              <a:pPr/>
              <a:t>21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7280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9181AB8-A8BA-493F-AEDF-424B8CED344C}"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5769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9181AB8-A8BA-493F-AEDF-424B8CED344C}" type="slidenum">
              <a:rPr lang="en-US" smtClean="0"/>
              <a:pPr/>
              <a:t>23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7842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C9FE3A0-19CB-47EB-9AD6-99FA6C0F0C12}" type="slidenum">
              <a:rPr lang="en-US" smtClean="0"/>
              <a:pPr/>
              <a:t>25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1211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left-hand side represents the case in which the effect of reusing an exploit is not considered, that is, the two http service instances are assumed to be distinct. The right hand side considers that effect and models it as the conditional probability that the lower </a:t>
            </a:r>
            <a:r>
              <a:rPr lang="en-US" sz="1200" b="0" i="1" u="none" strike="noStrike" kern="1200" baseline="0" dirty="0" smtClean="0">
                <a:solidFill>
                  <a:schemeClr val="tx1"/>
                </a:solidFill>
                <a:latin typeface="+mn-lt"/>
                <a:ea typeface="+mn-ea"/>
                <a:cs typeface="+mn-cs"/>
              </a:rPr>
              <a:t>http </a:t>
            </a:r>
            <a:r>
              <a:rPr lang="en-US" sz="1200" b="0" i="0" u="none" strike="noStrike" kern="1200" baseline="0" dirty="0" smtClean="0">
                <a:solidFill>
                  <a:schemeClr val="tx1"/>
                </a:solidFill>
                <a:latin typeface="+mn-lt"/>
                <a:ea typeface="+mn-ea"/>
                <a:cs typeface="+mn-cs"/>
              </a:rPr>
              <a:t>service may be exploited given that the upper one is already exploited (represented using a dotted line). The two conditional probability tables (CPTs) illustrate the effect of reusing the </a:t>
            </a:r>
            <a:r>
              <a:rPr lang="en-US" sz="1200" b="0" i="1" u="none" strike="noStrike" kern="1200" baseline="0" dirty="0" smtClean="0">
                <a:solidFill>
                  <a:schemeClr val="tx1"/>
                </a:solidFill>
                <a:latin typeface="+mn-lt"/>
                <a:ea typeface="+mn-ea"/>
                <a:cs typeface="+mn-cs"/>
              </a:rPr>
              <a:t>http </a:t>
            </a:r>
            <a:r>
              <a:rPr lang="en-US" sz="1200" b="0" i="0" u="none" strike="noStrike" kern="1200" baseline="0" dirty="0" smtClean="0">
                <a:solidFill>
                  <a:schemeClr val="tx1"/>
                </a:solidFill>
                <a:latin typeface="+mn-lt"/>
                <a:ea typeface="+mn-ea"/>
                <a:cs typeface="+mn-cs"/>
              </a:rPr>
              <a:t>exploit (e.g., probability 0.9 in the right CPT), and not reusing it (e.g., probability 0.08 in the left CPT), respectively</a:t>
            </a:r>
            <a:endParaRPr lang="en-US" dirty="0"/>
          </a:p>
        </p:txBody>
      </p:sp>
      <p:sp>
        <p:nvSpPr>
          <p:cNvPr id="4" name="Slide Number Placeholder 3"/>
          <p:cNvSpPr>
            <a:spLocks noGrp="1"/>
          </p:cNvSpPr>
          <p:nvPr>
            <p:ph type="sldNum" sz="quarter" idx="10"/>
          </p:nvPr>
        </p:nvSpPr>
        <p:spPr/>
        <p:txBody>
          <a:bodyPr/>
          <a:lstStyle/>
          <a:p>
            <a:fld id="{1074E4F7-EA05-4123-9650-CC86755F9F55}" type="slidenum">
              <a:rPr lang="en-US" smtClean="0"/>
              <a:pPr/>
              <a:t>26</a:t>
            </a:fld>
            <a:endParaRPr lang="en-US"/>
          </a:p>
        </p:txBody>
      </p:sp>
    </p:spTree>
    <p:extLst>
      <p:ext uri="{BB962C8B-B14F-4D97-AF65-F5344CB8AC3E}">
        <p14:creationId xmlns:p14="http://schemas.microsoft.com/office/powerpoint/2010/main" val="314628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4E4F7-EA05-4123-9650-CC86755F9F55}" type="slidenum">
              <a:rPr lang="en-US" smtClean="0"/>
              <a:pPr/>
              <a:t>30</a:t>
            </a:fld>
            <a:endParaRPr lang="en-US"/>
          </a:p>
        </p:txBody>
      </p:sp>
    </p:spTree>
    <p:extLst>
      <p:ext uri="{BB962C8B-B14F-4D97-AF65-F5344CB8AC3E}">
        <p14:creationId xmlns:p14="http://schemas.microsoft.com/office/powerpoint/2010/main" val="112051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left figure shows that, when the network is better safeguarded (with only 10% of exploits initially reachable), the effect of increasing diversity on simulated worms shows a closer relationship with the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metric than the other two, both of which indicate that increasing diversity can significantly increase the percentage of hosts uninfected by worms.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comparison, the right figure shows a less promising result where both three metrics and the percentage of uninfected hosts all tend to follow a similar trend. Intuitively, in such less guarded networks where half of the exploits may be reached initially, the effect of diversity on worms is almost proportional to the richness of resources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 and all three metrics tend to yield similar results.</a:t>
            </a:r>
            <a:endParaRPr lang="en-US" dirty="0"/>
          </a:p>
        </p:txBody>
      </p:sp>
      <p:sp>
        <p:nvSpPr>
          <p:cNvPr id="4" name="Slide Number Placeholder 3"/>
          <p:cNvSpPr>
            <a:spLocks noGrp="1"/>
          </p:cNvSpPr>
          <p:nvPr>
            <p:ph type="sldNum" sz="quarter" idx="10"/>
          </p:nvPr>
        </p:nvSpPr>
        <p:spPr/>
        <p:txBody>
          <a:bodyPr/>
          <a:lstStyle/>
          <a:p>
            <a:fld id="{1074E4F7-EA05-4123-9650-CC86755F9F55}" type="slidenum">
              <a:rPr lang="en-US" smtClean="0"/>
              <a:pPr/>
              <a:t>31</a:t>
            </a:fld>
            <a:endParaRPr lang="en-US"/>
          </a:p>
        </p:txBody>
      </p:sp>
    </p:spTree>
    <p:extLst>
      <p:ext uri="{BB962C8B-B14F-4D97-AF65-F5344CB8AC3E}">
        <p14:creationId xmlns:p14="http://schemas.microsoft.com/office/powerpoint/2010/main" val="155041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July 8-9, 2015</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ARO-MURI on Cyber-Situation Awareness Review Meeting</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July 8-9, 2015</a:t>
            </a:r>
            <a:endParaRPr lang="en-US"/>
          </a:p>
        </p:txBody>
      </p:sp>
      <p:sp>
        <p:nvSpPr>
          <p:cNvPr id="5" name="Footer Placeholder 4"/>
          <p:cNvSpPr>
            <a:spLocks noGrp="1"/>
          </p:cNvSpPr>
          <p:nvPr>
            <p:ph type="ftr" sz="quarter" idx="11"/>
          </p:nvPr>
        </p:nvSpPr>
        <p:spPr/>
        <p:txBody>
          <a:bodyPr/>
          <a:lstStyle/>
          <a:p>
            <a:r>
              <a:rPr lang="en-US" smtClean="0"/>
              <a:t>ARO-MURI on Cyber-Situation Awareness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t>July 8-9, 2015</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ARO-MURI on Cyber-Situation Awareness Review Meeting</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effectLst/>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6096000" y="6477194"/>
            <a:ext cx="2667000" cy="365125"/>
          </a:xfrm>
        </p:spPr>
        <p:txBody>
          <a:bodyPr/>
          <a:lstStyle/>
          <a:p>
            <a:r>
              <a:rPr lang="en-US" smtClean="0"/>
              <a:t>July 8-9, 2015</a:t>
            </a:r>
            <a:endParaRPr lang="en-US" dirty="0"/>
          </a:p>
        </p:txBody>
      </p:sp>
      <p:sp>
        <p:nvSpPr>
          <p:cNvPr id="5" name="Footer Placeholder 4"/>
          <p:cNvSpPr>
            <a:spLocks noGrp="1"/>
          </p:cNvSpPr>
          <p:nvPr>
            <p:ph type="ftr" sz="quarter" idx="11"/>
          </p:nvPr>
        </p:nvSpPr>
        <p:spPr>
          <a:xfrm>
            <a:off x="609600" y="6477000"/>
            <a:ext cx="5421083" cy="365125"/>
          </a:xfrm>
        </p:spPr>
        <p:txBody>
          <a:bodyPr/>
          <a:lstStyle>
            <a:lvl1pPr algn="l">
              <a:defRPr/>
            </a:lvl1pPr>
          </a:lstStyle>
          <a:p>
            <a:r>
              <a:rPr lang="en-US" smtClean="0"/>
              <a:t>ARO-MURI on Cyber-Situation Awareness Review Meeting</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July 8-9, 2015</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ARO-MURI on Cyber-Situation Awareness Review Meeting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8112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8112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July 8-9, 2015</a:t>
            </a:r>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ARO-MURI on Cyber-Situation Awareness Review Meeting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96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96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July 8-9, 2015</a:t>
            </a:r>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ARO-MURI on Cyber-Situation Awareness Review Meeting</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July 8-9, 2015</a:t>
            </a:r>
            <a:endParaRPr lang="en-US"/>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8-9, 2015</a:t>
            </a:r>
            <a:endParaRPr lang="en-US"/>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July 8-9, 2015</a:t>
            </a:r>
            <a:endParaRPr lang="en-US"/>
          </a:p>
        </p:txBody>
      </p:sp>
      <p:sp>
        <p:nvSpPr>
          <p:cNvPr id="6" name="Footer Placeholder 5"/>
          <p:cNvSpPr>
            <a:spLocks noGrp="1"/>
          </p:cNvSpPr>
          <p:nvPr>
            <p:ph type="ftr" sz="quarter" idx="11"/>
          </p:nvPr>
        </p:nvSpPr>
        <p:spPr/>
        <p:txBody>
          <a:bodyPr/>
          <a:lstStyle/>
          <a:p>
            <a:r>
              <a:rPr lang="en-US" smtClean="0"/>
              <a:t>ARO-MURI on Cyber-Situation Awareness Review Meeting</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smtClean="0"/>
              <a:t>July 8-9, 2015</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ARO-MURI on Cyber-Situation Awareness Review Meeting</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477194"/>
            <a:ext cx="2667000" cy="365125"/>
          </a:xfrm>
          <a:prstGeom prst="rect">
            <a:avLst/>
          </a:prstGeom>
        </p:spPr>
        <p:txBody>
          <a:bodyPr vert="horz" anchor="ctr" anchorCtr="0"/>
          <a:lstStyle>
            <a:lvl1pPr algn="r" eaLnBrk="1" latinLnBrk="0" hangingPunct="1">
              <a:defRPr kumimoji="0" sz="1400">
                <a:solidFill>
                  <a:schemeClr val="tx2"/>
                </a:solidFill>
              </a:defRPr>
            </a:lvl1pPr>
          </a:lstStyle>
          <a:p>
            <a:r>
              <a:rPr lang="en-US" smtClean="0"/>
              <a:t>July 8-9, 2015</a:t>
            </a:r>
            <a:endParaRPr lang="en-US" dirty="0"/>
          </a:p>
        </p:txBody>
      </p:sp>
      <p:sp>
        <p:nvSpPr>
          <p:cNvPr id="3" name="Footer Placeholder 2"/>
          <p:cNvSpPr>
            <a:spLocks noGrp="1"/>
          </p:cNvSpPr>
          <p:nvPr>
            <p:ph type="ftr" sz="quarter" idx="3"/>
          </p:nvPr>
        </p:nvSpPr>
        <p:spPr>
          <a:xfrm>
            <a:off x="609600" y="6477000"/>
            <a:ext cx="5421083" cy="365125"/>
          </a:xfrm>
          <a:prstGeom prst="rect">
            <a:avLst/>
          </a:prstGeom>
        </p:spPr>
        <p:txBody>
          <a:bodyPr vert="horz" anchor="ctr"/>
          <a:lstStyle>
            <a:lvl1pPr algn="l" eaLnBrk="1" latinLnBrk="0" hangingPunct="1">
              <a:defRPr kumimoji="0" sz="1400">
                <a:solidFill>
                  <a:schemeClr val="tx2"/>
                </a:solidFill>
              </a:defRPr>
            </a:lvl1pPr>
          </a:lstStyle>
          <a:p>
            <a:r>
              <a:rPr lang="en-US" smtClean="0"/>
              <a:t>ARO-MURI on Cyber-Situation Awareness Review Meeting</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w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krebsonsecurity.com/2013/12/how-many-zero-days-hit-you-toda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95400"/>
            <a:ext cx="6477000" cy="4572000"/>
          </a:xfrm>
          <a:effectLst>
            <a:outerShdw blurRad="50800" dist="38100" dir="2700000" algn="tl" rotWithShape="0">
              <a:prstClr val="black">
                <a:alpha val="40000"/>
              </a:prstClr>
            </a:outerShdw>
          </a:effectLst>
        </p:spPr>
        <p:txBody>
          <a:bodyPr>
            <a:normAutofit/>
          </a:bodyPr>
          <a:lstStyle/>
          <a:p>
            <a:r>
              <a:rPr lang="en-US" sz="3600" cap="none" dirty="0" smtClean="0"/>
              <a:t>A Mission-Centric </a:t>
            </a:r>
            <a:r>
              <a:rPr lang="en-US" sz="3600" cap="none" dirty="0"/>
              <a:t>Framework for </a:t>
            </a:r>
            <a:r>
              <a:rPr lang="en-US" sz="3600" cap="none" dirty="0" smtClean="0"/>
              <a:t/>
            </a:r>
            <a:br>
              <a:rPr lang="en-US" sz="3600" cap="none" dirty="0" smtClean="0"/>
            </a:br>
            <a:r>
              <a:rPr lang="en-US" sz="3600" cap="none" dirty="0" smtClean="0"/>
              <a:t>Cyber </a:t>
            </a:r>
            <a:r>
              <a:rPr lang="en-US" sz="3600" cap="none" dirty="0"/>
              <a:t>Situational Awareness</a:t>
            </a:r>
            <a:br>
              <a:rPr lang="en-US" sz="3600" cap="none" dirty="0"/>
            </a:br>
            <a:r>
              <a:rPr lang="en-US" sz="3600" cap="none" dirty="0" smtClean="0"/>
              <a:t/>
            </a:r>
            <a:br>
              <a:rPr lang="en-US" sz="3600" cap="none" dirty="0" smtClean="0"/>
            </a:br>
            <a:r>
              <a:rPr lang="en-US" sz="2700" i="1" cap="none" dirty="0" smtClean="0"/>
              <a:t>Metrics to Quantify Network Diversity</a:t>
            </a:r>
            <a:r>
              <a:rPr lang="en-US" sz="2700" i="1" cap="none" dirty="0" smtClean="0"/>
              <a:t/>
            </a:r>
            <a:br>
              <a:rPr lang="en-US" sz="2700" i="1" cap="none" dirty="0" smtClean="0"/>
            </a:br>
            <a:r>
              <a:rPr lang="en-US" sz="2800" cap="none" dirty="0" smtClean="0"/>
              <a:t/>
            </a:r>
            <a:br>
              <a:rPr lang="en-US" sz="2800" cap="none" dirty="0" smtClean="0"/>
            </a:br>
            <a:r>
              <a:rPr lang="en-US" sz="2400" cap="none" dirty="0" smtClean="0"/>
              <a:t>S. Jajodia, M. Albanese</a:t>
            </a:r>
            <a:br>
              <a:rPr lang="en-US" sz="2400" cap="none" dirty="0" smtClean="0"/>
            </a:br>
            <a:r>
              <a:rPr lang="en-US" sz="2000" i="1" cap="none" dirty="0" smtClean="0"/>
              <a:t>George Mason University</a:t>
            </a:r>
            <a:r>
              <a:rPr lang="en-US" sz="2400" cap="none" dirty="0" smtClean="0"/>
              <a:t/>
            </a:r>
            <a:br>
              <a:rPr lang="en-US" sz="2400" cap="none" dirty="0" smtClean="0"/>
            </a:br>
            <a:r>
              <a:rPr lang="en-US" sz="2400" cap="none" dirty="0" smtClean="0"/>
              <a:t/>
            </a:r>
            <a:br>
              <a:rPr lang="en-US" sz="2400" cap="none" dirty="0" smtClean="0"/>
            </a:br>
            <a:endParaRPr lang="en-US" sz="2000" i="1" cap="none" dirty="0"/>
          </a:p>
        </p:txBody>
      </p:sp>
      <p:sp>
        <p:nvSpPr>
          <p:cNvPr id="3" name="Subtitle 2"/>
          <p:cNvSpPr>
            <a:spLocks noGrp="1"/>
          </p:cNvSpPr>
          <p:nvPr>
            <p:ph type="subTitle" idx="1"/>
          </p:nvPr>
        </p:nvSpPr>
        <p:spPr>
          <a:effectLst>
            <a:outerShdw blurRad="50800" dist="38100" dir="2700000" algn="tl" rotWithShape="0">
              <a:prstClr val="black">
                <a:alpha val="40000"/>
              </a:prstClr>
            </a:outerShdw>
          </a:effectLst>
        </p:spPr>
        <p:txBody>
          <a:bodyPr>
            <a:noAutofit/>
          </a:bodyPr>
          <a:lstStyle/>
          <a:p>
            <a:r>
              <a:rPr lang="en-US" sz="2200" dirty="0" smtClean="0"/>
              <a:t>ARO-MURI on Cyber-Situation Awareness Review Meeting</a:t>
            </a:r>
            <a:br>
              <a:rPr lang="en-US" sz="2200" dirty="0" smtClean="0"/>
            </a:br>
            <a:r>
              <a:rPr lang="en-US" sz="2200" dirty="0" smtClean="0"/>
              <a:t>College Park, MD , July </a:t>
            </a:r>
            <a:r>
              <a:rPr lang="en-US" sz="2200" dirty="0" smtClean="0"/>
              <a:t>8-9, </a:t>
            </a:r>
            <a:r>
              <a:rPr lang="en-US" sz="2200" dirty="0" smtClean="0"/>
              <a:t>2015</a:t>
            </a:r>
            <a:endParaRPr lang="en-US" sz="2200" dirty="0"/>
          </a:p>
        </p:txBody>
      </p:sp>
      <p:pic>
        <p:nvPicPr>
          <p:cNvPr id="2053" name="Picture 5"/>
          <p:cNvPicPr>
            <a:picLocks noChangeAspect="1" noChangeArrowheads="1"/>
          </p:cNvPicPr>
          <p:nvPr/>
        </p:nvPicPr>
        <p:blipFill>
          <a:blip r:embed="rId2" cstate="print"/>
          <a:srcRect/>
          <a:stretch>
            <a:fillRect/>
          </a:stretch>
        </p:blipFill>
        <p:spPr bwMode="auto">
          <a:xfrm>
            <a:off x="1676400" y="4593955"/>
            <a:ext cx="640080" cy="64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 of Current Solutions</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6" name="Content Placeholder 5"/>
          <p:cNvSpPr>
            <a:spLocks noGrp="1"/>
          </p:cNvSpPr>
          <p:nvPr>
            <p:ph sz="quarter" idx="1"/>
          </p:nvPr>
        </p:nvSpPr>
        <p:spPr/>
        <p:txBody>
          <a:bodyPr>
            <a:normAutofit lnSpcReduction="10000"/>
          </a:bodyPr>
          <a:lstStyle/>
          <a:p>
            <a:pPr>
              <a:lnSpc>
                <a:spcPct val="114000"/>
              </a:lnSpc>
              <a:defRPr/>
            </a:pPr>
            <a:r>
              <a:rPr lang="en-US" dirty="0" smtClean="0"/>
              <a:t>Most existing efforts rely on </a:t>
            </a:r>
            <a:r>
              <a:rPr lang="en-US" i="1" dirty="0" smtClean="0">
                <a:solidFill>
                  <a:srgbClr val="FF0000"/>
                </a:solidFill>
              </a:rPr>
              <a:t>intuitive and imprecise notions of diversity</a:t>
            </a:r>
            <a:endParaRPr lang="en-US" dirty="0" smtClean="0"/>
          </a:p>
          <a:p>
            <a:pPr lvl="1">
              <a:lnSpc>
                <a:spcPct val="114000"/>
              </a:lnSpc>
              <a:defRPr/>
            </a:pPr>
            <a:r>
              <a:rPr lang="en-US" dirty="0" smtClean="0"/>
              <a:t>Existing models of diversity are mostly designed for a </a:t>
            </a:r>
            <a:r>
              <a:rPr lang="en-US" i="1" dirty="0" smtClean="0">
                <a:solidFill>
                  <a:srgbClr val="4F81BD"/>
                </a:solidFill>
              </a:rPr>
              <a:t>single system running diverse software replicas </a:t>
            </a:r>
            <a:r>
              <a:rPr lang="en-US" dirty="0" smtClean="0"/>
              <a:t>or variants</a:t>
            </a:r>
          </a:p>
          <a:p>
            <a:pPr>
              <a:lnSpc>
                <a:spcPct val="114000"/>
              </a:lnSpc>
              <a:defRPr/>
            </a:pPr>
            <a:r>
              <a:rPr lang="en-US" dirty="0" smtClean="0"/>
              <a:t>At a higher abstraction level, as a global property of an entire network, </a:t>
            </a:r>
            <a:r>
              <a:rPr lang="en-US" i="1" dirty="0" smtClean="0">
                <a:solidFill>
                  <a:srgbClr val="7030A0"/>
                </a:solidFill>
              </a:rPr>
              <a:t>network diversity and its impact on security has not been formally modeled </a:t>
            </a:r>
          </a:p>
          <a:p>
            <a:pPr lvl="1">
              <a:lnSpc>
                <a:spcPct val="114000"/>
              </a:lnSpc>
              <a:defRPr/>
            </a:pPr>
            <a:r>
              <a:rPr lang="en-US" dirty="0" smtClean="0"/>
              <a:t>Our modeling effort will help </a:t>
            </a:r>
            <a:r>
              <a:rPr lang="en-US" dirty="0"/>
              <a:t>understand diversity and </a:t>
            </a:r>
            <a:r>
              <a:rPr lang="en-US" dirty="0" smtClean="0"/>
              <a:t>will enable </a:t>
            </a:r>
            <a:r>
              <a:rPr lang="en-US" dirty="0">
                <a:solidFill>
                  <a:srgbClr val="00B050"/>
                </a:solidFill>
              </a:rPr>
              <a:t>quantitative hardening approaches</a:t>
            </a:r>
          </a:p>
          <a:p>
            <a:pPr lvl="1">
              <a:lnSpc>
                <a:spcPct val="114000"/>
              </a:lnSpc>
              <a:defRPr/>
            </a:pPr>
            <a:endParaRPr lang="en-US" i="1" dirty="0" smtClean="0">
              <a:solidFill>
                <a:srgbClr val="7030A0"/>
              </a:solidFill>
            </a:endParaRPr>
          </a:p>
          <a:p>
            <a:pPr>
              <a:lnSpc>
                <a:spcPct val="114000"/>
              </a:lnSpc>
            </a:pPr>
            <a:endParaRPr lang="en-US" dirty="0"/>
          </a:p>
        </p:txBody>
      </p:sp>
    </p:spTree>
    <p:extLst>
      <p:ext uri="{BB962C8B-B14F-4D97-AF65-F5344CB8AC3E}">
        <p14:creationId xmlns:p14="http://schemas.microsoft.com/office/powerpoint/2010/main" val="2133670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Our </a:t>
            </a:r>
            <a:r>
              <a:rPr lang="en-US" dirty="0" smtClean="0"/>
              <a:t>Contributions</a:t>
            </a:r>
            <a:endParaRPr lang="en-US" dirty="0" smtClean="0"/>
          </a:p>
        </p:txBody>
      </p:sp>
      <p:sp>
        <p:nvSpPr>
          <p:cNvPr id="12291" name="Rectangle 3"/>
          <p:cNvSpPr>
            <a:spLocks noGrp="1" noChangeArrowheads="1"/>
          </p:cNvSpPr>
          <p:nvPr>
            <p:ph idx="1"/>
          </p:nvPr>
        </p:nvSpPr>
        <p:spPr>
          <a:xfrm>
            <a:off x="612647" y="1600200"/>
            <a:ext cx="8299117" cy="4800600"/>
          </a:xfrm>
        </p:spPr>
        <p:txBody>
          <a:bodyPr>
            <a:normAutofit fontScale="92500" lnSpcReduction="20000"/>
          </a:bodyPr>
          <a:lstStyle/>
          <a:p>
            <a:pPr>
              <a:lnSpc>
                <a:spcPct val="105000"/>
              </a:lnSpc>
            </a:pPr>
            <a:r>
              <a:rPr lang="en-US" sz="2800" dirty="0" smtClean="0"/>
              <a:t>We take the first step towards formally </a:t>
            </a:r>
            <a:r>
              <a:rPr lang="en-US" sz="2800" i="1" dirty="0" smtClean="0">
                <a:solidFill>
                  <a:srgbClr val="FF0000"/>
                </a:solidFill>
              </a:rPr>
              <a:t>modeling network diversity as a security metric</a:t>
            </a:r>
            <a:r>
              <a:rPr lang="en-US" sz="2800" dirty="0" smtClean="0"/>
              <a:t>, for </a:t>
            </a:r>
            <a:r>
              <a:rPr lang="en-US" sz="2800" dirty="0"/>
              <a:t>the purpose of </a:t>
            </a:r>
            <a:r>
              <a:rPr lang="en-US" sz="2800" dirty="0" smtClean="0"/>
              <a:t>evaluating </a:t>
            </a:r>
            <a:r>
              <a:rPr lang="en-US" sz="2800" dirty="0" smtClean="0"/>
              <a:t>resilience </a:t>
            </a:r>
            <a:r>
              <a:rPr lang="en-US" sz="2800" dirty="0"/>
              <a:t>of networks </a:t>
            </a:r>
            <a:r>
              <a:rPr lang="en-US" sz="2800" dirty="0" smtClean="0"/>
              <a:t>w.r.t. zero-day </a:t>
            </a:r>
            <a:r>
              <a:rPr lang="en-US" sz="2800" dirty="0"/>
              <a:t>attacks</a:t>
            </a:r>
            <a:endParaRPr lang="en-US" sz="2800" dirty="0" smtClean="0"/>
          </a:p>
          <a:p>
            <a:pPr lvl="1">
              <a:lnSpc>
                <a:spcPct val="105000"/>
              </a:lnSpc>
            </a:pPr>
            <a:r>
              <a:rPr lang="en-US" sz="2800" dirty="0" smtClean="0"/>
              <a:t>We </a:t>
            </a:r>
            <a:r>
              <a:rPr lang="en-US" sz="2800" dirty="0" smtClean="0"/>
              <a:t>propose </a:t>
            </a:r>
            <a:r>
              <a:rPr lang="en-US" sz="2800" dirty="0" smtClean="0"/>
              <a:t>a network diversity metric based on well known </a:t>
            </a:r>
            <a:r>
              <a:rPr lang="en-US" sz="2800" dirty="0" smtClean="0">
                <a:solidFill>
                  <a:srgbClr val="0070C0"/>
                </a:solidFill>
              </a:rPr>
              <a:t>mathematical models of biodiversity </a:t>
            </a:r>
            <a:r>
              <a:rPr lang="en-US" sz="2800" dirty="0" smtClean="0"/>
              <a:t>in ecology</a:t>
            </a:r>
          </a:p>
          <a:p>
            <a:pPr lvl="1">
              <a:lnSpc>
                <a:spcPct val="105000"/>
              </a:lnSpc>
            </a:pPr>
            <a:r>
              <a:rPr lang="en-US" sz="2800" dirty="0" smtClean="0"/>
              <a:t>We </a:t>
            </a:r>
            <a:r>
              <a:rPr lang="en-US" sz="2800" dirty="0" smtClean="0"/>
              <a:t>propose </a:t>
            </a:r>
            <a:r>
              <a:rPr lang="en-US" sz="2800" dirty="0"/>
              <a:t>two complementary </a:t>
            </a:r>
            <a:r>
              <a:rPr lang="en-US" sz="2800" dirty="0" smtClean="0"/>
              <a:t>diversity </a:t>
            </a:r>
            <a:r>
              <a:rPr lang="en-US" sz="2800" dirty="0"/>
              <a:t>metrics, based on </a:t>
            </a:r>
            <a:r>
              <a:rPr lang="en-US" sz="2800" dirty="0" smtClean="0"/>
              <a:t>the </a:t>
            </a:r>
            <a:r>
              <a:rPr lang="en-US" sz="2800" dirty="0" smtClean="0">
                <a:solidFill>
                  <a:srgbClr val="00B050"/>
                </a:solidFill>
              </a:rPr>
              <a:t>least </a:t>
            </a:r>
            <a:r>
              <a:rPr lang="en-US" sz="2800" dirty="0" smtClean="0"/>
              <a:t>and the </a:t>
            </a:r>
            <a:r>
              <a:rPr lang="en-US" sz="2800" dirty="0" smtClean="0">
                <a:solidFill>
                  <a:srgbClr val="00B050"/>
                </a:solidFill>
              </a:rPr>
              <a:t>average attacking efforts</a:t>
            </a:r>
            <a:r>
              <a:rPr lang="en-US" sz="2800" dirty="0" smtClean="0"/>
              <a:t>, respectively</a:t>
            </a:r>
          </a:p>
          <a:p>
            <a:pPr lvl="1">
              <a:lnSpc>
                <a:spcPct val="105000"/>
              </a:lnSpc>
            </a:pPr>
            <a:r>
              <a:rPr lang="en-US" sz="2800" dirty="0"/>
              <a:t>We provide </a:t>
            </a:r>
            <a:r>
              <a:rPr lang="en-US" sz="2800" dirty="0">
                <a:solidFill>
                  <a:srgbClr val="FF3300"/>
                </a:solidFill>
              </a:rPr>
              <a:t>guidelines</a:t>
            </a:r>
            <a:r>
              <a:rPr lang="en-US" sz="2800" dirty="0"/>
              <a:t> for instantiating the proposed </a:t>
            </a:r>
            <a:r>
              <a:rPr lang="en-US" sz="2800" dirty="0" smtClean="0"/>
              <a:t>metrics</a:t>
            </a:r>
          </a:p>
          <a:p>
            <a:pPr lvl="2">
              <a:lnSpc>
                <a:spcPct val="105000"/>
              </a:lnSpc>
            </a:pPr>
            <a:r>
              <a:rPr lang="en-US" sz="2400" dirty="0" smtClean="0"/>
              <a:t>A </a:t>
            </a:r>
            <a:r>
              <a:rPr lang="en-US" sz="2400" dirty="0"/>
              <a:t>case study on estimating software </a:t>
            </a:r>
            <a:r>
              <a:rPr lang="en-US" sz="2400" dirty="0" smtClean="0"/>
              <a:t>diversity is presented</a:t>
            </a:r>
          </a:p>
          <a:p>
            <a:pPr lvl="1">
              <a:lnSpc>
                <a:spcPct val="105000"/>
              </a:lnSpc>
            </a:pPr>
            <a:r>
              <a:rPr lang="en-US" sz="2800" dirty="0" smtClean="0"/>
              <a:t>We evaluate the metrics and algorithms through </a:t>
            </a:r>
            <a:r>
              <a:rPr lang="en-US" sz="2800" dirty="0" smtClean="0">
                <a:solidFill>
                  <a:srgbClr val="FF3300"/>
                </a:solidFill>
              </a:rPr>
              <a:t>simulation</a:t>
            </a:r>
            <a:endParaRPr lang="en-US" sz="2800" dirty="0" smtClean="0">
              <a:solidFill>
                <a:srgbClr val="FF3300"/>
              </a:solidFill>
            </a:endParaRPr>
          </a:p>
        </p:txBody>
      </p:sp>
      <p:sp>
        <p:nvSpPr>
          <p:cNvPr id="2" name="Date Placeholder 1"/>
          <p:cNvSpPr>
            <a:spLocks noGrp="1"/>
          </p:cNvSpPr>
          <p:nvPr>
            <p:ph type="dt" sz="half" idx="10"/>
          </p:nvPr>
        </p:nvSpPr>
        <p:spPr/>
        <p:txBody>
          <a:bodyPr/>
          <a:lstStyle/>
          <a:p>
            <a:r>
              <a:rPr lang="en-US" smtClean="0"/>
              <a:t>July 8-9, 2015</a:t>
            </a:r>
            <a:endParaRPr lang="en-US"/>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10722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New Contributions Since Year 5</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6" name="Content Placeholder 5"/>
          <p:cNvSpPr>
            <a:spLocks noGrp="1"/>
          </p:cNvSpPr>
          <p:nvPr>
            <p:ph sz="quarter" idx="1"/>
          </p:nvPr>
        </p:nvSpPr>
        <p:spPr>
          <a:xfrm>
            <a:off x="612648" y="1600200"/>
            <a:ext cx="8260712" cy="4800600"/>
          </a:xfrm>
        </p:spPr>
        <p:txBody>
          <a:bodyPr>
            <a:normAutofit fontScale="92500" lnSpcReduction="10000"/>
          </a:bodyPr>
          <a:lstStyle/>
          <a:p>
            <a:r>
              <a:rPr lang="en-US" dirty="0" smtClean="0"/>
              <a:t>A preliminary </a:t>
            </a:r>
            <a:r>
              <a:rPr lang="en-US" dirty="0" smtClean="0"/>
              <a:t>version of this </a:t>
            </a:r>
            <a:r>
              <a:rPr lang="en-US" dirty="0" smtClean="0"/>
              <a:t>work appeared </a:t>
            </a:r>
            <a:r>
              <a:rPr lang="en-US" dirty="0" smtClean="0"/>
              <a:t>in </a:t>
            </a:r>
            <a:r>
              <a:rPr lang="en-US" dirty="0" smtClean="0"/>
              <a:t>ESORICS</a:t>
            </a:r>
            <a:endParaRPr lang="en-US" dirty="0" smtClean="0"/>
          </a:p>
          <a:p>
            <a:pPr lvl="1">
              <a:lnSpc>
                <a:spcPct val="110000"/>
              </a:lnSpc>
            </a:pPr>
            <a:r>
              <a:rPr lang="en-US" dirty="0" smtClean="0">
                <a:solidFill>
                  <a:srgbClr val="0070C0"/>
                </a:solidFill>
              </a:rPr>
              <a:t>L. Wang, M. Zhang, S. Jajodia, A. </a:t>
            </a:r>
            <a:r>
              <a:rPr lang="en-US" dirty="0" err="1" smtClean="0">
                <a:solidFill>
                  <a:srgbClr val="0070C0"/>
                </a:solidFill>
              </a:rPr>
              <a:t>Singhal</a:t>
            </a:r>
            <a:r>
              <a:rPr lang="en-US" dirty="0" smtClean="0">
                <a:solidFill>
                  <a:srgbClr val="0070C0"/>
                </a:solidFill>
              </a:rPr>
              <a:t>, and M. Albanese. Modeling network diversity for evaluating the robustness of networks against zero-day attacks. In Proceedings of ESORICS’14, pages 494–511, 2014.</a:t>
            </a:r>
          </a:p>
          <a:p>
            <a:r>
              <a:rPr lang="en-US" dirty="0" smtClean="0"/>
              <a:t>The most significant extensions include </a:t>
            </a:r>
          </a:p>
          <a:p>
            <a:pPr lvl="1"/>
            <a:r>
              <a:rPr lang="en-US" dirty="0" smtClean="0"/>
              <a:t>A new </a:t>
            </a:r>
            <a:r>
              <a:rPr lang="en-US" dirty="0" smtClean="0">
                <a:solidFill>
                  <a:srgbClr val="FF3300"/>
                </a:solidFill>
              </a:rPr>
              <a:t>probabilistic model </a:t>
            </a:r>
            <a:r>
              <a:rPr lang="en-US" dirty="0" smtClean="0"/>
              <a:t>for addressing various limitations of the previous model</a:t>
            </a:r>
          </a:p>
          <a:p>
            <a:pPr lvl="1"/>
            <a:r>
              <a:rPr lang="en-US" dirty="0" smtClean="0"/>
              <a:t>A discussion on </a:t>
            </a:r>
            <a:r>
              <a:rPr lang="en-US" dirty="0" smtClean="0">
                <a:solidFill>
                  <a:srgbClr val="FF3300"/>
                </a:solidFill>
              </a:rPr>
              <a:t>how to instantiate the metrics </a:t>
            </a:r>
            <a:r>
              <a:rPr lang="en-US" dirty="0" smtClean="0"/>
              <a:t>and in particular on collecting inputs about software diversity</a:t>
            </a:r>
          </a:p>
          <a:p>
            <a:pPr lvl="1"/>
            <a:r>
              <a:rPr lang="en-US" dirty="0" smtClean="0"/>
              <a:t>A series of </a:t>
            </a:r>
            <a:r>
              <a:rPr lang="en-US" dirty="0" smtClean="0">
                <a:solidFill>
                  <a:srgbClr val="FF3300"/>
                </a:solidFill>
              </a:rPr>
              <a:t>simulations</a:t>
            </a:r>
            <a:r>
              <a:rPr lang="en-US" dirty="0" smtClean="0"/>
              <a:t> for analyzing the proposed metrics under different use cases</a:t>
            </a:r>
            <a:endParaRPr lang="en-US" dirty="0"/>
          </a:p>
        </p:txBody>
      </p:sp>
    </p:spTree>
    <p:extLst>
      <p:ext uri="{BB962C8B-B14F-4D97-AF65-F5344CB8AC3E}">
        <p14:creationId xmlns:p14="http://schemas.microsoft.com/office/powerpoint/2010/main" val="82287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1: </a:t>
            </a:r>
            <a:r>
              <a:rPr lang="en-US" dirty="0"/>
              <a:t>Stuxnet and </a:t>
            </a:r>
            <a:r>
              <a:rPr lang="en-US" dirty="0" smtClean="0"/>
              <a:t>SCADA</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6" name="Content Placeholder 5"/>
          <p:cNvSpPr>
            <a:spLocks noGrp="1"/>
          </p:cNvSpPr>
          <p:nvPr>
            <p:ph sz="quarter" idx="1"/>
          </p:nvPr>
        </p:nvSpPr>
        <p:spPr>
          <a:xfrm>
            <a:off x="612647" y="1600200"/>
            <a:ext cx="8337523" cy="4800600"/>
          </a:xfrm>
        </p:spPr>
        <p:txBody>
          <a:bodyPr>
            <a:normAutofit fontScale="92500" lnSpcReduction="20000"/>
          </a:bodyPr>
          <a:lstStyle/>
          <a:p>
            <a:pPr>
              <a:lnSpc>
                <a:spcPct val="110000"/>
              </a:lnSpc>
            </a:pPr>
            <a:r>
              <a:rPr lang="en-US" dirty="0"/>
              <a:t>Stuxnet </a:t>
            </a:r>
            <a:r>
              <a:rPr lang="en-US" dirty="0" smtClean="0"/>
              <a:t>is one </a:t>
            </a:r>
            <a:r>
              <a:rPr lang="en-US" dirty="0"/>
              <a:t>of the first malware </a:t>
            </a:r>
            <a:r>
              <a:rPr lang="en-US" dirty="0" smtClean="0"/>
              <a:t>to employ </a:t>
            </a:r>
            <a:r>
              <a:rPr lang="en-US" i="1" dirty="0">
                <a:solidFill>
                  <a:srgbClr val="FF0000"/>
                </a:solidFill>
              </a:rPr>
              <a:t>multiple </a:t>
            </a:r>
            <a:r>
              <a:rPr lang="en-US" i="1" dirty="0" smtClean="0">
                <a:solidFill>
                  <a:srgbClr val="FF0000"/>
                </a:solidFill>
              </a:rPr>
              <a:t>zero-day exploits</a:t>
            </a:r>
          </a:p>
          <a:p>
            <a:pPr lvl="1">
              <a:lnSpc>
                <a:spcPct val="110000"/>
              </a:lnSpc>
            </a:pPr>
            <a:r>
              <a:rPr lang="en-US" dirty="0" smtClean="0"/>
              <a:t>Evaluating the </a:t>
            </a:r>
            <a:r>
              <a:rPr lang="en-US" dirty="0"/>
              <a:t>risk </a:t>
            </a:r>
            <a:r>
              <a:rPr lang="en-US" dirty="0" smtClean="0"/>
              <a:t>of zero-day attacks is a challenging </a:t>
            </a:r>
            <a:r>
              <a:rPr lang="en-US" dirty="0"/>
              <a:t>task due to the </a:t>
            </a:r>
            <a:r>
              <a:rPr lang="en-US" dirty="0" smtClean="0">
                <a:solidFill>
                  <a:srgbClr val="0070C0"/>
                </a:solidFill>
              </a:rPr>
              <a:t>lack of </a:t>
            </a:r>
            <a:r>
              <a:rPr lang="en-US" dirty="0">
                <a:solidFill>
                  <a:srgbClr val="0070C0"/>
                </a:solidFill>
              </a:rPr>
              <a:t>prior knowledge </a:t>
            </a:r>
            <a:r>
              <a:rPr lang="en-US" dirty="0"/>
              <a:t>about zero-day vulnerabilities </a:t>
            </a:r>
            <a:r>
              <a:rPr lang="en-US" dirty="0" smtClean="0"/>
              <a:t>and corresponding </a:t>
            </a:r>
            <a:r>
              <a:rPr lang="en-US" dirty="0"/>
              <a:t>attacking methods </a:t>
            </a:r>
            <a:endParaRPr lang="en-US" dirty="0" smtClean="0"/>
          </a:p>
          <a:p>
            <a:pPr>
              <a:lnSpc>
                <a:spcPct val="110000"/>
              </a:lnSpc>
            </a:pPr>
            <a:r>
              <a:rPr lang="en-US" dirty="0"/>
              <a:t>Stuxnet targets </a:t>
            </a:r>
            <a:r>
              <a:rPr lang="en-US" i="1" dirty="0" smtClean="0">
                <a:solidFill>
                  <a:srgbClr val="00B050"/>
                </a:solidFill>
              </a:rPr>
              <a:t>programmable </a:t>
            </a:r>
            <a:r>
              <a:rPr lang="en-US" i="1" dirty="0">
                <a:solidFill>
                  <a:srgbClr val="00B050"/>
                </a:solidFill>
              </a:rPr>
              <a:t>logic controllers </a:t>
            </a:r>
            <a:r>
              <a:rPr lang="en-US" dirty="0"/>
              <a:t>(PLCs) on control </a:t>
            </a:r>
            <a:r>
              <a:rPr lang="en-US" dirty="0" smtClean="0"/>
              <a:t>systems of </a:t>
            </a:r>
            <a:r>
              <a:rPr lang="en-US" dirty="0"/>
              <a:t>gas pipelines or power </a:t>
            </a:r>
            <a:r>
              <a:rPr lang="en-US" dirty="0" smtClean="0"/>
              <a:t>plants</a:t>
            </a:r>
          </a:p>
          <a:p>
            <a:pPr lvl="1">
              <a:lnSpc>
                <a:spcPct val="110000"/>
              </a:lnSpc>
            </a:pPr>
            <a:r>
              <a:rPr lang="en-US" dirty="0" smtClean="0"/>
              <a:t>These are mostly programmed </a:t>
            </a:r>
            <a:r>
              <a:rPr lang="en-US" dirty="0"/>
              <a:t>using Windows machines not connected to the </a:t>
            </a:r>
            <a:r>
              <a:rPr lang="en-US" dirty="0" smtClean="0"/>
              <a:t>network</a:t>
            </a:r>
          </a:p>
          <a:p>
            <a:pPr lvl="2">
              <a:lnSpc>
                <a:spcPct val="110000"/>
              </a:lnSpc>
            </a:pPr>
            <a:r>
              <a:rPr lang="en-US" dirty="0" smtClean="0"/>
              <a:t>Stuxnet </a:t>
            </a:r>
            <a:r>
              <a:rPr lang="en-US" dirty="0"/>
              <a:t>adopts a </a:t>
            </a:r>
            <a:r>
              <a:rPr lang="en-US" dirty="0">
                <a:solidFill>
                  <a:srgbClr val="4F81BD"/>
                </a:solidFill>
              </a:rPr>
              <a:t>multi-stage </a:t>
            </a:r>
            <a:r>
              <a:rPr lang="en-US" dirty="0" smtClean="0">
                <a:solidFill>
                  <a:srgbClr val="4F81BD"/>
                </a:solidFill>
              </a:rPr>
              <a:t>approach</a:t>
            </a:r>
          </a:p>
          <a:p>
            <a:pPr lvl="3">
              <a:lnSpc>
                <a:spcPct val="110000"/>
              </a:lnSpc>
            </a:pPr>
            <a:r>
              <a:rPr lang="en-US" dirty="0" smtClean="0"/>
              <a:t>Infects </a:t>
            </a:r>
            <a:r>
              <a:rPr lang="en-US" dirty="0"/>
              <a:t>Windows machines owned by third parties (e.g</a:t>
            </a:r>
            <a:r>
              <a:rPr lang="en-US" dirty="0" smtClean="0"/>
              <a:t>., contractors)</a:t>
            </a:r>
          </a:p>
          <a:p>
            <a:pPr lvl="3">
              <a:lnSpc>
                <a:spcPct val="110000"/>
              </a:lnSpc>
            </a:pPr>
            <a:r>
              <a:rPr lang="en-US" dirty="0" smtClean="0"/>
              <a:t>Spreads </a:t>
            </a:r>
            <a:r>
              <a:rPr lang="en-US" dirty="0"/>
              <a:t>to internal Windows </a:t>
            </a:r>
            <a:r>
              <a:rPr lang="en-US" dirty="0" smtClean="0"/>
              <a:t>machines through </a:t>
            </a:r>
            <a:r>
              <a:rPr lang="en-US" dirty="0"/>
              <a:t>the </a:t>
            </a:r>
            <a:r>
              <a:rPr lang="en-US" dirty="0" smtClean="0"/>
              <a:t>LAN</a:t>
            </a:r>
          </a:p>
          <a:p>
            <a:pPr lvl="3">
              <a:lnSpc>
                <a:spcPct val="110000"/>
              </a:lnSpc>
            </a:pPr>
            <a:r>
              <a:rPr lang="en-US" dirty="0" smtClean="0"/>
              <a:t>Covers the </a:t>
            </a:r>
            <a:r>
              <a:rPr lang="en-US" dirty="0"/>
              <a:t>last hop </a:t>
            </a:r>
            <a:r>
              <a:rPr lang="en-US" dirty="0" smtClean="0"/>
              <a:t>through removable </a:t>
            </a:r>
            <a:r>
              <a:rPr lang="en-US" dirty="0"/>
              <a:t>flash </a:t>
            </a:r>
            <a:r>
              <a:rPr lang="en-US" dirty="0" smtClean="0"/>
              <a:t>drives</a:t>
            </a:r>
            <a:endParaRPr lang="en-US" dirty="0"/>
          </a:p>
        </p:txBody>
      </p:sp>
    </p:spTree>
    <p:extLst>
      <p:ext uri="{BB962C8B-B14F-4D97-AF65-F5344CB8AC3E}">
        <p14:creationId xmlns:p14="http://schemas.microsoft.com/office/powerpoint/2010/main" val="305655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63290" y="4650906"/>
            <a:ext cx="3878904" cy="2025323"/>
          </a:xfrm>
          <a:prstGeom prst="rect">
            <a:avLst/>
          </a:prstGeom>
        </p:spPr>
      </p:pic>
      <p:sp>
        <p:nvSpPr>
          <p:cNvPr id="2" name="Title 1"/>
          <p:cNvSpPr>
            <a:spLocks noGrp="1"/>
          </p:cNvSpPr>
          <p:nvPr>
            <p:ph type="title"/>
          </p:nvPr>
        </p:nvSpPr>
        <p:spPr/>
        <p:txBody>
          <a:bodyPr/>
          <a:lstStyle/>
          <a:p>
            <a:r>
              <a:rPr lang="en-US" dirty="0" smtClean="0"/>
              <a:t>Use Case 2</a:t>
            </a:r>
            <a:r>
              <a:rPr lang="en-US" dirty="0"/>
              <a:t>: Worm Propagation</a:t>
            </a:r>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6" name="Content Placeholder 5"/>
          <p:cNvSpPr>
            <a:spLocks noGrp="1"/>
          </p:cNvSpPr>
          <p:nvPr>
            <p:ph sz="quarter" idx="1"/>
          </p:nvPr>
        </p:nvSpPr>
        <p:spPr>
          <a:xfrm>
            <a:off x="612648" y="1600200"/>
            <a:ext cx="8260712" cy="4800600"/>
          </a:xfrm>
        </p:spPr>
        <p:txBody>
          <a:bodyPr>
            <a:normAutofit/>
          </a:bodyPr>
          <a:lstStyle/>
          <a:p>
            <a:r>
              <a:rPr lang="en-US" dirty="0" smtClean="0"/>
              <a:t>Suppose </a:t>
            </a:r>
            <a:r>
              <a:rPr lang="en-US" dirty="0"/>
              <a:t>host 1, 2, and 3 are </a:t>
            </a:r>
            <a:r>
              <a:rPr lang="en-US" dirty="0" smtClean="0">
                <a:solidFill>
                  <a:srgbClr val="4F81BD"/>
                </a:solidFill>
              </a:rPr>
              <a:t>web servers running </a:t>
            </a:r>
            <a:r>
              <a:rPr lang="en-US" dirty="0">
                <a:solidFill>
                  <a:srgbClr val="4F81BD"/>
                </a:solidFill>
              </a:rPr>
              <a:t>IIS</a:t>
            </a:r>
            <a:r>
              <a:rPr lang="en-US" dirty="0"/>
              <a:t>, all of which </a:t>
            </a:r>
            <a:r>
              <a:rPr lang="en-US" dirty="0" smtClean="0"/>
              <a:t>can access </a:t>
            </a:r>
            <a:r>
              <a:rPr lang="en-US" dirty="0"/>
              <a:t>files stored on host </a:t>
            </a:r>
            <a:r>
              <a:rPr lang="en-US" dirty="0" smtClean="0"/>
              <a:t>4</a:t>
            </a:r>
          </a:p>
          <a:p>
            <a:pPr lvl="1"/>
            <a:r>
              <a:rPr lang="en-US" dirty="0" smtClean="0"/>
              <a:t>Simply </a:t>
            </a:r>
            <a:r>
              <a:rPr lang="en-US" i="1" dirty="0" smtClean="0">
                <a:solidFill>
                  <a:srgbClr val="FF0000"/>
                </a:solidFill>
              </a:rPr>
              <a:t>counting the number of distinct </a:t>
            </a:r>
            <a:r>
              <a:rPr lang="en-US" i="1" dirty="0">
                <a:solidFill>
                  <a:srgbClr val="FF0000"/>
                </a:solidFill>
              </a:rPr>
              <a:t>resources </a:t>
            </a:r>
            <a:r>
              <a:rPr lang="en-US" dirty="0"/>
              <a:t>will indicate a lack of </a:t>
            </a:r>
            <a:r>
              <a:rPr lang="en-US" dirty="0" smtClean="0"/>
              <a:t>diversity and suggest </a:t>
            </a:r>
            <a:r>
              <a:rPr lang="en-US" dirty="0"/>
              <a:t>replacing IIS with other </a:t>
            </a:r>
            <a:r>
              <a:rPr lang="en-US" dirty="0" smtClean="0"/>
              <a:t>software on each host</a:t>
            </a:r>
          </a:p>
          <a:p>
            <a:pPr lvl="1"/>
            <a:r>
              <a:rPr lang="en-US" dirty="0"/>
              <a:t>However, </a:t>
            </a:r>
            <a:r>
              <a:rPr lang="en-US" dirty="0" smtClean="0"/>
              <a:t>even </a:t>
            </a:r>
            <a:r>
              <a:rPr lang="en-US" dirty="0"/>
              <a:t>if a worm </a:t>
            </a:r>
            <a:r>
              <a:rPr lang="en-US" dirty="0" smtClean="0"/>
              <a:t>can </a:t>
            </a:r>
            <a:r>
              <a:rPr lang="en-US" dirty="0"/>
              <a:t>only infect one </a:t>
            </a:r>
            <a:r>
              <a:rPr lang="en-US" dirty="0" smtClean="0"/>
              <a:t>web server after </a:t>
            </a:r>
            <a:r>
              <a:rPr lang="en-US" dirty="0"/>
              <a:t>such a </a:t>
            </a:r>
            <a:r>
              <a:rPr lang="en-US" dirty="0" smtClean="0"/>
              <a:t>diversification </a:t>
            </a:r>
            <a:r>
              <a:rPr lang="en-US" dirty="0"/>
              <a:t>effort, </a:t>
            </a:r>
            <a:r>
              <a:rPr lang="en-US" dirty="0" smtClean="0"/>
              <a:t>it can </a:t>
            </a:r>
            <a:r>
              <a:rPr lang="en-US" dirty="0"/>
              <a:t>still </a:t>
            </a:r>
            <a:r>
              <a:rPr lang="en-US" i="1" dirty="0">
                <a:solidFill>
                  <a:srgbClr val="00B050"/>
                </a:solidFill>
              </a:rPr>
              <a:t>propagate to </a:t>
            </a:r>
            <a:r>
              <a:rPr lang="en-US" i="1" dirty="0" smtClean="0">
                <a:solidFill>
                  <a:srgbClr val="00B050"/>
                </a:solidFill>
              </a:rPr>
              <a:t>all four hosts </a:t>
            </a:r>
            <a:r>
              <a:rPr lang="en-US" i="1" dirty="0">
                <a:solidFill>
                  <a:srgbClr val="00B050"/>
                </a:solidFill>
              </a:rPr>
              <a:t>through the network share</a:t>
            </a:r>
            <a:r>
              <a:rPr lang="en-US" dirty="0"/>
              <a:t> </a:t>
            </a:r>
            <a:endParaRPr lang="en-US" dirty="0" smtClean="0"/>
          </a:p>
          <a:p>
            <a:pPr lvl="2"/>
            <a:r>
              <a:rPr lang="en-US" dirty="0" smtClean="0"/>
              <a:t>This simple </a:t>
            </a:r>
            <a:r>
              <a:rPr lang="en-US" dirty="0"/>
              <a:t>metric </a:t>
            </a:r>
            <a:r>
              <a:rPr lang="en-US" dirty="0" smtClean="0"/>
              <a:t>ignores </a:t>
            </a:r>
            <a:r>
              <a:rPr lang="en-US" i="1" dirty="0" smtClean="0">
                <a:solidFill>
                  <a:srgbClr val="0070C0"/>
                </a:solidFill>
              </a:rPr>
              <a:t>causal </a:t>
            </a:r>
            <a:br>
              <a:rPr lang="en-US" i="1" dirty="0" smtClean="0">
                <a:solidFill>
                  <a:srgbClr val="0070C0"/>
                </a:solidFill>
              </a:rPr>
            </a:br>
            <a:r>
              <a:rPr lang="en-US" i="1" dirty="0" smtClean="0">
                <a:solidFill>
                  <a:srgbClr val="0070C0"/>
                </a:solidFill>
              </a:rPr>
              <a:t>relationships</a:t>
            </a:r>
            <a:r>
              <a:rPr lang="en-US" dirty="0" smtClean="0"/>
              <a:t> </a:t>
            </a:r>
            <a:r>
              <a:rPr lang="en-US" dirty="0"/>
              <a:t>between resources</a:t>
            </a: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289788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a:t>
            </a:r>
            <a:r>
              <a:rPr lang="en-US" dirty="0" smtClean="0"/>
              <a:t>3: Targeted Attack</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
        <p:nvSpPr>
          <p:cNvPr id="6" name="Content Placeholder 5"/>
          <p:cNvSpPr>
            <a:spLocks noGrp="1"/>
          </p:cNvSpPr>
          <p:nvPr>
            <p:ph sz="quarter" idx="1"/>
          </p:nvPr>
        </p:nvSpPr>
        <p:spPr>
          <a:xfrm>
            <a:off x="612647" y="1600200"/>
            <a:ext cx="8299117" cy="4800600"/>
          </a:xfrm>
        </p:spPr>
        <p:txBody>
          <a:bodyPr>
            <a:normAutofit fontScale="92500" lnSpcReduction="20000"/>
          </a:bodyPr>
          <a:lstStyle/>
          <a:p>
            <a:pPr>
              <a:lnSpc>
                <a:spcPct val="115000"/>
              </a:lnSpc>
            </a:pPr>
            <a:r>
              <a:rPr lang="en-US" dirty="0"/>
              <a:t>Suppose </a:t>
            </a:r>
            <a:r>
              <a:rPr lang="en-US" dirty="0" smtClean="0"/>
              <a:t>we are more </a:t>
            </a:r>
            <a:r>
              <a:rPr lang="en-US" dirty="0"/>
              <a:t>concerned with a </a:t>
            </a:r>
            <a:r>
              <a:rPr lang="en-US" i="1" dirty="0" smtClean="0">
                <a:solidFill>
                  <a:srgbClr val="FF0000"/>
                </a:solidFill>
              </a:rPr>
              <a:t>targeted </a:t>
            </a:r>
            <a:r>
              <a:rPr lang="en-US" i="1" dirty="0">
                <a:solidFill>
                  <a:srgbClr val="FF0000"/>
                </a:solidFill>
              </a:rPr>
              <a:t>attack on the storage server</a:t>
            </a:r>
            <a:r>
              <a:rPr lang="en-US" dirty="0" smtClean="0"/>
              <a:t>, host 4</a:t>
            </a:r>
          </a:p>
          <a:p>
            <a:pPr lvl="1">
              <a:lnSpc>
                <a:spcPct val="115000"/>
              </a:lnSpc>
            </a:pPr>
            <a:r>
              <a:rPr lang="en-US" dirty="0" smtClean="0"/>
              <a:t>An </a:t>
            </a:r>
            <a:r>
              <a:rPr lang="en-US" dirty="0"/>
              <a:t>intuitive solution </a:t>
            </a:r>
            <a:r>
              <a:rPr lang="en-US" dirty="0" smtClean="0"/>
              <a:t>is to </a:t>
            </a:r>
            <a:r>
              <a:rPr lang="en-US" dirty="0">
                <a:solidFill>
                  <a:srgbClr val="00B050"/>
                </a:solidFill>
              </a:rPr>
              <a:t>diversify resources along any path </a:t>
            </a:r>
            <a:r>
              <a:rPr lang="en-US" dirty="0"/>
              <a:t>leading to the </a:t>
            </a:r>
            <a:r>
              <a:rPr lang="en-US" dirty="0" smtClean="0"/>
              <a:t>critical asset</a:t>
            </a:r>
            <a:endParaRPr lang="en-US" dirty="0"/>
          </a:p>
          <a:p>
            <a:pPr lvl="2">
              <a:lnSpc>
                <a:spcPct val="115000"/>
              </a:lnSpc>
            </a:pPr>
            <a:r>
              <a:rPr lang="en-US" dirty="0"/>
              <a:t>R</a:t>
            </a:r>
            <a:r>
              <a:rPr lang="en-US" dirty="0" smtClean="0"/>
              <a:t>equires </a:t>
            </a:r>
            <a:r>
              <a:rPr lang="en-US" dirty="0" smtClean="0"/>
              <a:t>a rigorous </a:t>
            </a:r>
            <a:r>
              <a:rPr lang="en-US" dirty="0"/>
              <a:t>study of </a:t>
            </a:r>
            <a:r>
              <a:rPr lang="en-US" dirty="0" smtClean="0"/>
              <a:t>causal </a:t>
            </a:r>
            <a:r>
              <a:rPr lang="en-US" dirty="0"/>
              <a:t>relationships between </a:t>
            </a:r>
            <a:r>
              <a:rPr lang="en-US" dirty="0" smtClean="0"/>
              <a:t>resources </a:t>
            </a:r>
            <a:endParaRPr lang="en-US" dirty="0" smtClean="0"/>
          </a:p>
          <a:p>
            <a:pPr lvl="3">
              <a:lnSpc>
                <a:spcPct val="115000"/>
              </a:lnSpc>
            </a:pPr>
            <a:r>
              <a:rPr lang="en-US" dirty="0" smtClean="0"/>
              <a:t>Host </a:t>
            </a:r>
            <a:r>
              <a:rPr lang="en-US" dirty="0"/>
              <a:t>4 is only as secure as the </a:t>
            </a:r>
            <a:r>
              <a:rPr lang="en-US" dirty="0" smtClean="0"/>
              <a:t>weakest path (</a:t>
            </a:r>
            <a:r>
              <a:rPr lang="en-US" i="1" dirty="0" smtClean="0">
                <a:solidFill>
                  <a:srgbClr val="FF0000"/>
                </a:solidFill>
              </a:rPr>
              <a:t>least </a:t>
            </a:r>
            <a:r>
              <a:rPr lang="en-US" i="1" dirty="0">
                <a:solidFill>
                  <a:srgbClr val="FF0000"/>
                </a:solidFill>
              </a:rPr>
              <a:t>attacking effort</a:t>
            </a:r>
            <a:r>
              <a:rPr lang="en-US" dirty="0" smtClean="0"/>
              <a:t>)</a:t>
            </a:r>
          </a:p>
          <a:p>
            <a:pPr lvl="1">
              <a:lnSpc>
                <a:spcPct val="115000"/>
              </a:lnSpc>
            </a:pPr>
            <a:r>
              <a:rPr lang="en-US" dirty="0" smtClean="0"/>
              <a:t>The </a:t>
            </a:r>
            <a:r>
              <a:rPr lang="en-US" dirty="0"/>
              <a:t>least attacking effort </a:t>
            </a:r>
            <a:r>
              <a:rPr lang="en-US" dirty="0" smtClean="0"/>
              <a:t>only provides </a:t>
            </a:r>
            <a:r>
              <a:rPr lang="en-US" dirty="0"/>
              <a:t>a partial </a:t>
            </a:r>
            <a:r>
              <a:rPr lang="en-US" dirty="0" smtClean="0"/>
              <a:t>picture</a:t>
            </a:r>
          </a:p>
          <a:p>
            <a:pPr lvl="2">
              <a:lnSpc>
                <a:spcPct val="115000"/>
              </a:lnSpc>
            </a:pPr>
            <a:r>
              <a:rPr lang="en-US" dirty="0" smtClean="0"/>
              <a:t>Suppose host </a:t>
            </a:r>
            <a:r>
              <a:rPr lang="en-US" dirty="0"/>
              <a:t>1 and 2 </a:t>
            </a:r>
            <a:r>
              <a:rPr lang="en-US" dirty="0" smtClean="0"/>
              <a:t>are diversified </a:t>
            </a:r>
            <a:r>
              <a:rPr lang="en-US" dirty="0"/>
              <a:t>to run IIS and Apache, respectively, and </a:t>
            </a:r>
            <a:r>
              <a:rPr lang="en-US" dirty="0" smtClean="0"/>
              <a:t>firewall 2 only allows </a:t>
            </a:r>
            <a:r>
              <a:rPr lang="en-US" dirty="0"/>
              <a:t>host 1 and 2 to reach host </a:t>
            </a:r>
            <a:r>
              <a:rPr lang="en-US" dirty="0" smtClean="0"/>
              <a:t>4</a:t>
            </a:r>
          </a:p>
          <a:p>
            <a:pPr lvl="2">
              <a:lnSpc>
                <a:spcPct val="115000"/>
              </a:lnSpc>
            </a:pPr>
            <a:r>
              <a:rPr lang="en-US" dirty="0" smtClean="0"/>
              <a:t>Although the </a:t>
            </a:r>
            <a:r>
              <a:rPr lang="en-US" dirty="0"/>
              <a:t>least attacking effort has not changed, </a:t>
            </a:r>
            <a:r>
              <a:rPr lang="en-US" dirty="0" smtClean="0"/>
              <a:t>this diversification effort </a:t>
            </a:r>
            <a:r>
              <a:rPr lang="en-US" dirty="0"/>
              <a:t>has actually provided attackers more opportunities </a:t>
            </a:r>
            <a:r>
              <a:rPr lang="en-US" dirty="0" smtClean="0"/>
              <a:t>to reach </a:t>
            </a:r>
            <a:r>
              <a:rPr lang="en-US" dirty="0"/>
              <a:t>host 4 </a:t>
            </a:r>
            <a:endParaRPr lang="en-US" dirty="0" smtClean="0"/>
          </a:p>
          <a:p>
            <a:pPr lvl="3">
              <a:lnSpc>
                <a:spcPct val="115000"/>
              </a:lnSpc>
            </a:pPr>
            <a:r>
              <a:rPr lang="en-US" dirty="0" smtClean="0"/>
              <a:t>They can exploit </a:t>
            </a:r>
            <a:r>
              <a:rPr lang="en-US" dirty="0"/>
              <a:t>either IIS or </a:t>
            </a:r>
            <a:r>
              <a:rPr lang="en-US" dirty="0" smtClean="0"/>
              <a:t>Apache</a:t>
            </a:r>
            <a:endParaRPr lang="en-US" dirty="0" smtClean="0"/>
          </a:p>
        </p:txBody>
      </p:sp>
    </p:spTree>
    <p:extLst>
      <p:ext uri="{BB962C8B-B14F-4D97-AF65-F5344CB8AC3E}">
        <p14:creationId xmlns:p14="http://schemas.microsoft.com/office/powerpoint/2010/main" val="2085609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452737" cy="990600"/>
          </a:xfrm>
        </p:spPr>
        <p:txBody>
          <a:bodyPr>
            <a:noAutofit/>
          </a:bodyPr>
          <a:lstStyle/>
          <a:p>
            <a:r>
              <a:rPr lang="en-US" sz="4200" dirty="0"/>
              <a:t>Use Case </a:t>
            </a:r>
            <a:r>
              <a:rPr lang="en-US" sz="4200" dirty="0" smtClean="0"/>
              <a:t>4: </a:t>
            </a:r>
            <a:r>
              <a:rPr lang="en-US" sz="4200" dirty="0" smtClean="0"/>
              <a:t>Moving Targeted Defense</a:t>
            </a:r>
            <a:endParaRPr lang="en-US" sz="4200"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
        <p:nvSpPr>
          <p:cNvPr id="6" name="Content Placeholder 5"/>
          <p:cNvSpPr>
            <a:spLocks noGrp="1"/>
          </p:cNvSpPr>
          <p:nvPr>
            <p:ph sz="quarter" idx="1"/>
          </p:nvPr>
        </p:nvSpPr>
        <p:spPr/>
        <p:txBody>
          <a:bodyPr>
            <a:normAutofit lnSpcReduction="10000"/>
          </a:bodyPr>
          <a:lstStyle/>
          <a:p>
            <a:pPr>
              <a:lnSpc>
                <a:spcPct val="104000"/>
              </a:lnSpc>
            </a:pPr>
            <a:r>
              <a:rPr lang="en-US" dirty="0" smtClean="0"/>
              <a:t>Suppose </a:t>
            </a:r>
            <a:r>
              <a:rPr lang="en-US" dirty="0"/>
              <a:t>host </a:t>
            </a:r>
            <a:r>
              <a:rPr lang="en-US" dirty="0" smtClean="0"/>
              <a:t>1and </a:t>
            </a:r>
            <a:r>
              <a:rPr lang="en-US" dirty="0"/>
              <a:t>2 are </a:t>
            </a:r>
            <a:r>
              <a:rPr lang="en-US" dirty="0" smtClean="0"/>
              <a:t>web </a:t>
            </a:r>
            <a:r>
              <a:rPr lang="en-US" dirty="0"/>
              <a:t>servers, host 3 an application server, </a:t>
            </a:r>
            <a:r>
              <a:rPr lang="en-US" dirty="0" smtClean="0"/>
              <a:t>and host </a:t>
            </a:r>
            <a:r>
              <a:rPr lang="en-US" dirty="0"/>
              <a:t>4 a database </a:t>
            </a:r>
            <a:r>
              <a:rPr lang="en-US" dirty="0" smtClean="0"/>
              <a:t>server</a:t>
            </a:r>
          </a:p>
          <a:p>
            <a:pPr lvl="1">
              <a:lnSpc>
                <a:spcPct val="104000"/>
              </a:lnSpc>
            </a:pPr>
            <a:r>
              <a:rPr lang="en-US" dirty="0" smtClean="0"/>
              <a:t>An MTD approach </a:t>
            </a:r>
            <a:r>
              <a:rPr lang="en-US" dirty="0"/>
              <a:t>attempts to </a:t>
            </a:r>
            <a:r>
              <a:rPr lang="en-US" dirty="0" smtClean="0"/>
              <a:t>enhance security </a:t>
            </a:r>
            <a:r>
              <a:rPr lang="en-US" dirty="0"/>
              <a:t>by </a:t>
            </a:r>
            <a:r>
              <a:rPr lang="en-US" i="1" dirty="0">
                <a:solidFill>
                  <a:srgbClr val="00B050"/>
                </a:solidFill>
              </a:rPr>
              <a:t>varying </a:t>
            </a:r>
            <a:r>
              <a:rPr lang="en-US" i="1" dirty="0" smtClean="0">
                <a:solidFill>
                  <a:srgbClr val="00B050"/>
                </a:solidFill>
              </a:rPr>
              <a:t>over time software </a:t>
            </a:r>
            <a:r>
              <a:rPr lang="en-US" i="1" dirty="0">
                <a:solidFill>
                  <a:srgbClr val="00B050"/>
                </a:solidFill>
              </a:rPr>
              <a:t>components at different </a:t>
            </a:r>
            <a:r>
              <a:rPr lang="en-US" i="1" dirty="0" smtClean="0">
                <a:solidFill>
                  <a:srgbClr val="00B050"/>
                </a:solidFill>
              </a:rPr>
              <a:t>tiers</a:t>
            </a:r>
          </a:p>
          <a:p>
            <a:pPr lvl="2">
              <a:lnSpc>
                <a:spcPct val="104000"/>
              </a:lnSpc>
            </a:pPr>
            <a:r>
              <a:rPr lang="en-US" dirty="0" smtClean="0"/>
              <a:t>A common </a:t>
            </a:r>
            <a:r>
              <a:rPr lang="en-US" dirty="0" smtClean="0">
                <a:solidFill>
                  <a:srgbClr val="FF3300"/>
                </a:solidFill>
              </a:rPr>
              <a:t>misconception</a:t>
            </a:r>
            <a:r>
              <a:rPr lang="en-US" dirty="0" smtClean="0"/>
              <a:t> </a:t>
            </a:r>
            <a:r>
              <a:rPr lang="en-US" dirty="0"/>
              <a:t>here is that the </a:t>
            </a:r>
            <a:r>
              <a:rPr lang="en-US" dirty="0" smtClean="0"/>
              <a:t>combining different components </a:t>
            </a:r>
            <a:r>
              <a:rPr lang="en-US" dirty="0"/>
              <a:t>at different tiers will increase </a:t>
            </a:r>
            <a:r>
              <a:rPr lang="en-US" dirty="0" smtClean="0"/>
              <a:t>diversity</a:t>
            </a:r>
          </a:p>
          <a:p>
            <a:pPr lvl="2">
              <a:lnSpc>
                <a:spcPct val="104000"/>
              </a:lnSpc>
            </a:pPr>
            <a:r>
              <a:rPr lang="en-US" dirty="0" smtClean="0"/>
              <a:t>However</a:t>
            </a:r>
            <a:r>
              <a:rPr lang="en-US" dirty="0"/>
              <a:t>, this is usually not the </a:t>
            </a:r>
            <a:r>
              <a:rPr lang="en-US" dirty="0" smtClean="0"/>
              <a:t>case</a:t>
            </a:r>
          </a:p>
          <a:p>
            <a:pPr lvl="3">
              <a:lnSpc>
                <a:spcPct val="104000"/>
              </a:lnSpc>
            </a:pPr>
            <a:r>
              <a:rPr lang="en-US" dirty="0" smtClean="0"/>
              <a:t>For </a:t>
            </a:r>
            <a:r>
              <a:rPr lang="en-US" dirty="0"/>
              <a:t>example, </a:t>
            </a:r>
            <a:r>
              <a:rPr lang="en-US" dirty="0" smtClean="0"/>
              <a:t>a single </a:t>
            </a:r>
            <a:r>
              <a:rPr lang="en-US" dirty="0"/>
              <a:t>flaw in the application server </a:t>
            </a:r>
            <a:r>
              <a:rPr lang="en-US" dirty="0" smtClean="0"/>
              <a:t>may </a:t>
            </a:r>
            <a:r>
              <a:rPr lang="en-US" dirty="0"/>
              <a:t>result </a:t>
            </a:r>
            <a:r>
              <a:rPr lang="en-US" dirty="0" smtClean="0"/>
              <a:t>in SQL </a:t>
            </a:r>
            <a:r>
              <a:rPr lang="en-US" dirty="0"/>
              <a:t>injection that compromises the database </a:t>
            </a:r>
            <a:r>
              <a:rPr lang="en-US" dirty="0" smtClean="0"/>
              <a:t>server</a:t>
            </a:r>
          </a:p>
          <a:p>
            <a:pPr lvl="3">
              <a:lnSpc>
                <a:spcPct val="104000"/>
              </a:lnSpc>
            </a:pPr>
            <a:r>
              <a:rPr lang="en-US" dirty="0" smtClean="0"/>
              <a:t>Also</a:t>
            </a:r>
            <a:r>
              <a:rPr lang="en-US" dirty="0"/>
              <a:t>, </a:t>
            </a:r>
            <a:r>
              <a:rPr lang="en-US" dirty="0" smtClean="0"/>
              <a:t>more </a:t>
            </a:r>
            <a:r>
              <a:rPr lang="en-US" dirty="0"/>
              <a:t>diversity over time may </a:t>
            </a:r>
            <a:r>
              <a:rPr lang="en-US" dirty="0" smtClean="0"/>
              <a:t>actually provide </a:t>
            </a:r>
            <a:r>
              <a:rPr lang="en-US" dirty="0"/>
              <a:t>attackers more opportunities to find </a:t>
            </a:r>
            <a:r>
              <a:rPr lang="en-US" dirty="0" smtClean="0"/>
              <a:t>flaws</a:t>
            </a:r>
          </a:p>
          <a:p>
            <a:pPr lvl="3">
              <a:lnSpc>
                <a:spcPct val="104000"/>
              </a:lnSpc>
            </a:pPr>
            <a:r>
              <a:rPr lang="en-US" dirty="0" smtClean="0"/>
              <a:t>The lesson here </a:t>
            </a:r>
            <a:r>
              <a:rPr lang="en-US" dirty="0"/>
              <a:t>is again that, </a:t>
            </a:r>
            <a:r>
              <a:rPr lang="en-US" i="1" dirty="0">
                <a:solidFill>
                  <a:srgbClr val="FF3300"/>
                </a:solidFill>
              </a:rPr>
              <a:t>an intuitive observation may be misleading</a:t>
            </a:r>
            <a:r>
              <a:rPr lang="en-US" dirty="0" smtClean="0"/>
              <a:t>, and </a:t>
            </a:r>
            <a:r>
              <a:rPr lang="en-US" dirty="0">
                <a:solidFill>
                  <a:srgbClr val="4F81BD"/>
                </a:solidFill>
              </a:rPr>
              <a:t>formally modeling network diversity is </a:t>
            </a:r>
            <a:r>
              <a:rPr lang="en-US" dirty="0" smtClean="0">
                <a:solidFill>
                  <a:srgbClr val="4F81BD"/>
                </a:solidFill>
              </a:rPr>
              <a:t>necessary</a:t>
            </a:r>
            <a:endParaRPr lang="en-US" dirty="0">
              <a:solidFill>
                <a:srgbClr val="4F81BD"/>
              </a:solidFill>
            </a:endParaRPr>
          </a:p>
        </p:txBody>
      </p:sp>
    </p:spTree>
    <p:extLst>
      <p:ext uri="{BB962C8B-B14F-4D97-AF65-F5344CB8AC3E}">
        <p14:creationId xmlns:p14="http://schemas.microsoft.com/office/powerpoint/2010/main" val="3624903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 (1/2)</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6" name="Content Placeholder 5"/>
          <p:cNvSpPr>
            <a:spLocks noGrp="1"/>
          </p:cNvSpPr>
          <p:nvPr>
            <p:ph sz="quarter" idx="1"/>
          </p:nvPr>
        </p:nvSpPr>
        <p:spPr/>
        <p:txBody>
          <a:bodyPr>
            <a:normAutofit/>
          </a:bodyPr>
          <a:lstStyle/>
          <a:p>
            <a:r>
              <a:rPr lang="en-US" dirty="0" smtClean="0"/>
              <a:t>The notion </a:t>
            </a:r>
            <a:r>
              <a:rPr lang="en-US" dirty="0"/>
              <a:t>of </a:t>
            </a:r>
            <a:r>
              <a:rPr lang="en-US" dirty="0" smtClean="0"/>
              <a:t>network </a:t>
            </a:r>
            <a:r>
              <a:rPr lang="en-US" dirty="0"/>
              <a:t>diversity </a:t>
            </a:r>
            <a:r>
              <a:rPr lang="en-US" dirty="0" smtClean="0"/>
              <a:t>has not been extensively studied</a:t>
            </a:r>
          </a:p>
          <a:p>
            <a:pPr lvl="1"/>
            <a:r>
              <a:rPr lang="en-US" dirty="0" smtClean="0"/>
              <a:t>Its </a:t>
            </a:r>
            <a:r>
              <a:rPr lang="en-US" dirty="0"/>
              <a:t>counterpart in ecology, </a:t>
            </a:r>
            <a:r>
              <a:rPr lang="en-US" dirty="0">
                <a:solidFill>
                  <a:srgbClr val="0070C0"/>
                </a:solidFill>
              </a:rPr>
              <a:t>biodiversity</a:t>
            </a:r>
            <a:r>
              <a:rPr lang="en-US" dirty="0"/>
              <a:t>, </a:t>
            </a:r>
            <a:r>
              <a:rPr lang="en-US" dirty="0" smtClean="0"/>
              <a:t>and its </a:t>
            </a:r>
            <a:r>
              <a:rPr lang="en-US" dirty="0">
                <a:solidFill>
                  <a:srgbClr val="00B050"/>
                </a:solidFill>
              </a:rPr>
              <a:t>positive impact on the ecosystem’s stability resistance to invasion and diseases </a:t>
            </a:r>
            <a:r>
              <a:rPr lang="en-US" dirty="0"/>
              <a:t>has </a:t>
            </a:r>
            <a:r>
              <a:rPr lang="en-US" dirty="0" smtClean="0"/>
              <a:t>been investigated </a:t>
            </a:r>
            <a:r>
              <a:rPr lang="en-US" dirty="0"/>
              <a:t>for many decades</a:t>
            </a:r>
          </a:p>
          <a:p>
            <a:r>
              <a:rPr lang="en-US" dirty="0" smtClean="0"/>
              <a:t>We </a:t>
            </a:r>
            <a:r>
              <a:rPr lang="en-US" dirty="0"/>
              <a:t>focus on adapting </a:t>
            </a:r>
            <a:r>
              <a:rPr lang="en-US" dirty="0">
                <a:solidFill>
                  <a:srgbClr val="4F81BD"/>
                </a:solidFill>
              </a:rPr>
              <a:t>existing </a:t>
            </a:r>
            <a:r>
              <a:rPr lang="en-US" dirty="0" smtClean="0">
                <a:solidFill>
                  <a:srgbClr val="4F81BD"/>
                </a:solidFill>
              </a:rPr>
              <a:t>mathematical models </a:t>
            </a:r>
            <a:r>
              <a:rPr lang="en-US" dirty="0">
                <a:solidFill>
                  <a:srgbClr val="4F81BD"/>
                </a:solidFill>
              </a:rPr>
              <a:t>of biodiversity </a:t>
            </a:r>
            <a:r>
              <a:rPr lang="en-US" dirty="0"/>
              <a:t>for modeling network </a:t>
            </a:r>
            <a:r>
              <a:rPr lang="en-US" dirty="0" smtClean="0"/>
              <a:t>diversity</a:t>
            </a:r>
          </a:p>
          <a:p>
            <a:pPr lvl="1"/>
            <a:r>
              <a:rPr lang="en-US" dirty="0"/>
              <a:t>Richness of </a:t>
            </a:r>
            <a:r>
              <a:rPr lang="en-US" dirty="0" smtClean="0"/>
              <a:t>species</a:t>
            </a:r>
          </a:p>
          <a:p>
            <a:pPr lvl="1"/>
            <a:r>
              <a:rPr lang="en-US" dirty="0"/>
              <a:t>Effective </a:t>
            </a:r>
            <a:r>
              <a:rPr lang="en-US" dirty="0" smtClean="0"/>
              <a:t>richness</a:t>
            </a:r>
          </a:p>
          <a:p>
            <a:pPr lvl="1"/>
            <a:r>
              <a:rPr lang="en-US" dirty="0" smtClean="0"/>
              <a:t>Similarity-sensitive effective richness</a:t>
            </a:r>
            <a:endParaRPr lang="en-US" dirty="0"/>
          </a:p>
        </p:txBody>
      </p:sp>
    </p:spTree>
    <p:extLst>
      <p:ext uri="{BB962C8B-B14F-4D97-AF65-F5344CB8AC3E}">
        <p14:creationId xmlns:p14="http://schemas.microsoft.com/office/powerpoint/2010/main" val="213705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Bio-Diversity </a:t>
            </a:r>
            <a:r>
              <a:rPr lang="en-US" dirty="0" smtClean="0"/>
              <a:t>(2/2)</a:t>
            </a:r>
            <a:endParaRPr lang="en-US" dirty="0" smtClean="0"/>
          </a:p>
        </p:txBody>
      </p:sp>
      <p:sp>
        <p:nvSpPr>
          <p:cNvPr id="14339" name="Rectangle 3"/>
          <p:cNvSpPr>
            <a:spLocks noGrp="1" noChangeArrowheads="1"/>
          </p:cNvSpPr>
          <p:nvPr>
            <p:ph idx="1"/>
          </p:nvPr>
        </p:nvSpPr>
        <p:spPr/>
        <p:txBody>
          <a:bodyPr>
            <a:normAutofit fontScale="85000" lnSpcReduction="20000"/>
          </a:bodyPr>
          <a:lstStyle/>
          <a:p>
            <a:pPr>
              <a:lnSpc>
                <a:spcPct val="113000"/>
              </a:lnSpc>
            </a:pPr>
            <a:r>
              <a:rPr lang="en-US" b="1" dirty="0" smtClean="0"/>
              <a:t>Richness </a:t>
            </a:r>
            <a:r>
              <a:rPr lang="en-US" b="1" dirty="0" smtClean="0"/>
              <a:t>of species</a:t>
            </a:r>
          </a:p>
          <a:p>
            <a:pPr lvl="1">
              <a:lnSpc>
                <a:spcPct val="113000"/>
              </a:lnSpc>
            </a:pPr>
            <a:r>
              <a:rPr lang="en-US" dirty="0" smtClean="0"/>
              <a:t>The </a:t>
            </a:r>
            <a:r>
              <a:rPr lang="en-US" dirty="0" smtClean="0">
                <a:solidFill>
                  <a:srgbClr val="00B050"/>
                </a:solidFill>
              </a:rPr>
              <a:t>number of different species </a:t>
            </a:r>
            <a:r>
              <a:rPr lang="en-US" dirty="0" smtClean="0"/>
              <a:t>in an ecosystem</a:t>
            </a:r>
          </a:p>
          <a:p>
            <a:pPr lvl="1">
              <a:lnSpc>
                <a:spcPct val="113000"/>
              </a:lnSpc>
            </a:pPr>
            <a:r>
              <a:rPr lang="en-US" b="1" dirty="0" smtClean="0"/>
              <a:t>Limitation</a:t>
            </a:r>
            <a:r>
              <a:rPr lang="en-US" dirty="0" smtClean="0"/>
              <a:t>: </a:t>
            </a:r>
            <a:r>
              <a:rPr lang="en-US" i="1" dirty="0" smtClean="0">
                <a:solidFill>
                  <a:srgbClr val="0070C0"/>
                </a:solidFill>
              </a:rPr>
              <a:t>ignores the relative abundance of each species</a:t>
            </a:r>
          </a:p>
          <a:p>
            <a:pPr lvl="1">
              <a:lnSpc>
                <a:spcPct val="113000"/>
              </a:lnSpc>
            </a:pPr>
            <a:endParaRPr lang="en-US" i="1" dirty="0" smtClean="0">
              <a:solidFill>
                <a:srgbClr val="0070C0"/>
              </a:solidFill>
            </a:endParaRPr>
          </a:p>
          <a:p>
            <a:pPr>
              <a:lnSpc>
                <a:spcPct val="113000"/>
              </a:lnSpc>
            </a:pPr>
            <a:r>
              <a:rPr lang="en-US" b="1" dirty="0" smtClean="0"/>
              <a:t>Effective number or resources</a:t>
            </a:r>
          </a:p>
          <a:p>
            <a:pPr lvl="1">
              <a:lnSpc>
                <a:spcPct val="113000"/>
              </a:lnSpc>
            </a:pPr>
            <a:r>
              <a:rPr lang="en-US" dirty="0" smtClean="0"/>
              <a:t>Measures the </a:t>
            </a:r>
            <a:r>
              <a:rPr lang="en-US" i="1" dirty="0" smtClean="0">
                <a:solidFill>
                  <a:srgbClr val="00B050"/>
                </a:solidFill>
              </a:rPr>
              <a:t>equivalent</a:t>
            </a:r>
            <a:r>
              <a:rPr lang="en-US" dirty="0" smtClean="0">
                <a:solidFill>
                  <a:srgbClr val="00B050"/>
                </a:solidFill>
              </a:rPr>
              <a:t> number </a:t>
            </a:r>
            <a:r>
              <a:rPr lang="en-US" dirty="0" smtClean="0"/>
              <a:t>of equally-common species, even if in reality all species are not equally common</a:t>
            </a:r>
          </a:p>
          <a:p>
            <a:pPr lvl="1">
              <a:lnSpc>
                <a:spcPct val="113000"/>
              </a:lnSpc>
            </a:pPr>
            <a:r>
              <a:rPr lang="en-US" dirty="0" smtClean="0"/>
              <a:t> </a:t>
            </a:r>
            <a:r>
              <a:rPr lang="en-US" b="1" dirty="0" smtClean="0"/>
              <a:t>Limitation</a:t>
            </a:r>
            <a:r>
              <a:rPr lang="en-US" dirty="0" smtClean="0"/>
              <a:t>: </a:t>
            </a:r>
            <a:r>
              <a:rPr lang="en-US" i="1" dirty="0" smtClean="0">
                <a:solidFill>
                  <a:srgbClr val="0070C0"/>
                </a:solidFill>
              </a:rPr>
              <a:t>assumes all resources are equally different</a:t>
            </a:r>
            <a:endParaRPr lang="en-US" i="1" dirty="0">
              <a:solidFill>
                <a:srgbClr val="0070C0"/>
              </a:solidFill>
            </a:endParaRPr>
          </a:p>
          <a:p>
            <a:pPr lvl="1">
              <a:lnSpc>
                <a:spcPct val="113000"/>
              </a:lnSpc>
            </a:pPr>
            <a:endParaRPr lang="en-US" i="1" dirty="0" smtClean="0">
              <a:solidFill>
                <a:srgbClr val="0070C0"/>
              </a:solidFill>
            </a:endParaRPr>
          </a:p>
          <a:p>
            <a:pPr>
              <a:lnSpc>
                <a:spcPct val="113000"/>
              </a:lnSpc>
            </a:pPr>
            <a:r>
              <a:rPr lang="en-US" b="1" dirty="0" smtClean="0"/>
              <a:t>Similarity-Sensitive </a:t>
            </a:r>
            <a:r>
              <a:rPr lang="en-US" b="1" dirty="0"/>
              <a:t>Effective </a:t>
            </a:r>
            <a:r>
              <a:rPr lang="en-US" b="1" dirty="0" smtClean="0"/>
              <a:t>Richness</a:t>
            </a:r>
          </a:p>
          <a:p>
            <a:pPr lvl="1">
              <a:lnSpc>
                <a:spcPct val="113000"/>
              </a:lnSpc>
            </a:pPr>
            <a:r>
              <a:rPr lang="en-US" dirty="0" smtClean="0"/>
              <a:t>We can </a:t>
            </a:r>
            <a:r>
              <a:rPr lang="en-US" dirty="0"/>
              <a:t>use </a:t>
            </a:r>
            <a:r>
              <a:rPr lang="en-US" dirty="0" smtClean="0"/>
              <a:t>a resource </a:t>
            </a:r>
            <a:r>
              <a:rPr lang="en-US" dirty="0"/>
              <a:t>similarity function </a:t>
            </a:r>
            <a:r>
              <a:rPr lang="en-US" dirty="0" smtClean="0"/>
              <a:t>to account for differences between resources  </a:t>
            </a:r>
          </a:p>
        </p:txBody>
      </p:sp>
      <p:grpSp>
        <p:nvGrpSpPr>
          <p:cNvPr id="5" name="Group 4"/>
          <p:cNvGrpSpPr/>
          <p:nvPr/>
        </p:nvGrpSpPr>
        <p:grpSpPr>
          <a:xfrm>
            <a:off x="1355865" y="2906165"/>
            <a:ext cx="5977912" cy="254000"/>
            <a:chOff x="1491604" y="6173840"/>
            <a:chExt cx="5977912" cy="254000"/>
          </a:xfrm>
        </p:grpSpPr>
        <p:grpSp>
          <p:nvGrpSpPr>
            <p:cNvPr id="30" name="Group 29"/>
            <p:cNvGrpSpPr/>
            <p:nvPr/>
          </p:nvGrpSpPr>
          <p:grpSpPr>
            <a:xfrm>
              <a:off x="1491604" y="6194160"/>
              <a:ext cx="5977912" cy="182880"/>
              <a:chOff x="1444534" y="5008880"/>
              <a:chExt cx="5977912" cy="182880"/>
            </a:xfrm>
          </p:grpSpPr>
          <p:sp>
            <p:nvSpPr>
              <p:cNvPr id="11" name="Oval 10"/>
              <p:cNvSpPr/>
              <p:nvPr/>
            </p:nvSpPr>
            <p:spPr bwMode="auto">
              <a:xfrm>
                <a:off x="144453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2" name="Isosceles Triangle 11"/>
              <p:cNvSpPr/>
              <p:nvPr/>
            </p:nvSpPr>
            <p:spPr bwMode="auto">
              <a:xfrm>
                <a:off x="3754047" y="5008880"/>
                <a:ext cx="182880" cy="18288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3" name="Regular Pentagon 12"/>
              <p:cNvSpPr/>
              <p:nvPr/>
            </p:nvSpPr>
            <p:spPr bwMode="auto">
              <a:xfrm>
                <a:off x="2368340" y="5008880"/>
                <a:ext cx="182880" cy="182880"/>
              </a:xfrm>
              <a:prstGeom prst="pentago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5" name="Oval 14"/>
              <p:cNvSpPr/>
              <p:nvPr/>
            </p:nvSpPr>
            <p:spPr bwMode="auto">
              <a:xfrm>
                <a:off x="1906437"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6" name="Isosceles Triangle 15"/>
              <p:cNvSpPr/>
              <p:nvPr/>
            </p:nvSpPr>
            <p:spPr bwMode="auto">
              <a:xfrm>
                <a:off x="3292146" y="5008880"/>
                <a:ext cx="182880" cy="18288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7" name="Regular Pentagon 16"/>
              <p:cNvSpPr/>
              <p:nvPr/>
            </p:nvSpPr>
            <p:spPr bwMode="auto">
              <a:xfrm>
                <a:off x="2830243" y="5008880"/>
                <a:ext cx="182880" cy="182880"/>
              </a:xfrm>
              <a:prstGeom prst="pentago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2" name="Oval 21"/>
              <p:cNvSpPr/>
              <p:nvPr/>
            </p:nvSpPr>
            <p:spPr bwMode="auto">
              <a:xfrm>
                <a:off x="498021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3" name="Isosceles Triangle 22"/>
              <p:cNvSpPr/>
              <p:nvPr/>
            </p:nvSpPr>
            <p:spPr bwMode="auto">
              <a:xfrm>
                <a:off x="6787694" y="5008880"/>
                <a:ext cx="182880" cy="18288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4" name="Regular Pentagon 23"/>
              <p:cNvSpPr/>
              <p:nvPr/>
            </p:nvSpPr>
            <p:spPr bwMode="auto">
              <a:xfrm>
                <a:off x="7239566" y="5008880"/>
                <a:ext cx="182880" cy="182880"/>
              </a:xfrm>
              <a:prstGeom prst="pentago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5" name="Oval 24"/>
              <p:cNvSpPr/>
              <p:nvPr/>
            </p:nvSpPr>
            <p:spPr bwMode="auto">
              <a:xfrm>
                <a:off x="543208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8" name="Oval 27"/>
              <p:cNvSpPr/>
              <p:nvPr/>
            </p:nvSpPr>
            <p:spPr bwMode="auto">
              <a:xfrm>
                <a:off x="588395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9" name="Oval 28"/>
              <p:cNvSpPr/>
              <p:nvPr/>
            </p:nvSpPr>
            <p:spPr bwMode="auto">
              <a:xfrm>
                <a:off x="633582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31" name="Equal 30"/>
            <p:cNvSpPr/>
            <p:nvPr/>
          </p:nvSpPr>
          <p:spPr bwMode="auto">
            <a:xfrm>
              <a:off x="4324430" y="6173840"/>
              <a:ext cx="406400" cy="254000"/>
            </a:xfrm>
            <a:prstGeom prst="mathEqual">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2" name="Date Placeholder 1"/>
          <p:cNvSpPr>
            <a:spLocks noGrp="1"/>
          </p:cNvSpPr>
          <p:nvPr>
            <p:ph type="dt" sz="half" idx="10"/>
          </p:nvPr>
        </p:nvSpPr>
        <p:spPr/>
        <p:txBody>
          <a:bodyPr/>
          <a:lstStyle/>
          <a:p>
            <a:r>
              <a:rPr lang="en-US" smtClean="0"/>
              <a:t>July 8-9, 2015</a:t>
            </a:r>
            <a:endParaRPr lang="en-US" dirty="0"/>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grpSp>
        <p:nvGrpSpPr>
          <p:cNvPr id="26" name="Group 25"/>
          <p:cNvGrpSpPr/>
          <p:nvPr/>
        </p:nvGrpSpPr>
        <p:grpSpPr>
          <a:xfrm>
            <a:off x="1402935" y="4788010"/>
            <a:ext cx="5977912" cy="254000"/>
            <a:chOff x="1515654" y="3881120"/>
            <a:chExt cx="5977912" cy="254000"/>
          </a:xfrm>
        </p:grpSpPr>
        <p:grpSp>
          <p:nvGrpSpPr>
            <p:cNvPr id="27" name="Group 26"/>
            <p:cNvGrpSpPr/>
            <p:nvPr/>
          </p:nvGrpSpPr>
          <p:grpSpPr>
            <a:xfrm>
              <a:off x="1515654" y="3901440"/>
              <a:ext cx="5977912" cy="182880"/>
              <a:chOff x="1444534" y="5008880"/>
              <a:chExt cx="5977912" cy="182880"/>
            </a:xfrm>
          </p:grpSpPr>
          <p:sp>
            <p:nvSpPr>
              <p:cNvPr id="33" name="Oval 32"/>
              <p:cNvSpPr/>
              <p:nvPr/>
            </p:nvSpPr>
            <p:spPr bwMode="auto">
              <a:xfrm>
                <a:off x="144453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4" name="Isosceles Triangle 33"/>
              <p:cNvSpPr/>
              <p:nvPr/>
            </p:nvSpPr>
            <p:spPr bwMode="auto">
              <a:xfrm>
                <a:off x="3754047" y="5008880"/>
                <a:ext cx="182880" cy="18288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5" name="Regular Pentagon 34"/>
              <p:cNvSpPr/>
              <p:nvPr/>
            </p:nvSpPr>
            <p:spPr bwMode="auto">
              <a:xfrm>
                <a:off x="2368340" y="5008880"/>
                <a:ext cx="182880" cy="182880"/>
              </a:xfrm>
              <a:prstGeom prst="pentago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6" name="Oval 35"/>
              <p:cNvSpPr/>
              <p:nvPr/>
            </p:nvSpPr>
            <p:spPr bwMode="auto">
              <a:xfrm>
                <a:off x="1906437"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7" name="Isosceles Triangle 36"/>
              <p:cNvSpPr/>
              <p:nvPr/>
            </p:nvSpPr>
            <p:spPr bwMode="auto">
              <a:xfrm>
                <a:off x="3292146" y="5008880"/>
                <a:ext cx="182880" cy="18288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8" name="Regular Pentagon 37"/>
              <p:cNvSpPr/>
              <p:nvPr/>
            </p:nvSpPr>
            <p:spPr bwMode="auto">
              <a:xfrm>
                <a:off x="2830243" y="5008880"/>
                <a:ext cx="182880" cy="182880"/>
              </a:xfrm>
              <a:prstGeom prst="pentago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39" name="Oval 38"/>
              <p:cNvSpPr/>
              <p:nvPr/>
            </p:nvSpPr>
            <p:spPr bwMode="auto">
              <a:xfrm>
                <a:off x="498021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0" name="Isosceles Triangle 39"/>
              <p:cNvSpPr/>
              <p:nvPr/>
            </p:nvSpPr>
            <p:spPr bwMode="auto">
              <a:xfrm>
                <a:off x="6787694" y="5008880"/>
                <a:ext cx="182880" cy="182880"/>
              </a:xfrm>
              <a:prstGeom prst="triangl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1" name="Regular Pentagon 40"/>
              <p:cNvSpPr/>
              <p:nvPr/>
            </p:nvSpPr>
            <p:spPr bwMode="auto">
              <a:xfrm>
                <a:off x="7239566" y="5008880"/>
                <a:ext cx="182880" cy="182880"/>
              </a:xfrm>
              <a:prstGeom prst="pentagon">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2" name="Oval 41"/>
              <p:cNvSpPr/>
              <p:nvPr/>
            </p:nvSpPr>
            <p:spPr bwMode="auto">
              <a:xfrm>
                <a:off x="543208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3" name="Oval 42"/>
              <p:cNvSpPr/>
              <p:nvPr/>
            </p:nvSpPr>
            <p:spPr bwMode="auto">
              <a:xfrm>
                <a:off x="588395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44" name="Oval 43"/>
              <p:cNvSpPr/>
              <p:nvPr/>
            </p:nvSpPr>
            <p:spPr bwMode="auto">
              <a:xfrm>
                <a:off x="6335824" y="5008880"/>
                <a:ext cx="182880" cy="1828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32" name="Chevron 31"/>
            <p:cNvSpPr/>
            <p:nvPr/>
          </p:nvSpPr>
          <p:spPr bwMode="auto">
            <a:xfrm>
              <a:off x="4399280" y="3881120"/>
              <a:ext cx="233680" cy="254000"/>
            </a:xfrm>
            <a:prstGeom prst="chevron">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spTree>
    <p:extLst>
      <p:ext uri="{BB962C8B-B14F-4D97-AF65-F5344CB8AC3E}">
        <p14:creationId xmlns:p14="http://schemas.microsoft.com/office/powerpoint/2010/main" val="2690965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Richness and d</a:t>
            </a:r>
            <a:r>
              <a:rPr lang="en-US" baseline="-25000" dirty="0"/>
              <a:t>1</a:t>
            </a:r>
            <a:r>
              <a:rPr lang="en-US" dirty="0"/>
              <a:t>-Diversity</a:t>
            </a:r>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sz="quarter" idx="1"/>
              </p:nvPr>
            </p:nvSpPr>
            <p:spPr>
              <a:xfrm>
                <a:off x="612647" y="1600200"/>
                <a:ext cx="8299117" cy="4800600"/>
              </a:xfrm>
            </p:spPr>
            <p:txBody>
              <a:bodyPr>
                <a:normAutofit fontScale="92500" lnSpcReduction="20000"/>
              </a:bodyPr>
              <a:lstStyle/>
              <a:p>
                <a:pPr>
                  <a:lnSpc>
                    <a:spcPct val="108000"/>
                  </a:lnSpc>
                </a:pPr>
                <a:r>
                  <a:rPr lang="en-US" dirty="0" smtClean="0"/>
                  <a:t>Let </a:t>
                </a:r>
                <a14:m>
                  <m:oMath xmlns:m="http://schemas.openxmlformats.org/officeDocument/2006/math">
                    <m:r>
                      <a:rPr lang="en-US" i="1" dirty="0" smtClean="0">
                        <a:latin typeface="Cambria Math" panose="02040503050406030204" pitchFamily="18" charset="0"/>
                      </a:rPr>
                      <m:t>𝐺</m:t>
                    </m:r>
                  </m:oMath>
                </a14:m>
                <a:r>
                  <a:rPr lang="en-US" dirty="0"/>
                  <a:t> </a:t>
                </a:r>
                <a:r>
                  <a:rPr lang="en-US" dirty="0" smtClean="0"/>
                  <a:t>be a network with hosts </a:t>
                </a:r>
                <a14:m>
                  <m:oMath xmlns:m="http://schemas.openxmlformats.org/officeDocument/2006/math">
                    <m:r>
                      <a:rPr lang="en-US" i="1" dirty="0" smtClean="0">
                        <a:latin typeface="Cambria Math" panose="02040503050406030204" pitchFamily="18" charset="0"/>
                      </a:rPr>
                      <m:t>𝐻</m:t>
                    </m:r>
                    <m:r>
                      <a:rPr lang="en-US"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b="0" i="1" dirty="0" smtClean="0">
                                <a:latin typeface="Cambria Math" panose="02040503050406030204" pitchFamily="18" charset="0"/>
                              </a:rPr>
                              <m:t>2</m:t>
                            </m:r>
                          </m:sub>
                        </m:sSub>
                        <m:r>
                          <a:rPr lang="en-US" i="1" dirty="0" smtClean="0">
                            <a:latin typeface="Cambria Math" panose="02040503050406030204" pitchFamily="18" charset="0"/>
                          </a:rPr>
                          <m:t>, </m:t>
                        </m:r>
                        <m:r>
                          <a:rPr lang="en-US" b="0" i="1" dirty="0" smtClean="0">
                            <a:latin typeface="Cambria Math" panose="02040503050406030204" pitchFamily="18" charset="0"/>
                          </a:rPr>
                          <m:t>…</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h</m:t>
                            </m:r>
                          </m:e>
                          <m:sub>
                            <m:r>
                              <a:rPr lang="en-US" i="1" dirty="0" err="1">
                                <a:latin typeface="Cambria Math" panose="02040503050406030204" pitchFamily="18" charset="0"/>
                              </a:rPr>
                              <m:t>𝑛</m:t>
                            </m:r>
                          </m:sub>
                        </m:sSub>
                      </m:e>
                    </m:d>
                  </m:oMath>
                </a14:m>
                <a:r>
                  <a:rPr lang="en-US" dirty="0" smtClean="0"/>
                  <a:t> and resource </a:t>
                </a:r>
                <a:r>
                  <a:rPr lang="en-US" dirty="0"/>
                  <a:t>types </a:t>
                </a:r>
                <a14:m>
                  <m:oMath xmlns:m="http://schemas.openxmlformats.org/officeDocument/2006/math">
                    <m:r>
                      <a:rPr lang="en-US" i="1" dirty="0" smtClean="0">
                        <a:latin typeface="Cambria Math" panose="02040503050406030204" pitchFamily="18" charset="0"/>
                      </a:rPr>
                      <m:t>𝑅</m:t>
                    </m:r>
                    <m:r>
                      <a:rPr lang="en-US" i="1" dirty="0" smtClean="0">
                        <a:latin typeface="Cambria Math" panose="02040503050406030204" pitchFamily="18" charset="0"/>
                      </a:rPr>
                      <m:t>=</m:t>
                    </m:r>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𝑟</m:t>
                            </m:r>
                          </m:e>
                          <m:sub>
                            <m:r>
                              <a:rPr lang="en-US" i="1" dirty="0">
                                <a:latin typeface="Cambria Math" panose="02040503050406030204" pitchFamily="18" charset="0"/>
                              </a:rPr>
                              <m:t>1</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𝑟</m:t>
                            </m:r>
                          </m:e>
                          <m:sub>
                            <m:r>
                              <a:rPr lang="en-US" i="1" dirty="0">
                                <a:latin typeface="Cambria Math" panose="02040503050406030204" pitchFamily="18" charset="0"/>
                              </a:rPr>
                              <m:t>2</m:t>
                            </m:r>
                          </m:sub>
                        </m:sSub>
                        <m:r>
                          <a:rPr lang="en-US" i="1" dirty="0">
                            <a:latin typeface="Cambria Math" panose="02040503050406030204" pitchFamily="18" charset="0"/>
                          </a:rPr>
                          <m:t>, … , </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𝑚</m:t>
                            </m:r>
                          </m:sub>
                        </m:sSub>
                      </m:e>
                    </m:d>
                  </m:oMath>
                </a14:m>
                <a:endParaRPr lang="en-US" b="0" i="1" dirty="0" smtClean="0">
                  <a:latin typeface="Cambria Math" panose="02040503050406030204" pitchFamily="18" charset="0"/>
                </a:endParaRPr>
              </a:p>
              <a:p>
                <a:pPr>
                  <a:lnSpc>
                    <a:spcPct val="108000"/>
                  </a:lnSpc>
                </a:pPr>
                <a:r>
                  <a:rPr lang="en-US" dirty="0" smtClean="0"/>
                  <a:t>Given the resource </a:t>
                </a:r>
                <a:r>
                  <a:rPr lang="en-US" dirty="0"/>
                  <a:t>mapping </a:t>
                </a:r>
                <a14:m>
                  <m:oMath xmlns:m="http://schemas.openxmlformats.org/officeDocument/2006/math">
                    <m:r>
                      <a:rPr lang="en-US" i="1" dirty="0" smtClean="0">
                        <a:latin typeface="Cambria Math" panose="02040503050406030204" pitchFamily="18" charset="0"/>
                      </a:rPr>
                      <m:t>𝑟𝑒𝑠</m:t>
                    </m:r>
                    <m:r>
                      <a:rPr lang="en-US" i="1" dirty="0" smtClean="0">
                        <a:latin typeface="Cambria Math" panose="02040503050406030204" pitchFamily="18" charset="0"/>
                      </a:rPr>
                      <m:t>:</m:t>
                    </m:r>
                    <m:r>
                      <a:rPr lang="en-US" i="1" dirty="0" smtClean="0">
                        <a:latin typeface="Cambria Math" panose="02040503050406030204" pitchFamily="18" charset="0"/>
                      </a:rPr>
                      <m:t>𝐻</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𝑅</m:t>
                        </m:r>
                      </m:sup>
                    </m:sSup>
                  </m:oMath>
                </a14:m>
                <a:r>
                  <a:rPr lang="en-US" dirty="0"/>
                  <a:t>, </a:t>
                </a:r>
                <a:r>
                  <a:rPr lang="en-US" dirty="0" smtClean="0"/>
                  <a:t>let </a:t>
                </a:r>
                <a14:m>
                  <m:oMath xmlns:m="http://schemas.openxmlformats.org/officeDocument/2006/math">
                    <m:r>
                      <a:rPr lang="en-US" i="1" dirty="0" smtClean="0">
                        <a:latin typeface="Cambria Math" panose="02040503050406030204" pitchFamily="18" charset="0"/>
                      </a:rPr>
                      <m:t>𝑡</m:t>
                    </m:r>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𝑛</m:t>
                        </m:r>
                      </m:sup>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𝑟𝑒𝑠</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h</m:t>
                                    </m:r>
                                  </m:e>
                                  <m:sub>
                                    <m:r>
                                      <a:rPr lang="en-US" b="0" i="1" dirty="0" smtClean="0">
                                        <a:latin typeface="Cambria Math" panose="02040503050406030204" pitchFamily="18" charset="0"/>
                                      </a:rPr>
                                      <m:t>𝑖</m:t>
                                    </m:r>
                                  </m:sub>
                                </m:sSub>
                              </m:e>
                            </m:d>
                          </m:e>
                        </m:d>
                      </m:e>
                    </m:nary>
                  </m:oMath>
                </a14:m>
                <a:r>
                  <a:rPr lang="en-US" dirty="0" smtClean="0"/>
                  <a:t> be the </a:t>
                </a:r>
                <a:r>
                  <a:rPr lang="en-US" i="1" dirty="0" smtClean="0">
                    <a:solidFill>
                      <a:srgbClr val="FF0000"/>
                    </a:solidFill>
                  </a:rPr>
                  <a:t>total </a:t>
                </a:r>
                <a:r>
                  <a:rPr lang="en-US" i="1" dirty="0">
                    <a:solidFill>
                      <a:srgbClr val="FF0000"/>
                    </a:solidFill>
                  </a:rPr>
                  <a:t>number of resource </a:t>
                </a:r>
                <a:r>
                  <a:rPr lang="en-US" i="1" dirty="0" smtClean="0">
                    <a:solidFill>
                      <a:srgbClr val="FF0000"/>
                    </a:solidFill>
                  </a:rPr>
                  <a:t>instances</a:t>
                </a:r>
                <a:endParaRPr lang="en-US" i="1" dirty="0">
                  <a:solidFill>
                    <a:srgbClr val="FF0000"/>
                  </a:solidFill>
                </a:endParaRPr>
              </a:p>
              <a:p>
                <a:pPr>
                  <a:lnSpc>
                    <a:spcPct val="108000"/>
                  </a:lnSpc>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𝑚</m:t>
                        </m:r>
                      </m:e>
                    </m:d>
                  </m:oMath>
                </a14:m>
                <a:r>
                  <a:rPr lang="en-US" dirty="0" smtClean="0"/>
                  <a:t> we define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b="0" i="1" dirty="0" smtClean="0">
                            <a:latin typeface="Cambria Math" panose="02040503050406030204" pitchFamily="18" charset="0"/>
                          </a:rPr>
                          <m:t>𝑖</m:t>
                        </m:r>
                      </m:sub>
                    </m:sSub>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𝑗</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b="0" i="1" dirty="0" smtClean="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𝑟𝑒𝑠</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b="0" i="1" dirty="0" smtClean="0">
                                            <a:latin typeface="Cambria Math" panose="02040503050406030204" pitchFamily="18" charset="0"/>
                                          </a:rPr>
                                          <m:t>𝑗</m:t>
                                        </m:r>
                                      </m:sub>
                                    </m:sSub>
                                  </m:e>
                                </m:d>
                              </m:e>
                            </m:d>
                          </m:e>
                        </m:d>
                      </m:num>
                      <m:den>
                        <m:r>
                          <a:rPr lang="en-US" b="0" i="1" dirty="0" smtClean="0">
                            <a:latin typeface="Cambria Math" panose="02040503050406030204" pitchFamily="18" charset="0"/>
                          </a:rPr>
                          <m:t>𝑡</m:t>
                        </m:r>
                      </m:den>
                    </m:f>
                    <m:r>
                      <a:rPr lang="en-US" i="1" dirty="0" smtClean="0">
                        <a:latin typeface="Cambria Math" panose="02040503050406030204" pitchFamily="18" charset="0"/>
                      </a:rPr>
                      <m:t> </m:t>
                    </m:r>
                  </m:oMath>
                </a14:m>
                <a:r>
                  <a:rPr lang="en-US" dirty="0" smtClean="0"/>
                  <a:t> as the </a:t>
                </a:r>
                <a:r>
                  <a:rPr lang="en-US" i="1" dirty="0" smtClean="0">
                    <a:solidFill>
                      <a:srgbClr val="FF0000"/>
                    </a:solidFill>
                  </a:rPr>
                  <a:t>relative frequency </a:t>
                </a:r>
                <a:r>
                  <a:rPr lang="en-US" i="1" dirty="0">
                    <a:solidFill>
                      <a:srgbClr val="FF0000"/>
                    </a:solidFill>
                  </a:rPr>
                  <a:t>of </a:t>
                </a:r>
                <a:r>
                  <a:rPr lang="en-US" i="1" dirty="0" smtClean="0">
                    <a:solidFill>
                      <a:srgbClr val="FF0000"/>
                    </a:solidFill>
                  </a:rPr>
                  <a:t>resource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b="0" i="1" smtClean="0">
                            <a:solidFill>
                              <a:srgbClr val="FF0000"/>
                            </a:solidFill>
                            <a:latin typeface="Cambria Math" panose="02040503050406030204" pitchFamily="18" charset="0"/>
                          </a:rPr>
                          <m:t>𝑖</m:t>
                        </m:r>
                      </m:sub>
                    </m:sSub>
                  </m:oMath>
                </a14:m>
                <a:endParaRPr lang="en-US" i="1" dirty="0" smtClean="0"/>
              </a:p>
              <a:p>
                <a:pPr>
                  <a:lnSpc>
                    <a:spcPct val="108000"/>
                  </a:lnSpc>
                </a:pPr>
                <a:r>
                  <a:rPr lang="en-US" dirty="0" smtClean="0"/>
                  <a:t>We </a:t>
                </a:r>
                <a:r>
                  <a:rPr lang="en-US" dirty="0"/>
                  <a:t>define the </a:t>
                </a:r>
                <a:r>
                  <a:rPr lang="en-US" dirty="0">
                    <a:solidFill>
                      <a:schemeClr val="accent1"/>
                    </a:solidFill>
                  </a:rPr>
                  <a:t>network’s </a:t>
                </a:r>
                <a:r>
                  <a:rPr lang="en-US" dirty="0" smtClean="0">
                    <a:solidFill>
                      <a:schemeClr val="accent1"/>
                    </a:solidFill>
                  </a:rPr>
                  <a:t>diversity </a:t>
                </a:r>
                <a:r>
                  <a:rPr lang="en-US" dirty="0" smtClean="0"/>
                  <a:t>as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b="0" i="1" dirty="0" smtClean="0">
                            <a:latin typeface="Cambria Math" panose="02040503050406030204" pitchFamily="18" charset="0"/>
                          </a:rPr>
                          <m:t>1</m:t>
                        </m:r>
                      </m:sub>
                    </m:sSub>
                    <m:r>
                      <a:rPr lang="en-US" i="1" dirty="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𝑟</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𝐺</m:t>
                            </m:r>
                          </m:e>
                        </m:d>
                      </m:num>
                      <m:den>
                        <m:r>
                          <a:rPr lang="en-US" b="0" i="1" dirty="0" smtClean="0">
                            <a:latin typeface="Cambria Math" panose="02040503050406030204" pitchFamily="18" charset="0"/>
                          </a:rPr>
                          <m:t>𝑡</m:t>
                        </m:r>
                      </m:den>
                    </m:f>
                  </m:oMath>
                </a14:m>
                <a:r>
                  <a:rPr lang="en-US" dirty="0" smtClean="0"/>
                  <a:t>, where </a:t>
                </a:r>
                <a14:m>
                  <m:oMath xmlns:m="http://schemas.openxmlformats.org/officeDocument/2006/math">
                    <m:r>
                      <a:rPr lang="en-US" i="1" dirty="0" smtClean="0">
                        <a:latin typeface="Cambria Math" panose="02040503050406030204" pitchFamily="18" charset="0"/>
                      </a:rPr>
                      <m:t>𝑟</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𝐺</m:t>
                        </m:r>
                      </m:e>
                    </m:d>
                  </m:oMath>
                </a14:m>
                <a:r>
                  <a:rPr lang="en-US" dirty="0" smtClean="0"/>
                  <a:t> is the network’s </a:t>
                </a:r>
                <a:r>
                  <a:rPr lang="en-US" i="1" dirty="0" smtClean="0">
                    <a:solidFill>
                      <a:srgbClr val="00B050"/>
                    </a:solidFill>
                  </a:rPr>
                  <a:t>effective richness of </a:t>
                </a:r>
                <a:r>
                  <a:rPr lang="en-US" i="1" dirty="0">
                    <a:solidFill>
                      <a:srgbClr val="00B050"/>
                    </a:solidFill>
                  </a:rPr>
                  <a:t>resources</a:t>
                </a:r>
                <a:r>
                  <a:rPr lang="en-US" dirty="0"/>
                  <a:t>, defined </a:t>
                </a:r>
                <a:r>
                  <a:rPr lang="en-US" dirty="0" smtClean="0"/>
                  <a:t>as</a:t>
                </a:r>
              </a:p>
              <a:p>
                <a:pPr lvl="1">
                  <a:lnSpc>
                    <a:spcPct val="108000"/>
                  </a:lnSpc>
                </a:pPr>
                <a14:m>
                  <m:oMath xmlns:m="http://schemas.openxmlformats.org/officeDocument/2006/math">
                    <m:r>
                      <a:rPr lang="en-US" i="1" dirty="0" smtClean="0">
                        <a:latin typeface="Cambria Math" panose="02040503050406030204" pitchFamily="18" charset="0"/>
                      </a:rPr>
                      <m:t>𝑟</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𝐺</m:t>
                        </m:r>
                      </m:e>
                    </m:d>
                    <m:r>
                      <a:rPr lang="en-US" i="1" dirty="0">
                        <a:latin typeface="Cambria Math" panose="02040503050406030204" pitchFamily="18" charset="0"/>
                      </a:rPr>
                      <m:t>=</m:t>
                    </m:r>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nary>
                          <m:naryPr>
                            <m:chr m:val="∏"/>
                            <m:limLoc m:val="subSup"/>
                            <m:ctrlPr>
                              <a:rPr lang="en-US" b="0" i="1" dirty="0" smtClean="0">
                                <a:latin typeface="Cambria Math" panose="02040503050406030204" pitchFamily="18" charset="0"/>
                              </a:rPr>
                            </m:ctrlPr>
                          </m:naryPr>
                          <m:sub>
                            <m:r>
                              <m:rPr>
                                <m:brk m:alnAt="25"/>
                              </m:rPr>
                              <a:rPr lang="en-US" b="0" i="1" dirty="0" smtClean="0">
                                <a:latin typeface="Cambria Math" panose="02040503050406030204" pitchFamily="18" charset="0"/>
                              </a:rPr>
                              <m:t>𝑖</m:t>
                            </m:r>
                            <m:r>
                              <a:rPr lang="en-US" b="0" i="1" dirty="0" smtClean="0">
                                <a:latin typeface="Cambria Math" panose="02040503050406030204" pitchFamily="18" charset="0"/>
                              </a:rPr>
                              <m:t>=1</m:t>
                            </m:r>
                          </m:sub>
                          <m:sup>
                            <m:r>
                              <a:rPr lang="en-US" b="0" i="1" dirty="0" smtClean="0">
                                <a:latin typeface="Cambria Math" panose="02040503050406030204" pitchFamily="18" charset="0"/>
                              </a:rPr>
                              <m:t>𝑚</m:t>
                            </m:r>
                          </m:sup>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𝑝</m:t>
                                </m:r>
                              </m:e>
                              <m:sub>
                                <m:r>
                                  <a:rPr lang="en-US" b="0" i="1" dirty="0" smtClean="0">
                                    <a:latin typeface="Cambria Math" panose="02040503050406030204" pitchFamily="18" charset="0"/>
                                  </a:rPr>
                                  <m:t>𝑖</m:t>
                                </m:r>
                              </m:sub>
                              <m: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𝑖</m:t>
                                    </m:r>
                                  </m:sub>
                                </m:sSub>
                              </m:sup>
                            </m:sSubSup>
                          </m:e>
                        </m:nary>
                      </m:den>
                    </m:f>
                  </m:oMath>
                </a14:m>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sz="quarter" idx="1"/>
              </p:nvPr>
            </p:nvSpPr>
            <p:spPr>
              <a:xfrm>
                <a:off x="612647" y="1600200"/>
                <a:ext cx="8299117" cy="4800600"/>
              </a:xfrm>
              <a:blipFill rotWithShape="0">
                <a:blip r:embed="rId2"/>
                <a:stretch>
                  <a:fillRect l="-294" t="-2287"/>
                </a:stretch>
              </a:blipFill>
            </p:spPr>
            <p:txBody>
              <a:bodyPr/>
              <a:lstStyle/>
              <a:p>
                <a:r>
                  <a:rPr lang="en-US">
                    <a:noFill/>
                  </a:rPr>
                  <a:t> </a:t>
                </a:r>
              </a:p>
            </p:txBody>
          </p:sp>
        </mc:Fallback>
      </mc:AlternateContent>
    </p:spTree>
    <p:extLst>
      <p:ext uri="{BB962C8B-B14F-4D97-AF65-F5344CB8AC3E}">
        <p14:creationId xmlns:p14="http://schemas.microsoft.com/office/powerpoint/2010/main" val="2700261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6" name="Content Placeholder 5"/>
          <p:cNvSpPr>
            <a:spLocks noGrp="1"/>
          </p:cNvSpPr>
          <p:nvPr>
            <p:ph sz="quarter" idx="1"/>
          </p:nvPr>
        </p:nvSpPr>
        <p:spPr/>
        <p:txBody>
          <a:bodyPr>
            <a:normAutofit/>
          </a:bodyPr>
          <a:lstStyle/>
          <a:p>
            <a:pPr>
              <a:lnSpc>
                <a:spcPct val="114000"/>
              </a:lnSpc>
            </a:pPr>
            <a:r>
              <a:rPr lang="en-US" dirty="0" smtClean="0"/>
              <a:t>Overview of Mason’s Role</a:t>
            </a:r>
          </a:p>
          <a:p>
            <a:pPr>
              <a:lnSpc>
                <a:spcPct val="114000"/>
              </a:lnSpc>
            </a:pPr>
            <a:r>
              <a:rPr lang="en-US" dirty="0" smtClean="0"/>
              <a:t>Network diversity</a:t>
            </a:r>
          </a:p>
          <a:p>
            <a:pPr lvl="1">
              <a:lnSpc>
                <a:spcPct val="114000"/>
              </a:lnSpc>
            </a:pPr>
            <a:r>
              <a:rPr lang="en-US" dirty="0" smtClean="0"/>
              <a:t>Motivation and background</a:t>
            </a:r>
          </a:p>
          <a:p>
            <a:pPr lvl="1">
              <a:lnSpc>
                <a:spcPct val="114000"/>
              </a:lnSpc>
            </a:pPr>
            <a:r>
              <a:rPr lang="en-US" dirty="0" smtClean="0"/>
              <a:t>Use cases</a:t>
            </a:r>
          </a:p>
          <a:p>
            <a:pPr lvl="1">
              <a:lnSpc>
                <a:spcPct val="114000"/>
              </a:lnSpc>
            </a:pPr>
            <a:r>
              <a:rPr lang="en-US" dirty="0" smtClean="0"/>
              <a:t>Diversity metrics</a:t>
            </a:r>
          </a:p>
          <a:p>
            <a:pPr lvl="1">
              <a:lnSpc>
                <a:spcPct val="114000"/>
              </a:lnSpc>
            </a:pPr>
            <a:r>
              <a:rPr lang="en-US" dirty="0" smtClean="0"/>
              <a:t>Experimental evaluation</a:t>
            </a:r>
            <a:endParaRPr lang="en-US" dirty="0"/>
          </a:p>
          <a:p>
            <a:pPr>
              <a:lnSpc>
                <a:spcPct val="114000"/>
              </a:lnSpc>
            </a:pPr>
            <a:r>
              <a:rPr lang="en-US" dirty="0" smtClean="0"/>
              <a:t>Year </a:t>
            </a:r>
            <a:r>
              <a:rPr lang="en-US" dirty="0" smtClean="0"/>
              <a:t>6 Statistics </a:t>
            </a:r>
          </a:p>
          <a:p>
            <a:pPr>
              <a:lnSpc>
                <a:spcPct val="114000"/>
              </a:lnSpc>
            </a:pPr>
            <a:r>
              <a:rPr lang="en-US" dirty="0" smtClean="0"/>
              <a:t>Conclusions</a:t>
            </a:r>
            <a:endParaRPr lang="en-US" dirty="0" smtClean="0"/>
          </a:p>
          <a:p>
            <a:pPr>
              <a:lnSpc>
                <a:spcPct val="114000"/>
              </a:lnSpc>
            </a:pPr>
            <a:endParaRPr lang="en-US" dirty="0"/>
          </a:p>
        </p:txBody>
      </p:sp>
    </p:spTree>
    <p:extLst>
      <p:ext uri="{BB962C8B-B14F-4D97-AF65-F5344CB8AC3E}">
        <p14:creationId xmlns:p14="http://schemas.microsoft.com/office/powerpoint/2010/main" val="125405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Similarity-Sensitive Effective </a:t>
            </a:r>
            <a:r>
              <a:rPr lang="en-US" sz="4300" dirty="0" smtClean="0"/>
              <a:t>Richness</a:t>
            </a:r>
            <a:endParaRPr lang="en-US" sz="4300"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sz="quarter" idx="1"/>
              </p:nvPr>
            </p:nvSpPr>
            <p:spPr>
              <a:xfrm>
                <a:off x="612647" y="1600200"/>
                <a:ext cx="8299117" cy="4800600"/>
              </a:xfrm>
            </p:spPr>
            <p:txBody>
              <a:bodyPr>
                <a:normAutofit fontScale="92500" lnSpcReduction="20000"/>
              </a:bodyPr>
              <a:lstStyle/>
              <a:p>
                <a:pPr>
                  <a:lnSpc>
                    <a:spcPct val="105000"/>
                  </a:lnSpc>
                </a:pPr>
                <a:r>
                  <a:rPr lang="en-US" dirty="0" smtClean="0"/>
                  <a:t>One limitation of the effective richness metric is that </a:t>
                </a:r>
                <a:r>
                  <a:rPr lang="en-US" i="1" dirty="0" smtClean="0">
                    <a:solidFill>
                      <a:srgbClr val="FF3300"/>
                    </a:solidFill>
                  </a:rPr>
                  <a:t>similarity between different resource types is not taken into account</a:t>
                </a:r>
                <a:r>
                  <a:rPr lang="en-US" dirty="0" smtClean="0"/>
                  <a:t> and </a:t>
                </a:r>
                <a:r>
                  <a:rPr lang="en-US" dirty="0"/>
                  <a:t>all resource types are assumed to </a:t>
                </a:r>
                <a:r>
                  <a:rPr lang="en-US" dirty="0" smtClean="0"/>
                  <a:t>be entirely different</a:t>
                </a:r>
              </a:p>
              <a:p>
                <a:pPr>
                  <a:lnSpc>
                    <a:spcPct val="105000"/>
                  </a:lnSpc>
                </a:pPr>
                <a:r>
                  <a:rPr lang="en-US" dirty="0" smtClean="0"/>
                  <a:t>Suppose </a:t>
                </a:r>
                <a:r>
                  <a:rPr lang="en-US" dirty="0"/>
                  <a:t>a similarity function is given </a:t>
                </a:r>
                <a:r>
                  <a:rPr lang="en-US" dirty="0" smtClean="0"/>
                  <a:t>as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𝑚</m:t>
                        </m:r>
                      </m:e>
                    </m:d>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𝑚</m:t>
                        </m:r>
                      </m:e>
                    </m:d>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0,1</m:t>
                        </m:r>
                      </m:e>
                    </m:d>
                  </m:oMath>
                </a14:m>
                <a:r>
                  <a:rPr lang="en-US" dirty="0" smtClean="0"/>
                  <a:t>, with </a:t>
                </a:r>
                <a14:m>
                  <m:oMath xmlns:m="http://schemas.openxmlformats.org/officeDocument/2006/math">
                    <m:r>
                      <a:rPr lang="en-US" b="0" i="1" smtClean="0">
                        <a:latin typeface="Cambria Math" panose="02040503050406030204" pitchFamily="18" charset="0"/>
                      </a:rPr>
                      <m:t>𝑧</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=1, ∀</m:t>
                    </m:r>
                    <m:r>
                      <a:rPr lang="en-US" b="0" i="1" smtClean="0">
                        <a:latin typeface="Cambria Math" panose="02040503050406030204" pitchFamily="18" charset="0"/>
                      </a:rPr>
                      <m:t>𝑖</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𝑚</m:t>
                        </m:r>
                      </m:e>
                    </m:d>
                  </m:oMath>
                </a14:m>
                <a:endParaRPr lang="en-US" dirty="0" smtClean="0"/>
              </a:p>
              <a:p>
                <a:pPr>
                  <a:lnSpc>
                    <a:spcPct val="105000"/>
                  </a:lnSpc>
                </a:pPr>
                <a:r>
                  <a:rPr lang="en-US" dirty="0" smtClean="0"/>
                  <a:t>The </a:t>
                </a:r>
                <a:r>
                  <a:rPr lang="en-US" i="1" dirty="0">
                    <a:solidFill>
                      <a:srgbClr val="FF0000"/>
                    </a:solidFill>
                  </a:rPr>
                  <a:t>relative frequency </a:t>
                </a:r>
                <a:r>
                  <a:rPr lang="en-US" i="1" dirty="0">
                    <a:solidFill>
                      <a:srgbClr val="FF0000"/>
                    </a:solidFill>
                  </a:rPr>
                  <a:t>of </a:t>
                </a:r>
                <a:r>
                  <a:rPr lang="en-US" i="1" dirty="0">
                    <a:solidFill>
                      <a:srgbClr val="FF0000"/>
                    </a:solidFill>
                  </a:rPr>
                  <a:t>resource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𝑟</m:t>
                        </m:r>
                      </m:e>
                      <m:sub>
                        <m:r>
                          <a:rPr lang="en-US" b="0" i="1" smtClean="0">
                            <a:solidFill>
                              <a:srgbClr val="FF0000"/>
                            </a:solidFill>
                            <a:latin typeface="Cambria Math" panose="02040503050406030204" pitchFamily="18" charset="0"/>
                          </a:rPr>
                          <m:t>𝑖</m:t>
                        </m:r>
                      </m:sub>
                    </m:sSub>
                  </m:oMath>
                </a14:m>
                <a:r>
                  <a:rPr lang="en-US" dirty="0" smtClean="0"/>
                  <a:t> can be redefined as  </a:t>
                </a:r>
              </a:p>
              <a:p>
                <a:pPr lvl="1">
                  <a:lnSpc>
                    <a:spcPct val="105000"/>
                  </a:lnSpc>
                </a:pPr>
                <a14:m>
                  <m:oMath xmlns:m="http://schemas.openxmlformats.org/officeDocument/2006/math">
                    <m:r>
                      <a:rPr lang="en-US" i="1" dirty="0" smtClean="0">
                        <a:latin typeface="Cambria Math" panose="02040503050406030204" pitchFamily="18" charset="0"/>
                      </a:rPr>
                      <m:t>𝑧</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b="0" i="1" dirty="0" smtClean="0">
                            <a:latin typeface="Cambria Math" panose="02040503050406030204" pitchFamily="18" charset="0"/>
                          </a:rPr>
                          <m:t>𝑖</m:t>
                        </m:r>
                      </m:sub>
                    </m:sSub>
                    <m:r>
                      <a:rPr lang="en-US" i="1" dirty="0">
                        <a:latin typeface="Cambria Math" panose="02040503050406030204" pitchFamily="18" charset="0"/>
                      </a:rPr>
                      <m:t>=</m:t>
                    </m:r>
                    <m:nary>
                      <m:naryPr>
                        <m:chr m:val="∑"/>
                        <m:ctrlPr>
                          <a:rPr lang="en-US" i="1" dirty="0" smtClean="0">
                            <a:latin typeface="Cambria Math" panose="02040503050406030204" pitchFamily="18" charset="0"/>
                          </a:rPr>
                        </m:ctrlPr>
                      </m:naryPr>
                      <m:sub>
                        <m:r>
                          <m:rPr>
                            <m:brk m:alnAt="23"/>
                          </m:rPr>
                          <a:rPr lang="en-US" b="0" i="1" dirty="0" smtClean="0">
                            <a:latin typeface="Cambria Math" panose="02040503050406030204" pitchFamily="18" charset="0"/>
                          </a:rPr>
                          <m:t>𝑗</m:t>
                        </m:r>
                        <m:r>
                          <a:rPr lang="en-US" b="0" i="1" dirty="0" smtClean="0">
                            <a:latin typeface="Cambria Math" panose="02040503050406030204" pitchFamily="18" charset="0"/>
                          </a:rPr>
                          <m:t>=1</m:t>
                        </m:r>
                      </m:sub>
                      <m:sup>
                        <m:r>
                          <a:rPr lang="en-US" b="0" i="1" dirty="0" smtClean="0">
                            <a:latin typeface="Cambria Math" panose="02040503050406030204" pitchFamily="18" charset="0"/>
                          </a:rPr>
                          <m:t>𝑚</m:t>
                        </m:r>
                      </m:sup>
                      <m:e>
                        <m:r>
                          <a:rPr lang="en-US" b="0" i="1" dirty="0" smtClean="0">
                            <a:latin typeface="Cambria Math" panose="02040503050406030204" pitchFamily="18" charset="0"/>
                          </a:rPr>
                          <m:t>𝑧</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𝑗</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𝑗</m:t>
                            </m:r>
                          </m:sub>
                        </m:sSub>
                      </m:e>
                    </m:nary>
                  </m:oMath>
                </a14:m>
                <a:endParaRPr lang="en-US" dirty="0"/>
              </a:p>
              <a:p>
                <a:pPr>
                  <a:lnSpc>
                    <a:spcPct val="105000"/>
                  </a:lnSpc>
                </a:pPr>
                <a:r>
                  <a:rPr lang="en-US" dirty="0" smtClean="0"/>
                  <a:t>The </a:t>
                </a:r>
                <a:r>
                  <a:rPr lang="en-US" dirty="0"/>
                  <a:t>network’s </a:t>
                </a:r>
                <a:r>
                  <a:rPr lang="en-US" dirty="0" smtClean="0">
                    <a:solidFill>
                      <a:srgbClr val="FF0000"/>
                    </a:solidFill>
                  </a:rPr>
                  <a:t>effective richness </a:t>
                </a:r>
                <a:r>
                  <a:rPr lang="en-US" dirty="0">
                    <a:solidFill>
                      <a:srgbClr val="FF0000"/>
                    </a:solidFill>
                  </a:rPr>
                  <a:t>of resources</a:t>
                </a:r>
                <a:r>
                  <a:rPr lang="en-US" dirty="0"/>
                  <a:t>, considering the similarity function, </a:t>
                </a:r>
                <a:r>
                  <a:rPr lang="en-US" dirty="0" smtClean="0"/>
                  <a:t>can be redefined as </a:t>
                </a:r>
              </a:p>
              <a:p>
                <a:pPr lvl="1">
                  <a:lnSpc>
                    <a:spcPct val="105000"/>
                  </a:lnSpc>
                </a:pPr>
                <a14:m>
                  <m:oMath xmlns:m="http://schemas.openxmlformats.org/officeDocument/2006/math">
                    <m:r>
                      <a:rPr lang="en-US" i="1" dirty="0">
                        <a:latin typeface="Cambria Math" panose="02040503050406030204" pitchFamily="18" charset="0"/>
                      </a:rPr>
                      <m:t>𝑟</m:t>
                    </m:r>
                    <m:d>
                      <m:dPr>
                        <m:ctrlPr>
                          <a:rPr lang="en-US" i="1" dirty="0">
                            <a:latin typeface="Cambria Math" panose="02040503050406030204" pitchFamily="18" charset="0"/>
                          </a:rPr>
                        </m:ctrlPr>
                      </m:dPr>
                      <m:e>
                        <m:r>
                          <a:rPr lang="en-US" i="1" dirty="0">
                            <a:latin typeface="Cambria Math" panose="02040503050406030204" pitchFamily="18" charset="0"/>
                          </a:rPr>
                          <m:t>𝐺</m:t>
                        </m:r>
                      </m:e>
                    </m:d>
                    <m:r>
                      <a:rPr lang="en-US" i="1" dirty="0">
                        <a:latin typeface="Cambria Math" panose="02040503050406030204" pitchFamily="18" charset="0"/>
                      </a:rPr>
                      <m:t>=</m:t>
                    </m:r>
                    <m:r>
                      <a:rPr lang="en-US" i="1" dirty="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rPr>
                          <m:t>1</m:t>
                        </m:r>
                      </m:num>
                      <m:den>
                        <m:nary>
                          <m:naryPr>
                            <m:chr m:val="∏"/>
                            <m:limLoc m:val="subSup"/>
                            <m:ctrlPr>
                              <a:rPr lang="en-US" i="1" dirty="0">
                                <a:latin typeface="Cambria Math" panose="02040503050406030204" pitchFamily="18" charset="0"/>
                              </a:rPr>
                            </m:ctrlPr>
                          </m:naryPr>
                          <m:sub>
                            <m:r>
                              <m:rPr>
                                <m:brk m:alnAt="25"/>
                              </m:rPr>
                              <a:rPr lang="en-US" i="1" dirty="0">
                                <a:latin typeface="Cambria Math" panose="02040503050406030204" pitchFamily="18" charset="0"/>
                              </a:rPr>
                              <m:t>𝑖</m:t>
                            </m:r>
                            <m:r>
                              <a:rPr lang="en-US" i="1" dirty="0">
                                <a:latin typeface="Cambria Math" panose="02040503050406030204" pitchFamily="18" charset="0"/>
                              </a:rPr>
                              <m:t>=1</m:t>
                            </m:r>
                          </m:sub>
                          <m:sup>
                            <m:r>
                              <a:rPr lang="en-US" i="1" dirty="0">
                                <a:latin typeface="Cambria Math" panose="02040503050406030204" pitchFamily="18" charset="0"/>
                              </a:rPr>
                              <m:t>𝑚</m:t>
                            </m:r>
                          </m:sup>
                          <m:e>
                            <m:sSubSup>
                              <m:sSubSupPr>
                                <m:ctrlPr>
                                  <a:rPr lang="en-US" i="1" dirty="0">
                                    <a:latin typeface="Cambria Math" panose="02040503050406030204" pitchFamily="18" charset="0"/>
                                  </a:rPr>
                                </m:ctrlPr>
                              </m:sSubSupPr>
                              <m:e>
                                <m:r>
                                  <a:rPr lang="en-US" b="0" i="1" dirty="0" smtClean="0">
                                    <a:latin typeface="Cambria Math" panose="02040503050406030204" pitchFamily="18" charset="0"/>
                                  </a:rPr>
                                  <m:t>𝑧𝑝</m:t>
                                </m:r>
                              </m:e>
                              <m:sub>
                                <m:r>
                                  <a:rPr lang="en-US" i="1" dirty="0">
                                    <a:latin typeface="Cambria Math" panose="02040503050406030204" pitchFamily="18" charset="0"/>
                                  </a:rPr>
                                  <m:t>𝑖</m:t>
                                </m:r>
                              </m:sub>
                              <m:sup>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𝑖</m:t>
                                    </m:r>
                                  </m:sub>
                                </m:sSub>
                              </m:sup>
                            </m:sSubSup>
                          </m:e>
                        </m:nary>
                      </m:den>
                    </m:f>
                  </m:oMath>
                </a14:m>
                <a:endParaRPr lang="en-US" dirty="0" smtClean="0"/>
              </a:p>
            </p:txBody>
          </p:sp>
        </mc:Choice>
        <mc:Fallback>
          <p:sp>
            <p:nvSpPr>
              <p:cNvPr id="6" name="Content Placeholder 5"/>
              <p:cNvSpPr>
                <a:spLocks noGrp="1" noRot="1" noChangeAspect="1" noMove="1" noResize="1" noEditPoints="1" noAdjustHandles="1" noChangeArrowheads="1" noChangeShapeType="1" noTextEdit="1"/>
              </p:cNvSpPr>
              <p:nvPr>
                <p:ph sz="quarter" idx="1"/>
              </p:nvPr>
            </p:nvSpPr>
            <p:spPr>
              <a:xfrm>
                <a:off x="612647" y="1600200"/>
                <a:ext cx="8299117" cy="4800600"/>
              </a:xfrm>
              <a:blipFill rotWithShape="0">
                <a:blip r:embed="rId2"/>
                <a:stretch>
                  <a:fillRect l="-294" t="-2541" r="-2937"/>
                </a:stretch>
              </a:blipFill>
            </p:spPr>
            <p:txBody>
              <a:bodyPr/>
              <a:lstStyle/>
              <a:p>
                <a:r>
                  <a:rPr lang="en-US">
                    <a:noFill/>
                  </a:rPr>
                  <a:t> </a:t>
                </a:r>
              </a:p>
            </p:txBody>
          </p:sp>
        </mc:Fallback>
      </mc:AlternateContent>
    </p:spTree>
    <p:extLst>
      <p:ext uri="{BB962C8B-B14F-4D97-AF65-F5344CB8AC3E}">
        <p14:creationId xmlns:p14="http://schemas.microsoft.com/office/powerpoint/2010/main" val="55812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Grp="1" noChangeAspect="1" noChangeArrowheads="1"/>
          </p:cNvPicPr>
          <p:nvPr>
            <p:ph sz="quarter" idx="2"/>
          </p:nvPr>
        </p:nvPicPr>
        <p:blipFill>
          <a:blip r:embed="rId3" cstate="print"/>
          <a:srcRect/>
          <a:stretch>
            <a:fillRect/>
          </a:stretch>
        </p:blipFill>
        <p:spPr>
          <a:xfrm>
            <a:off x="5059775" y="1931205"/>
            <a:ext cx="4082420" cy="4531790"/>
          </a:xfrm>
        </p:spPr>
      </p:pic>
      <p:sp>
        <p:nvSpPr>
          <p:cNvPr id="15362" name="Rectangle 2"/>
          <p:cNvSpPr>
            <a:spLocks noGrp="1" noChangeArrowheads="1"/>
          </p:cNvSpPr>
          <p:nvPr>
            <p:ph type="title"/>
          </p:nvPr>
        </p:nvSpPr>
        <p:spPr/>
        <p:txBody>
          <a:bodyPr/>
          <a:lstStyle/>
          <a:p>
            <a:r>
              <a:rPr lang="en-US" smtClean="0"/>
              <a:t>Resource Graph</a:t>
            </a:r>
            <a:endParaRPr lang="en-US" dirty="0" smtClean="0"/>
          </a:p>
        </p:txBody>
      </p:sp>
      <p:sp>
        <p:nvSpPr>
          <p:cNvPr id="11268" name="Rectangle 3"/>
          <p:cNvSpPr>
            <a:spLocks noGrp="1" noChangeArrowheads="1"/>
          </p:cNvSpPr>
          <p:nvPr>
            <p:ph sz="quarter" idx="1"/>
          </p:nvPr>
        </p:nvSpPr>
        <p:spPr>
          <a:xfrm>
            <a:off x="609598" y="1589566"/>
            <a:ext cx="5959461" cy="3452444"/>
          </a:xfrm>
        </p:spPr>
        <p:txBody>
          <a:bodyPr>
            <a:normAutofit fontScale="85000" lnSpcReduction="20000"/>
          </a:bodyPr>
          <a:lstStyle/>
          <a:p>
            <a:r>
              <a:rPr lang="en-US" dirty="0"/>
              <a:t>Syntactically equivalent to </a:t>
            </a:r>
            <a:r>
              <a:rPr lang="en-US" dirty="0" smtClean="0"/>
              <a:t>an attack </a:t>
            </a:r>
            <a:r>
              <a:rPr lang="en-US" dirty="0"/>
              <a:t>graph</a:t>
            </a:r>
          </a:p>
          <a:p>
            <a:r>
              <a:rPr lang="en-US" dirty="0"/>
              <a:t>Models </a:t>
            </a:r>
            <a:r>
              <a:rPr lang="en-US" i="1" dirty="0"/>
              <a:t>causal relationships between </a:t>
            </a:r>
            <a:r>
              <a:rPr lang="en-US" i="1" dirty="0" smtClean="0"/>
              <a:t/>
            </a:r>
            <a:br>
              <a:rPr lang="en-US" i="1" dirty="0" smtClean="0"/>
            </a:br>
            <a:r>
              <a:rPr lang="en-US" i="1" dirty="0" smtClean="0"/>
              <a:t>network </a:t>
            </a:r>
            <a:r>
              <a:rPr lang="en-US" i="1" dirty="0"/>
              <a:t>resources </a:t>
            </a:r>
            <a:r>
              <a:rPr lang="en-US" dirty="0" smtClean="0"/>
              <a:t>(rather than </a:t>
            </a:r>
            <a:r>
              <a:rPr lang="en-US" dirty="0"/>
              <a:t>vulnerabilities)</a:t>
            </a:r>
          </a:p>
          <a:p>
            <a:r>
              <a:rPr lang="en-US" b="1" dirty="0" smtClean="0"/>
              <a:t>Vertices:</a:t>
            </a:r>
            <a:r>
              <a:rPr lang="en-US" dirty="0" smtClean="0"/>
              <a:t> </a:t>
            </a:r>
            <a:r>
              <a:rPr lang="en-US" dirty="0" smtClean="0"/>
              <a:t>zero-day </a:t>
            </a:r>
            <a:r>
              <a:rPr lang="en-US" dirty="0" smtClean="0"/>
              <a:t>exploits, </a:t>
            </a:r>
            <a:br>
              <a:rPr lang="en-US" dirty="0" smtClean="0"/>
            </a:br>
            <a:r>
              <a:rPr lang="en-US" dirty="0" smtClean="0"/>
              <a:t>their pre- and post-conditions</a:t>
            </a:r>
          </a:p>
          <a:p>
            <a:r>
              <a:rPr lang="en-US" b="1" dirty="0" smtClean="0"/>
              <a:t>Edges: </a:t>
            </a:r>
            <a:r>
              <a:rPr lang="en-US" dirty="0" smtClean="0"/>
              <a:t>AND </a:t>
            </a:r>
            <a:r>
              <a:rPr lang="en-US" dirty="0" smtClean="0"/>
              <a:t>between </a:t>
            </a:r>
            <a:br>
              <a:rPr lang="en-US" dirty="0" smtClean="0"/>
            </a:br>
            <a:r>
              <a:rPr lang="en-US" dirty="0" smtClean="0"/>
              <a:t>pre-conditions, OR between exploits</a:t>
            </a:r>
          </a:p>
          <a:p>
            <a:r>
              <a:rPr lang="en-US" dirty="0" smtClean="0">
                <a:solidFill>
                  <a:srgbClr val="7030A0"/>
                </a:solidFill>
              </a:rPr>
              <a:t>What i</a:t>
            </a:r>
            <a:r>
              <a:rPr lang="en-US" dirty="0" smtClean="0">
                <a:solidFill>
                  <a:srgbClr val="7030A0"/>
                </a:solidFill>
              </a:rPr>
              <a:t>s the least diverse path?</a:t>
            </a:r>
            <a:endParaRPr lang="en-US" dirty="0" smtClean="0">
              <a:solidFill>
                <a:srgbClr val="7030A0"/>
              </a:solidFill>
            </a:endParaRPr>
          </a:p>
        </p:txBody>
      </p:sp>
      <p:sp>
        <p:nvSpPr>
          <p:cNvPr id="2" name="Date Placeholder 1"/>
          <p:cNvSpPr>
            <a:spLocks noGrp="1"/>
          </p:cNvSpPr>
          <p:nvPr>
            <p:ph type="dt" sz="half" idx="15"/>
          </p:nvPr>
        </p:nvSpPr>
        <p:spPr/>
        <p:txBody>
          <a:bodyPr/>
          <a:lstStyle/>
          <a:p>
            <a:r>
              <a:rPr lang="en-US" smtClean="0"/>
              <a:t>July 8-9, 2015</a:t>
            </a:r>
            <a:endParaRPr lang="en-US"/>
          </a:p>
        </p:txBody>
      </p:sp>
      <p:sp>
        <p:nvSpPr>
          <p:cNvPr id="15364" name="Slide Number Placeholder 3"/>
          <p:cNvSpPr>
            <a:spLocks noGrp="1"/>
          </p:cNvSpPr>
          <p:nvPr>
            <p:ph type="sldNum" sz="quarter" idx="16"/>
          </p:nvPr>
        </p:nvSpPr>
        <p:spPr/>
        <p:txBody>
          <a:bodyPr>
            <a:normAutofit fontScale="85000" lnSpcReduction="20000"/>
          </a:bodyPr>
          <a:lstStyle/>
          <a:p>
            <a:fld id="{8F6BAEF9-1339-4ABD-8B07-39825B6F3215}" type="slidenum">
              <a:rPr lang="en-US" smtClean="0"/>
              <a:pPr/>
              <a:t>21</a:t>
            </a:fld>
            <a:endParaRPr lang="en-US" smtClean="0"/>
          </a:p>
        </p:txBody>
      </p:sp>
      <p:sp>
        <p:nvSpPr>
          <p:cNvPr id="3" name="Footer Placeholder 2"/>
          <p:cNvSpPr>
            <a:spLocks noGrp="1"/>
          </p:cNvSpPr>
          <p:nvPr>
            <p:ph type="ftr" sz="quarter" idx="17"/>
          </p:nvPr>
        </p:nvSpPr>
        <p:spPr/>
        <p:txBody>
          <a:bodyPr/>
          <a:lstStyle/>
          <a:p>
            <a:r>
              <a:rPr lang="en-US" smtClean="0"/>
              <a:t>ARO-MURI on Cyber-Situation Awareness Review Meeting</a:t>
            </a:r>
            <a:endParaRPr lang="en-US"/>
          </a:p>
        </p:txBody>
      </p:sp>
      <p:pic>
        <p:nvPicPr>
          <p:cNvPr id="51" name="Picture 26" descr="Dark Hard Red"/>
          <p:cNvPicPr>
            <a:picLocks noChangeAspect="1" noChangeArrowheads="1"/>
          </p:cNvPicPr>
          <p:nvPr/>
        </p:nvPicPr>
        <p:blipFill>
          <a:blip r:embed="rId4" cstate="print"/>
          <a:srcRect/>
          <a:stretch>
            <a:fillRect/>
          </a:stretch>
        </p:blipFill>
        <p:spPr bwMode="auto">
          <a:xfrm flipH="1">
            <a:off x="7798020" y="1560839"/>
            <a:ext cx="468671" cy="460860"/>
          </a:xfrm>
          <a:prstGeom prst="rect">
            <a:avLst/>
          </a:prstGeom>
          <a:noFill/>
        </p:spPr>
      </p:pic>
      <p:pic>
        <p:nvPicPr>
          <p:cNvPr id="64515" name="Picture 3"/>
          <p:cNvPicPr>
            <a:picLocks noChangeAspect="1" noChangeArrowheads="1"/>
          </p:cNvPicPr>
          <p:nvPr/>
        </p:nvPicPr>
        <p:blipFill>
          <a:blip r:embed="rId5" cstate="print"/>
          <a:srcRect/>
          <a:stretch>
            <a:fillRect/>
          </a:stretch>
        </p:blipFill>
        <p:spPr bwMode="auto">
          <a:xfrm>
            <a:off x="462665" y="4888390"/>
            <a:ext cx="5661763" cy="1397473"/>
          </a:xfrm>
          <a:prstGeom prst="rect">
            <a:avLst/>
          </a:prstGeom>
          <a:noFill/>
          <a:ln w="9525">
            <a:noFill/>
            <a:miter lim="800000"/>
            <a:headEnd/>
            <a:tailEnd/>
          </a:ln>
        </p:spPr>
      </p:pic>
    </p:spTree>
    <p:extLst>
      <p:ext uri="{BB962C8B-B14F-4D97-AF65-F5344CB8AC3E}">
        <p14:creationId xmlns:p14="http://schemas.microsoft.com/office/powerpoint/2010/main" val="2806791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Selecting the Least </a:t>
            </a:r>
            <a:r>
              <a:rPr lang="en-US" smtClean="0"/>
              <a:t>Diverse Path(s)</a:t>
            </a:r>
            <a:endParaRPr lang="en-US" dirty="0" smtClean="0"/>
          </a:p>
        </p:txBody>
      </p:sp>
      <mc:AlternateContent xmlns:mc="http://schemas.openxmlformats.org/markup-compatibility/2006">
        <mc:Choice xmlns:a14="http://schemas.microsoft.com/office/drawing/2010/main" Requires="a14">
          <p:sp>
            <p:nvSpPr>
              <p:cNvPr id="9" name="Content Placeholder 8"/>
              <p:cNvSpPr>
                <a:spLocks noGrp="1"/>
              </p:cNvSpPr>
              <p:nvPr>
                <p:ph idx="1"/>
              </p:nvPr>
            </p:nvSpPr>
            <p:spPr>
              <a:xfrm>
                <a:off x="612648" y="1600200"/>
                <a:ext cx="8153400" cy="3326595"/>
              </a:xfrm>
            </p:spPr>
            <p:txBody>
              <a:bodyPr>
                <a:normAutofit fontScale="92500" lnSpcReduction="20000"/>
              </a:bodyPr>
              <a:lstStyle/>
              <a:p>
                <a:r>
                  <a:rPr lang="en-US" dirty="0" smtClean="0"/>
                  <a:t>Intuitively, it should be the “shortest” path</a:t>
                </a:r>
              </a:p>
              <a:p>
                <a:pPr lvl="1"/>
                <a:r>
                  <a:rPr lang="en-US" dirty="0" smtClean="0"/>
                  <a:t>1 or 2 have the </a:t>
                </a:r>
                <a:r>
                  <a:rPr lang="en-US" dirty="0" smtClean="0">
                    <a:solidFill>
                      <a:srgbClr val="FF0000"/>
                    </a:solidFill>
                  </a:rPr>
                  <a:t>minimum number of steps</a:t>
                </a:r>
                <a:r>
                  <a:rPr lang="en-US" dirty="0" smtClean="0"/>
                  <a:t>, but 4 may take less effort than 1!</a:t>
                </a:r>
              </a:p>
              <a:p>
                <a:pPr lvl="1"/>
                <a:r>
                  <a:rPr lang="en-US" dirty="0" smtClean="0"/>
                  <a:t>2 or </a:t>
                </a:r>
                <a:r>
                  <a:rPr lang="en-US" dirty="0"/>
                  <a:t>4 have the </a:t>
                </a:r>
                <a:r>
                  <a:rPr lang="en-US" dirty="0" smtClean="0">
                    <a:solidFill>
                      <a:srgbClr val="FF0000"/>
                    </a:solidFill>
                  </a:rPr>
                  <a:t>minimum number of </a:t>
                </a:r>
                <a:r>
                  <a:rPr lang="en-US" dirty="0" smtClean="0">
                    <a:solidFill>
                      <a:srgbClr val="FF0000"/>
                    </a:solidFill>
                  </a:rPr>
                  <a:t>resources</a:t>
                </a:r>
                <a:r>
                  <a:rPr lang="en-US" dirty="0" smtClean="0"/>
                  <a:t>, but </a:t>
                </a:r>
                <a:r>
                  <a:rPr lang="en-US" dirty="0" smtClean="0"/>
                  <a:t>they both have 2 resources, so which one is better?</a:t>
                </a:r>
              </a:p>
              <a:p>
                <a:pPr lvl="1"/>
                <a:r>
                  <a:rPr lang="en-US" dirty="0" smtClean="0"/>
                  <a:t>4 minimizes </a:t>
                </a:r>
                <a:r>
                  <a:rPr lang="en-US" dirty="0" smtClean="0">
                    <a:solidFill>
                      <a:srgbClr val="FF0000"/>
                    </a:solidFill>
                  </a:rPr>
                  <a:t>#resources/#</a:t>
                </a:r>
                <a:r>
                  <a:rPr lang="en-US" dirty="0" smtClean="0">
                    <a:solidFill>
                      <a:srgbClr val="FF0000"/>
                    </a:solidFill>
                  </a:rPr>
                  <a:t>steps</a:t>
                </a:r>
                <a:r>
                  <a:rPr lang="en-US" dirty="0" smtClean="0"/>
                  <a:t> </a:t>
                </a:r>
              </a:p>
              <a:p>
                <a:pPr lvl="2"/>
                <a:r>
                  <a:rPr lang="en-US" dirty="0"/>
                  <a:t>A</a:t>
                </a:r>
                <a:r>
                  <a:rPr lang="en-US" dirty="0" smtClean="0"/>
                  <a:t> smaller value indicates better chances to reuse exploits</a:t>
                </a:r>
              </a:p>
              <a:p>
                <a:pPr lvl="2"/>
                <a:r>
                  <a:rPr lang="en-US" dirty="0" smtClean="0"/>
                  <a:t>A </a:t>
                </a:r>
                <a:r>
                  <a:rPr lang="en-US" dirty="0" smtClean="0"/>
                  <a:t>path with 9 steps and 3 </a:t>
                </a:r>
                <a:r>
                  <a:rPr lang="en-US" dirty="0" smtClean="0"/>
                  <a:t>resources would yield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&lt;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smtClean="0"/>
                  <a:t>, </a:t>
                </a:r>
                <a:r>
                  <a:rPr lang="en-US" dirty="0" smtClean="0"/>
                  <a:t>but it clearly does not represent the least attack </a:t>
                </a:r>
                <a:r>
                  <a:rPr lang="en-US" dirty="0" smtClean="0"/>
                  <a:t>effort</a:t>
                </a:r>
                <a:endParaRPr lang="en-US" dirty="0" smtClean="0"/>
              </a:p>
            </p:txBody>
          </p:sp>
        </mc:Choice>
        <mc:Fallback>
          <p:sp>
            <p:nvSpPr>
              <p:cNvPr id="9" name="Content Placeholder 8"/>
              <p:cNvSpPr>
                <a:spLocks noGrp="1" noRot="1" noChangeAspect="1" noMove="1" noResize="1" noEditPoints="1" noAdjustHandles="1" noChangeArrowheads="1" noChangeShapeType="1" noTextEdit="1"/>
              </p:cNvSpPr>
              <p:nvPr>
                <p:ph idx="1"/>
              </p:nvPr>
            </p:nvSpPr>
            <p:spPr>
              <a:xfrm>
                <a:off x="612648" y="1600200"/>
                <a:ext cx="8153400" cy="3326595"/>
              </a:xfrm>
              <a:blipFill rotWithShape="0">
                <a:blip r:embed="rId3"/>
                <a:stretch>
                  <a:fillRect l="-374" t="-4037" r="-1122"/>
                </a:stretch>
              </a:blipFill>
            </p:spPr>
            <p:txBody>
              <a:bodyPr/>
              <a:lstStyle/>
              <a:p>
                <a:r>
                  <a:rPr lang="en-US">
                    <a:noFill/>
                  </a:rPr>
                  <a:t> </a:t>
                </a:r>
              </a:p>
            </p:txBody>
          </p:sp>
        </mc:Fallback>
      </mc:AlternateContent>
      <p:pic>
        <p:nvPicPr>
          <p:cNvPr id="65538" name="Picture 2"/>
          <p:cNvPicPr>
            <a:picLocks noChangeAspect="1" noChangeArrowheads="1"/>
          </p:cNvPicPr>
          <p:nvPr/>
        </p:nvPicPr>
        <p:blipFill>
          <a:blip r:embed="rId4" cstate="print"/>
          <a:srcRect/>
          <a:stretch>
            <a:fillRect/>
          </a:stretch>
        </p:blipFill>
        <p:spPr bwMode="auto">
          <a:xfrm>
            <a:off x="896877" y="4766643"/>
            <a:ext cx="7188200" cy="1746250"/>
          </a:xfrm>
          <a:prstGeom prst="rect">
            <a:avLst/>
          </a:prstGeom>
          <a:noFill/>
          <a:ln w="9525">
            <a:noFill/>
            <a:miter lim="800000"/>
            <a:headEnd/>
            <a:tailEnd/>
          </a:ln>
        </p:spPr>
      </p:pic>
      <p:sp>
        <p:nvSpPr>
          <p:cNvPr id="11" name="Rounded Rectangle 10"/>
          <p:cNvSpPr/>
          <p:nvPr/>
        </p:nvSpPr>
        <p:spPr bwMode="auto">
          <a:xfrm>
            <a:off x="6204030" y="5058137"/>
            <a:ext cx="405114" cy="451412"/>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nvGrpSpPr>
          <p:cNvPr id="16" name="Group 15"/>
          <p:cNvGrpSpPr/>
          <p:nvPr/>
        </p:nvGrpSpPr>
        <p:grpSpPr>
          <a:xfrm>
            <a:off x="7292050" y="5220182"/>
            <a:ext cx="254644" cy="787078"/>
            <a:chOff x="7292050" y="5220182"/>
            <a:chExt cx="254644" cy="787078"/>
          </a:xfrm>
        </p:grpSpPr>
        <p:sp>
          <p:nvSpPr>
            <p:cNvPr id="13" name="Rounded Rectangle 12"/>
            <p:cNvSpPr/>
            <p:nvPr/>
          </p:nvSpPr>
          <p:spPr bwMode="auto">
            <a:xfrm>
              <a:off x="7292050" y="5220182"/>
              <a:ext cx="254644" cy="32409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4" name="Rounded Rectangle 13"/>
            <p:cNvSpPr/>
            <p:nvPr/>
          </p:nvSpPr>
          <p:spPr bwMode="auto">
            <a:xfrm>
              <a:off x="7292050" y="5683169"/>
              <a:ext cx="254644" cy="32409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sp>
        <p:nvSpPr>
          <p:cNvPr id="17" name="Rounded Rectangle 16"/>
          <p:cNvSpPr/>
          <p:nvPr/>
        </p:nvSpPr>
        <p:spPr bwMode="auto">
          <a:xfrm>
            <a:off x="6215604" y="5683170"/>
            <a:ext cx="1342663" cy="32409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2" name="Date Placeholder 1"/>
          <p:cNvSpPr>
            <a:spLocks noGrp="1"/>
          </p:cNvSpPr>
          <p:nvPr>
            <p:ph type="dt" sz="half" idx="10"/>
          </p:nvPr>
        </p:nvSpPr>
        <p:spPr/>
        <p:txBody>
          <a:bodyPr/>
          <a:lstStyle/>
          <a:p>
            <a:r>
              <a:rPr lang="en-US" smtClean="0"/>
              <a:t>July 8-9, 2015</a:t>
            </a:r>
            <a:endParaRPr lang="en-US"/>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0391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647" y="228600"/>
            <a:ext cx="8452737" cy="990600"/>
          </a:xfrm>
        </p:spPr>
        <p:txBody>
          <a:bodyPr>
            <a:noAutofit/>
          </a:bodyPr>
          <a:lstStyle/>
          <a:p>
            <a:r>
              <a:rPr lang="en-US" sz="4100" dirty="0" smtClean="0"/>
              <a:t>Network </a:t>
            </a:r>
            <a:r>
              <a:rPr lang="en-US" sz="4100" dirty="0" smtClean="0"/>
              <a:t>Diversity: </a:t>
            </a:r>
            <a:r>
              <a:rPr lang="en-US" sz="4100" dirty="0" smtClean="0"/>
              <a:t>Least Attack Effort</a:t>
            </a:r>
          </a:p>
        </p:txBody>
      </p:sp>
      <mc:AlternateContent xmlns:mc="http://schemas.openxmlformats.org/markup-compatibility/2006">
        <mc:Choice xmlns:a14="http://schemas.microsoft.com/office/drawing/2010/main" Requires="a14">
          <p:sp>
            <p:nvSpPr>
              <p:cNvPr id="9" name="Content Placeholder 8"/>
              <p:cNvSpPr>
                <a:spLocks noGrp="1"/>
              </p:cNvSpPr>
              <p:nvPr>
                <p:ph idx="1"/>
              </p:nvPr>
            </p:nvSpPr>
            <p:spPr>
              <a:xfrm>
                <a:off x="612648" y="1600200"/>
                <a:ext cx="8153400" cy="3097275"/>
              </a:xfrm>
            </p:spPr>
            <p:txBody>
              <a:bodyPr>
                <a:normAutofit fontScale="92500" lnSpcReduction="10000"/>
              </a:bodyPr>
              <a:lstStyle/>
              <a:p>
                <a:r>
                  <a:rPr lang="en-US" sz="2400" dirty="0" smtClean="0"/>
                  <a:t>We can define </a:t>
                </a:r>
                <a:r>
                  <a:rPr lang="en-US" sz="2400" dirty="0" smtClean="0"/>
                  <a:t>network diversity as:</a:t>
                </a:r>
              </a:p>
              <a:p>
                <a:pPr lvl="1"/>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𝑑</m:t>
                        </m:r>
                      </m:e>
                      <m:sub>
                        <m:r>
                          <a:rPr lang="en-US" sz="2000" b="0" i="1" dirty="0" smtClean="0">
                            <a:latin typeface="Cambria Math" panose="02040503050406030204" pitchFamily="18" charset="0"/>
                          </a:rPr>
                          <m:t>2</m:t>
                        </m:r>
                      </m:sub>
                    </m:sSub>
                    <m:r>
                      <a:rPr lang="en-US" sz="2000" b="0" i="1" dirty="0" smtClean="0">
                        <a:latin typeface="Cambria Math" panose="02040503050406030204" pitchFamily="18" charset="0"/>
                      </a:rPr>
                      <m:t>=</m:t>
                    </m:r>
                    <m:f>
                      <m:fPr>
                        <m:ctrlPr>
                          <a:rPr lang="en-US" sz="2000" i="1" dirty="0" smtClean="0">
                            <a:latin typeface="Cambria Math" panose="02040503050406030204" pitchFamily="18" charset="0"/>
                          </a:rPr>
                        </m:ctrlPr>
                      </m:fPr>
                      <m:num>
                        <m:r>
                          <a:rPr lang="en-US" sz="2000" i="1" dirty="0" smtClean="0">
                            <a:latin typeface="Cambria Math"/>
                          </a:rPr>
                          <m:t>𝑚𝑖𝑛𝑖𝑚𝑢𝑚</m:t>
                        </m:r>
                        <m:r>
                          <a:rPr lang="en-US" sz="2000" i="1" dirty="0" smtClean="0">
                            <a:latin typeface="Cambria Math"/>
                          </a:rPr>
                          <m:t> # </m:t>
                        </m:r>
                        <m:r>
                          <a:rPr lang="en-US" sz="2000" i="1" dirty="0" smtClean="0">
                            <a:latin typeface="Cambria Math"/>
                          </a:rPr>
                          <m:t>𝑜𝑓</m:t>
                        </m:r>
                        <m:r>
                          <a:rPr lang="en-US" sz="2000" i="1" dirty="0" smtClean="0">
                            <a:latin typeface="Cambria Math"/>
                          </a:rPr>
                          <m:t> </m:t>
                        </m:r>
                        <m:r>
                          <a:rPr lang="en-US" sz="2000" i="1" dirty="0" smtClean="0">
                            <a:latin typeface="Cambria Math"/>
                          </a:rPr>
                          <m:t>𝑟𝑒𝑠𝑜𝑢𝑟𝑐𝑒𝑠</m:t>
                        </m:r>
                        <m:r>
                          <a:rPr lang="en-US" sz="2000" i="1" dirty="0" smtClean="0">
                            <a:latin typeface="Cambria Math"/>
                          </a:rPr>
                          <m:t> </m:t>
                        </m:r>
                        <m:r>
                          <a:rPr lang="en-US" sz="2000" i="1" dirty="0" smtClean="0">
                            <a:latin typeface="Cambria Math"/>
                          </a:rPr>
                          <m:t>𝑜𝑛</m:t>
                        </m:r>
                        <m:r>
                          <a:rPr lang="en-US" sz="2000" i="1" dirty="0" smtClean="0">
                            <a:latin typeface="Cambria Math"/>
                          </a:rPr>
                          <m:t> </m:t>
                        </m:r>
                        <m:r>
                          <a:rPr lang="en-US" sz="2000" i="1" dirty="0" smtClean="0">
                            <a:latin typeface="Cambria Math"/>
                          </a:rPr>
                          <m:t>𝑎𝑛𝑦</m:t>
                        </m:r>
                        <m:r>
                          <a:rPr lang="en-US" sz="2000" i="1" dirty="0" smtClean="0">
                            <a:latin typeface="Cambria Math"/>
                          </a:rPr>
                          <m:t> </m:t>
                        </m:r>
                        <m:r>
                          <a:rPr lang="en-US" sz="2000" i="1" dirty="0" smtClean="0">
                            <a:latin typeface="Cambria Math"/>
                          </a:rPr>
                          <m:t>𝑝𝑎𝑡h</m:t>
                        </m:r>
                      </m:num>
                      <m:den>
                        <m:r>
                          <a:rPr lang="en-US" sz="2000" i="1" dirty="0" smtClean="0">
                            <a:latin typeface="Cambria Math"/>
                          </a:rPr>
                          <m:t>𝑚𝑖𝑛𝑖𝑚𝑢𝑚</m:t>
                        </m:r>
                        <m:r>
                          <a:rPr lang="en-US" sz="2000" i="1" dirty="0" smtClean="0">
                            <a:latin typeface="Cambria Math"/>
                          </a:rPr>
                          <m:t> # </m:t>
                        </m:r>
                        <m:r>
                          <a:rPr lang="en-US" sz="2000" i="1" dirty="0" smtClean="0">
                            <a:latin typeface="Cambria Math"/>
                          </a:rPr>
                          <m:t>𝑜𝑓</m:t>
                        </m:r>
                        <m:r>
                          <a:rPr lang="en-US" sz="2000" i="1" dirty="0" smtClean="0">
                            <a:latin typeface="Cambria Math"/>
                          </a:rPr>
                          <m:t> </m:t>
                        </m:r>
                        <m:r>
                          <a:rPr lang="en-US" sz="2000" i="1" dirty="0" smtClean="0">
                            <a:latin typeface="Cambria Math"/>
                          </a:rPr>
                          <m:t>𝑠𝑡𝑒𝑝𝑠</m:t>
                        </m:r>
                        <m:r>
                          <a:rPr lang="en-US" sz="2000" i="1" dirty="0" smtClean="0">
                            <a:latin typeface="Cambria Math"/>
                          </a:rPr>
                          <m:t> </m:t>
                        </m:r>
                        <m:r>
                          <a:rPr lang="en-US" sz="2000" i="1" dirty="0" smtClean="0">
                            <a:latin typeface="Cambria Math"/>
                          </a:rPr>
                          <m:t>𝑜𝑛</m:t>
                        </m:r>
                        <m:r>
                          <a:rPr lang="en-US" sz="2000" i="1" dirty="0" smtClean="0">
                            <a:latin typeface="Cambria Math"/>
                          </a:rPr>
                          <m:t> </m:t>
                        </m:r>
                        <m:r>
                          <a:rPr lang="en-US" sz="2000" i="1" dirty="0" smtClean="0">
                            <a:latin typeface="Cambria Math"/>
                          </a:rPr>
                          <m:t>𝑎𝑛𝑦</m:t>
                        </m:r>
                        <m:r>
                          <a:rPr lang="en-US" sz="2000" i="1" dirty="0" smtClean="0">
                            <a:latin typeface="Cambria Math"/>
                          </a:rPr>
                          <m:t> </m:t>
                        </m:r>
                        <m:r>
                          <a:rPr lang="en-US" sz="2000" i="1" dirty="0" smtClean="0">
                            <a:latin typeface="Cambria Math"/>
                          </a:rPr>
                          <m:t>𝑝𝑎𝑡h</m:t>
                        </m:r>
                      </m:den>
                    </m:f>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func>
                          <m:funcPr>
                            <m:ctrlPr>
                              <a:rPr lang="en-US" sz="2000" b="0" i="1" dirty="0" smtClean="0">
                                <a:latin typeface="Cambria Math" panose="02040503050406030204" pitchFamily="18" charset="0"/>
                              </a:rPr>
                            </m:ctrlPr>
                          </m:funcPr>
                          <m:fName>
                            <m:limLow>
                              <m:limLowPr>
                                <m:ctrlPr>
                                  <a:rPr lang="en-US" sz="2000" b="0" i="1" dirty="0" smtClean="0">
                                    <a:latin typeface="Cambria Math" panose="02040503050406030204" pitchFamily="18" charset="0"/>
                                  </a:rPr>
                                </m:ctrlPr>
                              </m:limLowPr>
                              <m:e>
                                <m:r>
                                  <m:rPr>
                                    <m:sty m:val="p"/>
                                  </m:rPr>
                                  <a:rPr lang="en-US" sz="2000" b="0" i="0" dirty="0" smtClean="0">
                                    <a:latin typeface="Cambria Math" panose="02040503050406030204" pitchFamily="18" charset="0"/>
                                  </a:rPr>
                                  <m:t>min</m:t>
                                </m:r>
                              </m:e>
                              <m:lim>
                                <m:r>
                                  <a:rPr lang="en-US" sz="2000" b="0" i="1" dirty="0" smtClean="0">
                                    <a:latin typeface="Cambria Math" panose="02040503050406030204" pitchFamily="18" charset="0"/>
                                  </a:rPr>
                                  <m:t>𝑞</m:t>
                                </m:r>
                                <m:r>
                                  <a:rPr lang="en-US" sz="2000" b="0" i="1" dirty="0" smtClean="0">
                                    <a:latin typeface="Cambria Math" panose="02040503050406030204" pitchFamily="18" charset="0"/>
                                  </a:rPr>
                                  <m:t> ∈ </m:t>
                                </m:r>
                                <m:r>
                                  <a:rPr lang="en-US" sz="2000" b="0" i="1" dirty="0" smtClean="0">
                                    <a:latin typeface="Cambria Math" panose="02040503050406030204" pitchFamily="18" charset="0"/>
                                  </a:rPr>
                                  <m:t>𝑠𝑒𝑞</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𝑐</m:t>
                                        </m:r>
                                      </m:e>
                                      <m:sub>
                                        <m:r>
                                          <a:rPr lang="en-US" sz="2000" b="0" i="1" dirty="0" smtClean="0">
                                            <a:latin typeface="Cambria Math" panose="02040503050406030204" pitchFamily="18" charset="0"/>
                                          </a:rPr>
                                          <m:t>𝑔</m:t>
                                        </m:r>
                                      </m:sub>
                                    </m:sSub>
                                  </m:e>
                                </m:d>
                              </m:lim>
                            </m:limLow>
                          </m:fName>
                          <m:e>
                            <m:d>
                              <m:dPr>
                                <m:begChr m:val="|"/>
                                <m:endChr m:val="|"/>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𝑅</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𝑞</m:t>
                                    </m:r>
                                  </m:e>
                                </m:d>
                              </m:e>
                            </m:d>
                          </m:e>
                        </m:func>
                      </m:num>
                      <m:den>
                        <m:func>
                          <m:funcPr>
                            <m:ctrlPr>
                              <a:rPr lang="en-US" sz="2000" b="0" i="1" dirty="0" smtClean="0">
                                <a:latin typeface="Cambria Math" panose="02040503050406030204" pitchFamily="18" charset="0"/>
                              </a:rPr>
                            </m:ctrlPr>
                          </m:funcPr>
                          <m:fName>
                            <m:limLow>
                              <m:limLowPr>
                                <m:ctrlPr>
                                  <a:rPr lang="en-US" sz="2000" b="0" i="1" dirty="0" smtClean="0">
                                    <a:latin typeface="Cambria Math" panose="02040503050406030204" pitchFamily="18" charset="0"/>
                                  </a:rPr>
                                </m:ctrlPr>
                              </m:limLowPr>
                              <m:e>
                                <m:r>
                                  <m:rPr>
                                    <m:sty m:val="p"/>
                                  </m:rPr>
                                  <a:rPr lang="en-US" sz="2000" b="0" i="0" dirty="0" smtClean="0">
                                    <a:latin typeface="Cambria Math" panose="02040503050406030204" pitchFamily="18" charset="0"/>
                                  </a:rPr>
                                  <m:t>min</m:t>
                                </m:r>
                              </m:e>
                              <m:lim>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𝑞</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b="0" i="1" dirty="0" smtClean="0">
                                    <a:latin typeface="Cambria Math" panose="02040503050406030204" pitchFamily="18" charset="0"/>
                                  </a:rPr>
                                  <m:t> </m:t>
                                </m:r>
                                <m:r>
                                  <a:rPr lang="en-US" sz="2000" i="1" dirty="0">
                                    <a:latin typeface="Cambria Math" panose="02040503050406030204" pitchFamily="18" charset="0"/>
                                  </a:rPr>
                                  <m:t>𝑠𝑒𝑞</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𝑐</m:t>
                                        </m:r>
                                      </m:e>
                                      <m:sub>
                                        <m:r>
                                          <a:rPr lang="en-US" sz="2000" i="1" dirty="0">
                                            <a:latin typeface="Cambria Math" panose="02040503050406030204" pitchFamily="18" charset="0"/>
                                          </a:rPr>
                                          <m:t>𝑔</m:t>
                                        </m:r>
                                      </m:sub>
                                    </m:sSub>
                                  </m:e>
                                </m:d>
                              </m:lim>
                            </m:limLow>
                          </m:fName>
                          <m:e>
                            <m:d>
                              <m:dPr>
                                <m:begChr m:val="|"/>
                                <m:endChr m:val="|"/>
                                <m:ctrlPr>
                                  <a:rPr lang="en-US" sz="2000" b="0" i="1" dirty="0" smtClean="0">
                                    <a:latin typeface="Cambria Math" panose="02040503050406030204" pitchFamily="18" charset="0"/>
                                  </a:rPr>
                                </m:ctrlPr>
                              </m:dPr>
                              <m:e>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𝑞</m:t>
                                    </m:r>
                                  </m:e>
                                  <m:sup>
                                    <m:r>
                                      <a:rPr lang="en-US" sz="2000" b="0" i="1" dirty="0" smtClean="0">
                                        <a:latin typeface="Cambria Math" panose="02040503050406030204" pitchFamily="18" charset="0"/>
                                      </a:rPr>
                                      <m:t>′</m:t>
                                    </m:r>
                                  </m:sup>
                                </m:sSup>
                              </m:e>
                            </m:d>
                          </m:e>
                        </m:func>
                      </m:den>
                    </m:f>
                  </m:oMath>
                </a14:m>
                <a:r>
                  <a:rPr lang="en-US" sz="2000" dirty="0" smtClean="0"/>
                  <a:t>  </a:t>
                </a:r>
              </a:p>
              <a:p>
                <a:r>
                  <a:rPr lang="en-US" sz="2300" dirty="0" smtClean="0"/>
                  <a:t>where</a:t>
                </a:r>
              </a:p>
              <a:p>
                <a:pPr lvl="1"/>
                <a14:m>
                  <m:oMath xmlns:m="http://schemas.openxmlformats.org/officeDocument/2006/math">
                    <m:r>
                      <a:rPr lang="en-US" sz="2000" i="1" dirty="0">
                        <a:latin typeface="Cambria Math" panose="02040503050406030204" pitchFamily="18" charset="0"/>
                      </a:rPr>
                      <m:t>𝑠𝑒𝑞</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𝑐</m:t>
                            </m:r>
                          </m:e>
                          <m:sub>
                            <m:r>
                              <a:rPr lang="en-US" sz="2000" i="1" dirty="0">
                                <a:latin typeface="Cambria Math" panose="02040503050406030204" pitchFamily="18" charset="0"/>
                              </a:rPr>
                              <m:t>𝑔</m:t>
                            </m:r>
                          </m:sub>
                        </m:sSub>
                      </m:e>
                    </m:d>
                  </m:oMath>
                </a14:m>
                <a:r>
                  <a:rPr lang="en-US" sz="2000" dirty="0" smtClean="0"/>
                  <a:t> is the set of paths leading to goal condition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𝑐</m:t>
                        </m:r>
                      </m:e>
                      <m:sub>
                        <m:r>
                          <a:rPr lang="en-US" sz="2000" i="1" dirty="0">
                            <a:latin typeface="Cambria Math" panose="02040503050406030204" pitchFamily="18" charset="0"/>
                          </a:rPr>
                          <m:t>𝑔</m:t>
                        </m:r>
                      </m:sub>
                    </m:sSub>
                  </m:oMath>
                </a14:m>
                <a:endParaRPr lang="en-US" sz="2000" dirty="0" smtClean="0"/>
              </a:p>
              <a:p>
                <a:pPr lvl="1"/>
                <a14:m>
                  <m:oMath xmlns:m="http://schemas.openxmlformats.org/officeDocument/2006/math">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𝑞</m:t>
                        </m:r>
                      </m:e>
                    </m:d>
                  </m:oMath>
                </a14:m>
                <a:r>
                  <a:rPr lang="en-US" sz="2000" dirty="0" smtClean="0"/>
                  <a:t> is the set of distinct resources on path </a:t>
                </a:r>
                <a14:m>
                  <m:oMath xmlns:m="http://schemas.openxmlformats.org/officeDocument/2006/math">
                    <m:r>
                      <a:rPr lang="en-US" sz="2000" i="1" dirty="0" smtClean="0">
                        <a:latin typeface="Cambria Math" panose="02040503050406030204" pitchFamily="18" charset="0"/>
                      </a:rPr>
                      <m:t>𝑞</m:t>
                    </m:r>
                  </m:oMath>
                </a14:m>
                <a:endParaRPr lang="en-US" sz="2000" dirty="0" smtClean="0"/>
              </a:p>
              <a:p>
                <a:r>
                  <a:rPr lang="en-US" b="1" dirty="0" smtClean="0"/>
                  <a:t>Note:</a:t>
                </a:r>
                <a:r>
                  <a:rPr lang="en-US" dirty="0" smtClean="0"/>
                  <a:t> </a:t>
                </a:r>
                <a:r>
                  <a:rPr lang="en-US" dirty="0" err="1" smtClean="0"/>
                  <a:t>Num</a:t>
                </a:r>
                <a:r>
                  <a:rPr lang="en-US" dirty="0" smtClean="0"/>
                  <a:t> and den may not refer to </a:t>
                </a:r>
                <a:r>
                  <a:rPr lang="en-US" dirty="0" smtClean="0"/>
                  <a:t>the same path! </a:t>
                </a:r>
              </a:p>
              <a:p>
                <a:pPr lvl="1"/>
                <a:r>
                  <a:rPr lang="en-US" sz="2400" dirty="0" smtClean="0"/>
                  <a:t>In this case: </a:t>
                </a:r>
                <a:r>
                  <a:rPr lang="en-US" sz="2400" b="1" dirty="0" smtClean="0"/>
                  <a:t>2</a:t>
                </a:r>
                <a:r>
                  <a:rPr lang="en-US" sz="2400" dirty="0" smtClean="0"/>
                  <a:t> (path 2, 4) </a:t>
                </a:r>
                <a:r>
                  <a:rPr lang="en-US" sz="2400" b="1" dirty="0" smtClean="0"/>
                  <a:t>/ 3</a:t>
                </a:r>
                <a:r>
                  <a:rPr lang="en-US" sz="2400" dirty="0" smtClean="0"/>
                  <a:t> (path 1, 2)</a:t>
                </a:r>
              </a:p>
              <a:p>
                <a:endParaRPr lang="en-US" sz="2400" dirty="0" smtClean="0"/>
              </a:p>
            </p:txBody>
          </p:sp>
        </mc:Choice>
        <mc:Fallback>
          <p:sp>
            <p:nvSpPr>
              <p:cNvPr id="9" name="Content Placeholder 8"/>
              <p:cNvSpPr>
                <a:spLocks noGrp="1" noRot="1" noChangeAspect="1" noMove="1" noResize="1" noEditPoints="1" noAdjustHandles="1" noChangeArrowheads="1" noChangeShapeType="1" noTextEdit="1"/>
              </p:cNvSpPr>
              <p:nvPr>
                <p:ph idx="1"/>
              </p:nvPr>
            </p:nvSpPr>
            <p:spPr>
              <a:xfrm>
                <a:off x="612648" y="1600200"/>
                <a:ext cx="8153400" cy="3097275"/>
              </a:xfrm>
              <a:blipFill rotWithShape="0">
                <a:blip r:embed="rId3"/>
                <a:stretch>
                  <a:fillRect l="-374" t="-2362"/>
                </a:stretch>
              </a:blipFill>
            </p:spPr>
            <p:txBody>
              <a:bodyPr/>
              <a:lstStyle/>
              <a:p>
                <a:r>
                  <a:rPr lang="en-US">
                    <a:noFill/>
                  </a:rPr>
                  <a:t> </a:t>
                </a:r>
              </a:p>
            </p:txBody>
          </p:sp>
        </mc:Fallback>
      </mc:AlternateContent>
      <p:grpSp>
        <p:nvGrpSpPr>
          <p:cNvPr id="15" name="Group 14"/>
          <p:cNvGrpSpPr/>
          <p:nvPr/>
        </p:nvGrpSpPr>
        <p:grpSpPr>
          <a:xfrm>
            <a:off x="1307575" y="4581150"/>
            <a:ext cx="7188200" cy="1746250"/>
            <a:chOff x="896877" y="5009712"/>
            <a:chExt cx="7188200" cy="1746250"/>
          </a:xfrm>
        </p:grpSpPr>
        <p:pic>
          <p:nvPicPr>
            <p:cNvPr id="65538" name="Picture 2"/>
            <p:cNvPicPr>
              <a:picLocks noChangeAspect="1" noChangeArrowheads="1"/>
            </p:cNvPicPr>
            <p:nvPr/>
          </p:nvPicPr>
          <p:blipFill>
            <a:blip r:embed="rId4" cstate="print"/>
            <a:srcRect/>
            <a:stretch>
              <a:fillRect/>
            </a:stretch>
          </p:blipFill>
          <p:spPr bwMode="auto">
            <a:xfrm>
              <a:off x="896877" y="5009712"/>
              <a:ext cx="7188200" cy="1746250"/>
            </a:xfrm>
            <a:prstGeom prst="rect">
              <a:avLst/>
            </a:prstGeom>
            <a:noFill/>
            <a:ln w="9525">
              <a:noFill/>
              <a:miter lim="800000"/>
              <a:headEnd/>
              <a:tailEnd/>
            </a:ln>
          </p:spPr>
        </p:pic>
        <p:sp>
          <p:nvSpPr>
            <p:cNvPr id="11" name="Rounded Rectangle 10"/>
            <p:cNvSpPr/>
            <p:nvPr/>
          </p:nvSpPr>
          <p:spPr bwMode="auto">
            <a:xfrm>
              <a:off x="6204030" y="5301212"/>
              <a:ext cx="405114" cy="451412"/>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nvGrpSpPr>
            <p:cNvPr id="12" name="Group 11"/>
            <p:cNvGrpSpPr/>
            <p:nvPr/>
          </p:nvGrpSpPr>
          <p:grpSpPr>
            <a:xfrm>
              <a:off x="7292050" y="5463257"/>
              <a:ext cx="254644" cy="787078"/>
              <a:chOff x="7292050" y="5220182"/>
              <a:chExt cx="254644" cy="787078"/>
            </a:xfrm>
          </p:grpSpPr>
          <p:sp>
            <p:nvSpPr>
              <p:cNvPr id="13" name="Rounded Rectangle 12"/>
              <p:cNvSpPr/>
              <p:nvPr/>
            </p:nvSpPr>
            <p:spPr bwMode="auto">
              <a:xfrm>
                <a:off x="7292050" y="5220182"/>
                <a:ext cx="254644" cy="32409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sp>
            <p:nvSpPr>
              <p:cNvPr id="14" name="Rounded Rectangle 13"/>
              <p:cNvSpPr/>
              <p:nvPr/>
            </p:nvSpPr>
            <p:spPr bwMode="auto">
              <a:xfrm>
                <a:off x="7292050" y="5683169"/>
                <a:ext cx="254644" cy="324091"/>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cs typeface="Times New Roman" pitchFamily="18" charset="0"/>
                </a:endParaRPr>
              </a:p>
            </p:txBody>
          </p:sp>
        </p:grpSp>
      </p:grpSp>
      <p:sp>
        <p:nvSpPr>
          <p:cNvPr id="2" name="Date Placeholder 1"/>
          <p:cNvSpPr>
            <a:spLocks noGrp="1"/>
          </p:cNvSpPr>
          <p:nvPr>
            <p:ph type="dt" sz="half" idx="10"/>
          </p:nvPr>
        </p:nvSpPr>
        <p:spPr/>
        <p:txBody>
          <a:bodyPr/>
          <a:lstStyle/>
          <a:p>
            <a:r>
              <a:rPr lang="en-US" smtClean="0"/>
              <a:t>July 8-9, 2015</a:t>
            </a:r>
            <a:endParaRPr lang="en-US"/>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959155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and Algorithm</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sz="quarter" idx="1"/>
              </p:nvPr>
            </p:nvSpPr>
            <p:spPr>
              <a:xfrm>
                <a:off x="612646" y="1600200"/>
                <a:ext cx="8414333" cy="4800600"/>
              </a:xfrm>
            </p:spPr>
            <p:txBody>
              <a:bodyPr>
                <a:normAutofit fontScale="92500" lnSpcReduction="10000"/>
              </a:bodyPr>
              <a:lstStyle/>
              <a:p>
                <a:r>
                  <a:rPr lang="en-US" dirty="0" smtClean="0"/>
                  <a:t>The </a:t>
                </a:r>
                <a:r>
                  <a:rPr lang="en-US" dirty="0"/>
                  <a:t>problem of finding the shortest </a:t>
                </a:r>
                <a:r>
                  <a:rPr lang="en-US" dirty="0" smtClean="0"/>
                  <a:t>path </a:t>
                </a:r>
                <a:r>
                  <a:rPr lang="en-US" dirty="0"/>
                  <a:t>(in </a:t>
                </a:r>
                <a:r>
                  <a:rPr lang="en-US" dirty="0" smtClean="0"/>
                  <a:t>terms of the number </a:t>
                </a:r>
                <a:r>
                  <a:rPr lang="en-US" dirty="0"/>
                  <a:t>of exploits) in an attack graph </a:t>
                </a:r>
                <a:r>
                  <a:rPr lang="en-US" dirty="0" smtClean="0"/>
                  <a:t>(syntactically </a:t>
                </a:r>
                <a:r>
                  <a:rPr lang="en-US" dirty="0"/>
                  <a:t>equivalent to a resource </a:t>
                </a:r>
                <a:r>
                  <a:rPr lang="en-US" dirty="0" smtClean="0"/>
                  <a:t>graph) is known </a:t>
                </a:r>
                <a:r>
                  <a:rPr lang="en-US" dirty="0"/>
                  <a:t>to </a:t>
                </a:r>
                <a:r>
                  <a:rPr lang="en-US" dirty="0" smtClean="0"/>
                  <a:t>be </a:t>
                </a:r>
                <a:r>
                  <a:rPr lang="en-US" dirty="0" smtClean="0">
                    <a:solidFill>
                      <a:srgbClr val="FF0000"/>
                    </a:solidFill>
                  </a:rPr>
                  <a:t>intractable</a:t>
                </a:r>
              </a:p>
              <a:p>
                <a:pPr lvl="1"/>
                <a:r>
                  <a:rPr lang="en-US" dirty="0" smtClean="0"/>
                  <a:t>Determining the </a:t>
                </a:r>
                <a:r>
                  <a:rPr lang="en-US" dirty="0"/>
                  <a:t>network diversity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b="0" i="1" dirty="0" smtClean="0">
                            <a:latin typeface="Cambria Math" panose="02040503050406030204" pitchFamily="18" charset="0"/>
                          </a:rPr>
                          <m:t>2</m:t>
                        </m:r>
                      </m:sub>
                    </m:sSub>
                  </m:oMath>
                </a14:m>
                <a:r>
                  <a:rPr lang="en-US" dirty="0" smtClean="0"/>
                  <a:t> </a:t>
                </a:r>
                <a:r>
                  <a:rPr lang="en-US" dirty="0"/>
                  <a:t>is </a:t>
                </a:r>
                <a:r>
                  <a:rPr lang="en-US" dirty="0" smtClean="0"/>
                  <a:t>also intractable</a:t>
                </a:r>
              </a:p>
              <a:p>
                <a:r>
                  <a:rPr lang="en-US" dirty="0" smtClean="0"/>
                  <a:t>We </a:t>
                </a:r>
                <a:r>
                  <a:rPr lang="en-US" dirty="0"/>
                  <a:t>have proposed </a:t>
                </a:r>
                <a:r>
                  <a:rPr lang="en-US" dirty="0" smtClean="0"/>
                  <a:t>a </a:t>
                </a:r>
                <a:r>
                  <a:rPr lang="en-US" dirty="0"/>
                  <a:t>heuristic </a:t>
                </a:r>
                <a:r>
                  <a:rPr lang="en-US" dirty="0" smtClean="0"/>
                  <a:t>algorithm that only </a:t>
                </a:r>
                <a:r>
                  <a:rPr lang="en-US" i="1" dirty="0" smtClean="0">
                    <a:solidFill>
                      <a:srgbClr val="0070C0"/>
                    </a:solidFill>
                  </a:rPr>
                  <a:t>maintains </a:t>
                </a:r>
                <a:r>
                  <a:rPr lang="en-US" i="1" dirty="0">
                    <a:solidFill>
                      <a:srgbClr val="0070C0"/>
                    </a:solidFill>
                  </a:rPr>
                  <a:t>a limited </a:t>
                </a:r>
                <a:r>
                  <a:rPr lang="en-US" i="1" dirty="0" smtClean="0">
                    <a:solidFill>
                      <a:srgbClr val="0070C0"/>
                    </a:solidFill>
                  </a:rPr>
                  <a:t>number of </a:t>
                </a:r>
                <a:r>
                  <a:rPr lang="en-US" i="1" dirty="0">
                    <a:solidFill>
                      <a:srgbClr val="0070C0"/>
                    </a:solidFill>
                  </a:rPr>
                  <a:t>local optima </a:t>
                </a:r>
                <a:r>
                  <a:rPr lang="en-US" dirty="0"/>
                  <a:t>at each step in order to keep the </a:t>
                </a:r>
                <a:r>
                  <a:rPr lang="en-US" dirty="0" smtClean="0"/>
                  <a:t>complexity manageable</a:t>
                </a:r>
              </a:p>
              <a:p>
                <a:pPr lvl="1"/>
                <a:r>
                  <a:rPr lang="en-US" dirty="0" smtClean="0"/>
                  <a:t>The </a:t>
                </a:r>
                <a:r>
                  <a:rPr lang="en-US" dirty="0"/>
                  <a:t>algorithm </a:t>
                </a:r>
                <a:r>
                  <a:rPr lang="en-US" dirty="0" smtClean="0"/>
                  <a:t>is shown to run </a:t>
                </a:r>
                <a:r>
                  <a:rPr lang="en-US" dirty="0" smtClean="0">
                    <a:solidFill>
                      <a:srgbClr val="00B050"/>
                    </a:solidFill>
                  </a:rPr>
                  <a:t>in polynomial time </a:t>
                </a:r>
                <a:r>
                  <a:rPr lang="en-US" dirty="0"/>
                  <a:t>under the assumption that each exploit has a </a:t>
                </a:r>
                <a:r>
                  <a:rPr lang="en-US" dirty="0" smtClean="0"/>
                  <a:t>constant number </a:t>
                </a:r>
                <a:r>
                  <a:rPr lang="en-US" dirty="0"/>
                  <a:t>of pre- and </a:t>
                </a:r>
                <a:r>
                  <a:rPr lang="en-US" dirty="0" smtClean="0"/>
                  <a:t>post-conditions</a:t>
                </a:r>
              </a:p>
              <a:p>
                <a:pPr lvl="1"/>
                <a:r>
                  <a:rPr lang="en-US" dirty="0" smtClean="0"/>
                  <a:t>Simulation results also </a:t>
                </a:r>
                <a:r>
                  <a:rPr lang="en-US" dirty="0"/>
                  <a:t>confirm that the algorithm provides accurate </a:t>
                </a:r>
                <a:r>
                  <a:rPr lang="en-US" dirty="0" smtClean="0"/>
                  <a:t>enough estimation </a:t>
                </a:r>
                <a:r>
                  <a:rPr lang="en-US" dirty="0"/>
                  <a:t>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i="1" dirty="0" smtClean="0">
                            <a:latin typeface="Cambria Math" panose="02040503050406030204" pitchFamily="18" charset="0"/>
                          </a:rPr>
                          <m:t>2</m:t>
                        </m:r>
                      </m:sub>
                    </m:sSub>
                  </m:oMath>
                </a14:m>
                <a:r>
                  <a:rPr lang="en-US" dirty="0"/>
                  <a:t> in </a:t>
                </a:r>
                <a:r>
                  <a:rPr lang="en-US" dirty="0" smtClean="0"/>
                  <a:t>a </a:t>
                </a:r>
                <a:r>
                  <a:rPr lang="en-US" dirty="0" smtClean="0">
                    <a:solidFill>
                      <a:srgbClr val="00B050"/>
                    </a:solidFill>
                  </a:rPr>
                  <a:t>time-efficient manner</a:t>
                </a:r>
                <a:endParaRPr lang="en-US" dirty="0">
                  <a:solidFill>
                    <a:srgbClr val="00B050"/>
                  </a:solidFill>
                </a:endParaRPr>
              </a:p>
            </p:txBody>
          </p:sp>
        </mc:Choice>
        <mc:Fallback>
          <p:sp>
            <p:nvSpPr>
              <p:cNvPr id="6" name="Content Placeholder 5"/>
              <p:cNvSpPr>
                <a:spLocks noGrp="1" noRot="1" noChangeAspect="1" noMove="1" noResize="1" noEditPoints="1" noAdjustHandles="1" noChangeArrowheads="1" noChangeShapeType="1" noTextEdit="1"/>
              </p:cNvSpPr>
              <p:nvPr>
                <p:ph sz="quarter" idx="1"/>
              </p:nvPr>
            </p:nvSpPr>
            <p:spPr>
              <a:xfrm>
                <a:off x="612646" y="1600200"/>
                <a:ext cx="8414333" cy="4800600"/>
              </a:xfrm>
              <a:blipFill rotWithShape="0">
                <a:blip r:embed="rId2"/>
                <a:stretch>
                  <a:fillRect l="-290" t="-2160" r="-1231"/>
                </a:stretch>
              </a:blipFill>
            </p:spPr>
            <p:txBody>
              <a:bodyPr/>
              <a:lstStyle/>
              <a:p>
                <a:r>
                  <a:rPr lang="en-US">
                    <a:noFill/>
                  </a:rPr>
                  <a:t> </a:t>
                </a:r>
              </a:p>
            </p:txBody>
          </p:sp>
        </mc:Fallback>
      </mc:AlternateContent>
    </p:spTree>
    <p:extLst>
      <p:ext uri="{BB962C8B-B14F-4D97-AF65-F5344CB8AC3E}">
        <p14:creationId xmlns:p14="http://schemas.microsoft.com/office/powerpoint/2010/main" val="2847419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Network </a:t>
            </a:r>
            <a:r>
              <a:rPr lang="en-US" dirty="0" smtClean="0"/>
              <a:t>Diversity: Average </a:t>
            </a:r>
            <a:r>
              <a:rPr lang="en-US" dirty="0" smtClean="0"/>
              <a:t>Effort</a:t>
            </a:r>
          </a:p>
        </p:txBody>
      </p:sp>
      <p:sp>
        <p:nvSpPr>
          <p:cNvPr id="18436" name="Slide Number Placeholder 3"/>
          <p:cNvSpPr>
            <a:spLocks noGrp="1"/>
          </p:cNvSpPr>
          <p:nvPr>
            <p:ph type="sldNum" sz="quarter" idx="10"/>
          </p:nvPr>
        </p:nvSpPr>
        <p:spPr/>
        <p:txBody>
          <a:bodyPr/>
          <a:lstStyle/>
          <a:p>
            <a:fld id="{FE8B843A-3B2A-4B3A-84A1-060C4CCB84A6}" type="slidenum">
              <a:rPr lang="en-US" smtClean="0"/>
              <a:pPr/>
              <a:t>25</a:t>
            </a:fld>
            <a:endParaRPr lang="en-US" smtClean="0"/>
          </a:p>
        </p:txBody>
      </p:sp>
      <mc:AlternateContent xmlns:mc="http://schemas.openxmlformats.org/markup-compatibility/2006">
        <mc:Choice xmlns:a14="http://schemas.microsoft.com/office/drawing/2010/main" Requires="a14">
          <p:sp>
            <p:nvSpPr>
              <p:cNvPr id="11268" name="Rectangle 3"/>
              <p:cNvSpPr>
                <a:spLocks noGrp="1" noChangeArrowheads="1"/>
              </p:cNvSpPr>
              <p:nvPr>
                <p:ph idx="1"/>
              </p:nvPr>
            </p:nvSpPr>
            <p:spPr>
              <a:xfrm>
                <a:off x="612648" y="1600200"/>
                <a:ext cx="8150352" cy="4800600"/>
              </a:xfrm>
            </p:spPr>
            <p:txBody>
              <a:bodyPr>
                <a:normAutofit/>
              </a:bodyPr>
              <a:lstStyle/>
              <a:p>
                <a:pPr>
                  <a:lnSpc>
                    <a:spcPct val="110000"/>
                  </a:lnSpc>
                </a:pPr>
                <a:r>
                  <a:rPr lang="en-US" sz="2800" dirty="0" smtClean="0"/>
                  <a:t>The least attacking effort-based metric only provides a partial picture of the threat</a:t>
                </a:r>
              </a:p>
              <a:p>
                <a:pPr>
                  <a:lnSpc>
                    <a:spcPct val="110000"/>
                  </a:lnSpc>
                </a:pPr>
                <a:r>
                  <a:rPr lang="en-US" sz="2800" dirty="0" smtClean="0"/>
                  <a:t>We now define a probabilistic network diversity metric based on the </a:t>
                </a:r>
                <a:r>
                  <a:rPr lang="en-US" sz="2800" i="1" dirty="0" smtClean="0">
                    <a:solidFill>
                      <a:srgbClr val="FF0000"/>
                    </a:solidFill>
                  </a:rPr>
                  <a:t>average attacking effort</a:t>
                </a:r>
              </a:p>
              <a:p>
                <a:pPr lvl="1">
                  <a:lnSpc>
                    <a:spcPct val="110000"/>
                  </a:lnSpc>
                </a:pPr>
                <a:r>
                  <a:rPr lang="en-US" sz="2500" dirty="0" smtClean="0"/>
                  <a:t>Defined as </a:t>
                </a:r>
                <a14:m>
                  <m:oMath xmlns:m="http://schemas.openxmlformats.org/officeDocument/2006/math">
                    <m:sSub>
                      <m:sSubPr>
                        <m:ctrlPr>
                          <a:rPr lang="en-US" sz="2500" b="0" i="0" dirty="0" smtClean="0">
                            <a:latin typeface="Cambria Math" panose="02040503050406030204" pitchFamily="18" charset="0"/>
                          </a:rPr>
                        </m:ctrlPr>
                      </m:sSubPr>
                      <m:e>
                        <m:r>
                          <m:rPr>
                            <m:sty m:val="p"/>
                          </m:rPr>
                          <a:rPr lang="en-US" sz="2500" b="0" i="0" dirty="0" smtClean="0">
                            <a:latin typeface="Cambria Math" panose="02040503050406030204" pitchFamily="18" charset="0"/>
                          </a:rPr>
                          <m:t>d</m:t>
                        </m:r>
                      </m:e>
                      <m:sub>
                        <m:r>
                          <a:rPr lang="en-US" sz="2500" b="0" i="0" dirty="0" smtClean="0">
                            <a:latin typeface="Cambria Math" panose="02040503050406030204" pitchFamily="18" charset="0"/>
                          </a:rPr>
                          <m:t>3</m:t>
                        </m:r>
                      </m:sub>
                    </m:sSub>
                    <m:r>
                      <a:rPr lang="en-US" sz="2500" b="0" i="0" dirty="0" smtClean="0">
                        <a:latin typeface="Cambria Math" panose="02040503050406030204" pitchFamily="18" charset="0"/>
                      </a:rPr>
                      <m:t>=</m:t>
                    </m:r>
                    <m:f>
                      <m:fPr>
                        <m:ctrlPr>
                          <a:rPr lang="en-US" sz="2500" b="0" i="1" dirty="0" smtClean="0">
                            <a:latin typeface="Cambria Math" panose="02040503050406030204" pitchFamily="18" charset="0"/>
                          </a:rPr>
                        </m:ctrlPr>
                      </m:fPr>
                      <m:num>
                        <m:sSup>
                          <m:sSupPr>
                            <m:ctrlPr>
                              <a:rPr lang="en-US" sz="2500" b="0" i="1" dirty="0" smtClean="0">
                                <a:latin typeface="Cambria Math" panose="02040503050406030204" pitchFamily="18" charset="0"/>
                              </a:rPr>
                            </m:ctrlPr>
                          </m:sSupPr>
                          <m:e>
                            <m:r>
                              <a:rPr lang="en-US" sz="2500" b="0" i="1" dirty="0" smtClean="0">
                                <a:latin typeface="Cambria Math" panose="02040503050406030204" pitchFamily="18" charset="0"/>
                              </a:rPr>
                              <m:t>𝑝</m:t>
                            </m:r>
                          </m:e>
                          <m:sup>
                            <m:r>
                              <a:rPr lang="en-US" sz="2500" b="0" i="1" dirty="0" smtClean="0">
                                <a:latin typeface="Cambria Math" panose="02040503050406030204" pitchFamily="18" charset="0"/>
                              </a:rPr>
                              <m:t>′</m:t>
                            </m:r>
                          </m:sup>
                        </m:sSup>
                      </m:num>
                      <m:den>
                        <m:r>
                          <a:rPr lang="en-US" sz="2500" b="0" i="1" dirty="0" smtClean="0">
                            <a:latin typeface="Cambria Math" panose="02040503050406030204" pitchFamily="18" charset="0"/>
                          </a:rPr>
                          <m:t>𝑝</m:t>
                        </m:r>
                      </m:den>
                    </m:f>
                  </m:oMath>
                </a14:m>
                <a:r>
                  <a:rPr lang="en-US" sz="2500" dirty="0" smtClean="0"/>
                  <a:t>  where </a:t>
                </a:r>
                <a:endParaRPr lang="en-US" sz="2500" dirty="0" smtClean="0"/>
              </a:p>
              <a:p>
                <a:pPr lvl="2">
                  <a:lnSpc>
                    <a:spcPct val="110000"/>
                  </a:lnSpc>
                </a:pPr>
                <a14:m>
                  <m:oMath xmlns:m="http://schemas.openxmlformats.org/officeDocument/2006/math">
                    <m:r>
                      <a:rPr lang="en-US" sz="2100" b="0" i="1" dirty="0" smtClean="0">
                        <a:latin typeface="Cambria Math" panose="02040503050406030204" pitchFamily="18" charset="0"/>
                      </a:rPr>
                      <m:t>𝑝</m:t>
                    </m:r>
                  </m:oMath>
                </a14:m>
                <a:r>
                  <a:rPr lang="en-US" sz="2100" dirty="0" smtClean="0"/>
                  <a:t> is the probability an attacker can compromise a given </a:t>
                </a:r>
                <a:r>
                  <a:rPr lang="en-US" sz="2100" dirty="0" smtClean="0"/>
                  <a:t>asset, </a:t>
                </a:r>
                <a:r>
                  <a:rPr lang="en-US" sz="2100" dirty="0" smtClean="0"/>
                  <a:t>and </a:t>
                </a:r>
              </a:p>
              <a:p>
                <a:pPr lvl="2">
                  <a:lnSpc>
                    <a:spcPct val="110000"/>
                  </a:lnSpc>
                </a:pPr>
                <a14:m>
                  <m:oMath xmlns:m="http://schemas.openxmlformats.org/officeDocument/2006/math">
                    <m:sSup>
                      <m:sSupPr>
                        <m:ctrlPr>
                          <a:rPr lang="en-US" sz="2100" b="0" i="1" dirty="0" smtClean="0">
                            <a:latin typeface="Cambria Math" panose="02040503050406030204" pitchFamily="18" charset="0"/>
                          </a:rPr>
                        </m:ctrlPr>
                      </m:sSupPr>
                      <m:e>
                        <m:r>
                          <a:rPr lang="en-US" sz="2100" i="1" dirty="0" smtClean="0">
                            <a:latin typeface="Cambria Math" panose="02040503050406030204" pitchFamily="18" charset="0"/>
                          </a:rPr>
                          <m:t>𝑝</m:t>
                        </m:r>
                      </m:e>
                      <m:sup>
                        <m:r>
                          <a:rPr lang="en-US" sz="2100" b="0" i="1" dirty="0" smtClean="0">
                            <a:latin typeface="Cambria Math" panose="02040503050406030204" pitchFamily="18" charset="0"/>
                          </a:rPr>
                          <m:t>′</m:t>
                        </m:r>
                      </m:sup>
                    </m:sSup>
                  </m:oMath>
                </a14:m>
                <a:r>
                  <a:rPr lang="en-US" sz="2100" dirty="0" smtClean="0"/>
                  <a:t> </a:t>
                </a:r>
                <a:r>
                  <a:rPr lang="en-US" sz="2100" dirty="0" smtClean="0"/>
                  <a:t>is the probability </a:t>
                </a:r>
                <a:r>
                  <a:rPr lang="en-US" sz="2100" dirty="0" smtClean="0"/>
                  <a:t>the attacker </a:t>
                </a:r>
                <a:r>
                  <a:rPr lang="en-US" sz="2100" dirty="0" smtClean="0"/>
                  <a:t>can </a:t>
                </a:r>
                <a:r>
                  <a:rPr lang="en-US" sz="2100" dirty="0" smtClean="0"/>
                  <a:t>compromise </a:t>
                </a:r>
                <a:r>
                  <a:rPr lang="en-US" sz="2100" dirty="0" smtClean="0"/>
                  <a:t>it </a:t>
                </a:r>
                <a:r>
                  <a:rPr lang="en-US" sz="2100" i="1" dirty="0" smtClean="0">
                    <a:solidFill>
                      <a:srgbClr val="FF3300"/>
                    </a:solidFill>
                  </a:rPr>
                  <a:t>if all the resources were to be made </a:t>
                </a:r>
                <a:r>
                  <a:rPr lang="en-US" sz="2100" i="1" dirty="0" smtClean="0">
                    <a:solidFill>
                      <a:srgbClr val="FF3300"/>
                    </a:solidFill>
                  </a:rPr>
                  <a:t>different</a:t>
                </a:r>
                <a:r>
                  <a:rPr lang="en-US" sz="2100" dirty="0" smtClean="0"/>
                  <a:t> </a:t>
                </a:r>
                <a:r>
                  <a:rPr lang="en-US" sz="2100" dirty="0" smtClean="0"/>
                  <a:t>(i.e., every resource type would appear at most once)</a:t>
                </a:r>
              </a:p>
            </p:txBody>
          </p:sp>
        </mc:Choice>
        <mc:Fallback>
          <p:sp>
            <p:nvSpPr>
              <p:cNvPr id="11268" name="Rectangle 3"/>
              <p:cNvSpPr>
                <a:spLocks noGrp="1" noRot="1" noChangeAspect="1" noMove="1" noResize="1" noEditPoints="1" noAdjustHandles="1" noChangeArrowheads="1" noChangeShapeType="1" noTextEdit="1"/>
              </p:cNvSpPr>
              <p:nvPr>
                <p:ph idx="1"/>
              </p:nvPr>
            </p:nvSpPr>
            <p:spPr>
              <a:xfrm>
                <a:off x="612648" y="1600200"/>
                <a:ext cx="8150352" cy="4800600"/>
              </a:xfrm>
              <a:blipFill rotWithShape="0">
                <a:blip r:embed="rId3"/>
                <a:stretch>
                  <a:fillRect l="-374" t="-1017" r="-1272" b="-38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en-US" smtClean="0"/>
              <a:t>July 8-9, 2015</a:t>
            </a:r>
            <a:endParaRPr lang="en-US"/>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Tree>
    <p:extLst>
      <p:ext uri="{BB962C8B-B14F-4D97-AF65-F5344CB8AC3E}">
        <p14:creationId xmlns:p14="http://schemas.microsoft.com/office/powerpoint/2010/main" val="2244042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Reusing Exploits</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pic>
        <p:nvPicPr>
          <p:cNvPr id="7" name="Content Placeholder 6"/>
          <p:cNvPicPr>
            <a:picLocks noGrp="1" noChangeAspect="1"/>
          </p:cNvPicPr>
          <p:nvPr>
            <p:ph sz="quarter" idx="1"/>
          </p:nvPr>
        </p:nvPicPr>
        <p:blipFill>
          <a:blip r:embed="rId3"/>
          <a:stretch>
            <a:fillRect/>
          </a:stretch>
        </p:blipFill>
        <p:spPr>
          <a:xfrm>
            <a:off x="1143181" y="1600200"/>
            <a:ext cx="7092587" cy="4800600"/>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7260350" y="2581930"/>
                <a:ext cx="1729544" cy="57823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0.0064</m:t>
                          </m:r>
                        </m:num>
                        <m:den>
                          <m:r>
                            <a:rPr lang="en-US" sz="2000" b="0" i="1" smtClean="0">
                              <a:latin typeface="Cambria Math" panose="02040503050406030204" pitchFamily="18" charset="0"/>
                            </a:rPr>
                            <m:t>0.9</m:t>
                          </m:r>
                        </m:den>
                      </m:f>
                    </m:oMath>
                  </m:oMathPara>
                </a14:m>
                <a:endParaRPr lang="en-US" sz="2000" dirty="0"/>
              </a:p>
            </p:txBody>
          </p:sp>
        </mc:Choice>
        <mc:Fallback>
          <p:sp>
            <p:nvSpPr>
              <p:cNvPr id="8" name="TextBox 7"/>
              <p:cNvSpPr txBox="1">
                <a:spLocks noRot="1" noChangeAspect="1" noMove="1" noResize="1" noEditPoints="1" noAdjustHandles="1" noChangeArrowheads="1" noChangeShapeType="1" noTextEdit="1"/>
              </p:cNvSpPr>
              <p:nvPr/>
            </p:nvSpPr>
            <p:spPr>
              <a:xfrm>
                <a:off x="7260350" y="2581930"/>
                <a:ext cx="1729544" cy="57823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8712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5548"/>
          <a:stretch/>
        </p:blipFill>
        <p:spPr>
          <a:xfrm>
            <a:off x="3535065" y="2512994"/>
            <a:ext cx="5568725" cy="4340825"/>
          </a:xfrm>
          <a:prstGeom prst="rect">
            <a:avLst/>
          </a:prstGeom>
        </p:spPr>
      </p:pic>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Limitations of the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i="1" dirty="0" smtClean="0">
                            <a:latin typeface="Cambria Math" panose="02040503050406030204" pitchFamily="18" charset="0"/>
                          </a:rPr>
                          <m:t>3</m:t>
                        </m:r>
                      </m:sub>
                    </m:sSub>
                  </m:oMath>
                </a14:m>
                <a:r>
                  <a:rPr lang="en-US" dirty="0" smtClean="0"/>
                  <a:t> Metrics</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3067" t="-1235" b="-17901"/>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dirty="0"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sp>
        <p:nvSpPr>
          <p:cNvPr id="6" name="Content Placeholder 5"/>
          <p:cNvSpPr>
            <a:spLocks noGrp="1"/>
          </p:cNvSpPr>
          <p:nvPr>
            <p:ph sz="quarter" idx="1"/>
          </p:nvPr>
        </p:nvSpPr>
        <p:spPr>
          <a:xfrm>
            <a:off x="612648" y="1600199"/>
            <a:ext cx="8153400" cy="4876801"/>
          </a:xfrm>
        </p:spPr>
        <p:txBody>
          <a:bodyPr>
            <a:normAutofit lnSpcReduction="10000"/>
          </a:bodyPr>
          <a:lstStyle/>
          <a:p>
            <a:pPr>
              <a:lnSpc>
                <a:spcPct val="106000"/>
              </a:lnSpc>
            </a:pPr>
            <a:r>
              <a:rPr lang="en-US" dirty="0"/>
              <a:t>M</a:t>
            </a:r>
            <a:r>
              <a:rPr lang="en-US" dirty="0" smtClean="0"/>
              <a:t>odeling </a:t>
            </a:r>
            <a:r>
              <a:rPr lang="en-US" dirty="0"/>
              <a:t>the effect of reusing </a:t>
            </a:r>
            <a:r>
              <a:rPr lang="en-US" dirty="0" smtClean="0"/>
              <a:t>exploits as </a:t>
            </a:r>
            <a:r>
              <a:rPr lang="en-US" dirty="0"/>
              <a:t>a conditional probability </a:t>
            </a:r>
            <a:r>
              <a:rPr lang="en-US" dirty="0" smtClean="0"/>
              <a:t>assumes </a:t>
            </a:r>
            <a:r>
              <a:rPr lang="en-US" i="1" dirty="0">
                <a:solidFill>
                  <a:srgbClr val="FF0000"/>
                </a:solidFill>
              </a:rPr>
              <a:t>a </a:t>
            </a:r>
            <a:r>
              <a:rPr lang="en-US" i="1" dirty="0" smtClean="0">
                <a:solidFill>
                  <a:srgbClr val="FF0000"/>
                </a:solidFill>
              </a:rPr>
              <a:t>total </a:t>
            </a:r>
            <a:r>
              <a:rPr lang="en-US" i="1" dirty="0">
                <a:solidFill>
                  <a:srgbClr val="FF0000"/>
                </a:solidFill>
              </a:rPr>
              <a:t>order over </a:t>
            </a:r>
            <a:r>
              <a:rPr lang="en-US" i="1" dirty="0" smtClean="0">
                <a:solidFill>
                  <a:srgbClr val="FF0000"/>
                </a:solidFill>
              </a:rPr>
              <a:t/>
            </a:r>
            <a:br>
              <a:rPr lang="en-US" i="1" dirty="0" smtClean="0">
                <a:solidFill>
                  <a:srgbClr val="FF0000"/>
                </a:solidFill>
              </a:rPr>
            </a:br>
            <a:r>
              <a:rPr lang="en-US" i="1" dirty="0" smtClean="0">
                <a:solidFill>
                  <a:srgbClr val="FF0000"/>
                </a:solidFill>
              </a:rPr>
              <a:t>instances </a:t>
            </a:r>
            <a:r>
              <a:rPr lang="en-US" i="1" dirty="0">
                <a:solidFill>
                  <a:srgbClr val="FF0000"/>
                </a:solidFill>
              </a:rPr>
              <a:t>of the same </a:t>
            </a:r>
            <a:r>
              <a:rPr lang="en-US" i="1" dirty="0" smtClean="0">
                <a:solidFill>
                  <a:srgbClr val="FF0000"/>
                </a:solidFill>
              </a:rPr>
              <a:t/>
            </a:r>
            <a:br>
              <a:rPr lang="en-US" i="1" dirty="0" smtClean="0">
                <a:solidFill>
                  <a:srgbClr val="FF0000"/>
                </a:solidFill>
              </a:rPr>
            </a:br>
            <a:r>
              <a:rPr lang="en-US" i="1" dirty="0" smtClean="0">
                <a:solidFill>
                  <a:srgbClr val="FF0000"/>
                </a:solidFill>
              </a:rPr>
              <a:t>resource type</a:t>
            </a:r>
          </a:p>
          <a:p>
            <a:pPr>
              <a:lnSpc>
                <a:spcPct val="106000"/>
              </a:lnSpc>
            </a:pPr>
            <a:r>
              <a:rPr lang="en-US" dirty="0" smtClean="0"/>
              <a:t>The </a:t>
            </a:r>
            <a:r>
              <a:rPr lang="en-US" dirty="0">
                <a:solidFill>
                  <a:srgbClr val="00B050"/>
                </a:solidFill>
              </a:rPr>
              <a:t>attack likelihood </a:t>
            </a:r>
            <a:r>
              <a:rPr lang="en-US" dirty="0" smtClean="0">
                <a:solidFill>
                  <a:srgbClr val="00B050"/>
                </a:solidFill>
              </a:rPr>
              <a:t/>
            </a:r>
            <a:br>
              <a:rPr lang="en-US" dirty="0" smtClean="0">
                <a:solidFill>
                  <a:srgbClr val="00B050"/>
                </a:solidFill>
              </a:rPr>
            </a:br>
            <a:r>
              <a:rPr lang="en-US" dirty="0" smtClean="0">
                <a:solidFill>
                  <a:srgbClr val="00B050"/>
                </a:solidFill>
              </a:rPr>
              <a:t>will be </a:t>
            </a:r>
            <a:r>
              <a:rPr lang="en-US" dirty="0">
                <a:solidFill>
                  <a:srgbClr val="00B050"/>
                </a:solidFill>
              </a:rPr>
              <a:t>higher </a:t>
            </a:r>
            <a:r>
              <a:rPr lang="en-US" dirty="0"/>
              <a:t>if the </a:t>
            </a:r>
            <a:r>
              <a:rPr lang="en-US" dirty="0" smtClean="0"/>
              <a:t/>
            </a:r>
            <a:br>
              <a:rPr lang="en-US" dirty="0" smtClean="0"/>
            </a:br>
            <a:r>
              <a:rPr lang="en-US" dirty="0" smtClean="0"/>
              <a:t>http exploits in </a:t>
            </a:r>
            <a:r>
              <a:rPr lang="en-US" dirty="0"/>
              <a:t>the two </a:t>
            </a:r>
            <a:r>
              <a:rPr lang="en-US" dirty="0" smtClean="0"/>
              <a:t/>
            </a:r>
            <a:br>
              <a:rPr lang="en-US" dirty="0" smtClean="0"/>
            </a:br>
            <a:r>
              <a:rPr lang="en-US" dirty="0" smtClean="0"/>
              <a:t>paths are distinct</a:t>
            </a:r>
          </a:p>
          <a:p>
            <a:pPr lvl="1">
              <a:lnSpc>
                <a:spcPct val="106000"/>
              </a:lnSpc>
            </a:pPr>
            <a:r>
              <a:rPr lang="en-US" dirty="0" smtClean="0"/>
              <a:t>An </a:t>
            </a:r>
            <a:r>
              <a:rPr lang="en-US" dirty="0"/>
              <a:t>attacker would </a:t>
            </a:r>
            <a:r>
              <a:rPr lang="en-US" dirty="0" smtClean="0"/>
              <a:t> </a:t>
            </a:r>
            <a:br>
              <a:rPr lang="en-US" dirty="0" smtClean="0"/>
            </a:br>
            <a:r>
              <a:rPr lang="en-US" dirty="0" smtClean="0"/>
              <a:t>have </a:t>
            </a:r>
            <a:r>
              <a:rPr lang="en-US" dirty="0" smtClean="0">
                <a:solidFill>
                  <a:srgbClr val="7030A0"/>
                </a:solidFill>
              </a:rPr>
              <a:t>more choices </a:t>
            </a:r>
            <a:r>
              <a:rPr lang="en-US" dirty="0"/>
              <a:t>in </a:t>
            </a:r>
            <a:r>
              <a:rPr lang="en-US" dirty="0" smtClean="0"/>
              <a:t/>
            </a:r>
            <a:br>
              <a:rPr lang="en-US" dirty="0" smtClean="0"/>
            </a:br>
            <a:r>
              <a:rPr lang="en-US" dirty="0" smtClean="0"/>
              <a:t>reaching the goal condition</a:t>
            </a:r>
            <a:endParaRPr lang="en-US" dirty="0"/>
          </a:p>
        </p:txBody>
      </p:sp>
    </p:spTree>
    <p:extLst>
      <p:ext uri="{BB962C8B-B14F-4D97-AF65-F5344CB8AC3E}">
        <p14:creationId xmlns:p14="http://schemas.microsoft.com/office/powerpoint/2010/main" val="256683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21648" y="2238445"/>
            <a:ext cx="3322351" cy="4238555"/>
          </a:xfrm>
          <a:prstGeom prst="rect">
            <a:avLst/>
          </a:prstGeom>
        </p:spPr>
      </p:pic>
      <mc:AlternateContent xmlns:mc="http://schemas.openxmlformats.org/markup-compatibility/2006">
        <mc:Choice xmlns:a14="http://schemas.microsoft.com/office/drawing/2010/main" Requires="a14">
          <p:sp>
            <p:nvSpPr>
              <p:cNvPr id="2" name="Title 1"/>
              <p:cNvSpPr>
                <a:spLocks noGrp="1"/>
              </p:cNvSpPr>
              <p:nvPr>
                <p:ph type="title"/>
              </p:nvPr>
            </p:nvSpPr>
            <p:spPr/>
            <p:txBody>
              <a:bodyPr/>
              <a:lstStyle/>
              <a:p>
                <a:r>
                  <a:rPr lang="en-US" dirty="0" smtClean="0"/>
                  <a:t>A Better Model for the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i="1" dirty="0" smtClean="0">
                            <a:latin typeface="Cambria Math" panose="02040503050406030204" pitchFamily="18" charset="0"/>
                          </a:rPr>
                          <m:t>3</m:t>
                        </m:r>
                      </m:sub>
                    </m:sSub>
                  </m:oMath>
                </a14:m>
                <a:r>
                  <a:rPr lang="en-US" dirty="0" smtClean="0"/>
                  <a:t> Metrics</a:t>
                </a: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3067" t="-1235" b="-17901"/>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6" name="Content Placeholder 5"/>
          <p:cNvSpPr>
            <a:spLocks noGrp="1"/>
          </p:cNvSpPr>
          <p:nvPr>
            <p:ph sz="quarter" idx="1"/>
          </p:nvPr>
        </p:nvSpPr>
        <p:spPr>
          <a:xfrm>
            <a:off x="612648" y="1600200"/>
            <a:ext cx="8153400" cy="4876800"/>
          </a:xfrm>
        </p:spPr>
        <p:txBody>
          <a:bodyPr>
            <a:normAutofit fontScale="92500" lnSpcReduction="10000"/>
          </a:bodyPr>
          <a:lstStyle/>
          <a:p>
            <a:pPr>
              <a:lnSpc>
                <a:spcPct val="110000"/>
              </a:lnSpc>
            </a:pPr>
            <a:r>
              <a:rPr lang="en-US" dirty="0" smtClean="0"/>
              <a:t>What helps </a:t>
            </a:r>
            <a:r>
              <a:rPr lang="en-US" dirty="0"/>
              <a:t>an attacker </a:t>
            </a:r>
            <a:r>
              <a:rPr lang="en-US" dirty="0" smtClean="0"/>
              <a:t>succeed </a:t>
            </a:r>
            <a:r>
              <a:rPr lang="en-US" dirty="0"/>
              <a:t>in exploiting a previously exploited </a:t>
            </a:r>
            <a:r>
              <a:rPr lang="en-US" dirty="0" smtClean="0"/>
              <a:t>type of resources </a:t>
            </a:r>
            <a:br>
              <a:rPr lang="en-US" dirty="0" smtClean="0"/>
            </a:br>
            <a:r>
              <a:rPr lang="en-US" dirty="0" smtClean="0"/>
              <a:t>is </a:t>
            </a:r>
            <a:r>
              <a:rPr lang="en-US" dirty="0"/>
              <a:t>the </a:t>
            </a:r>
            <a:r>
              <a:rPr lang="en-US" i="1" dirty="0">
                <a:solidFill>
                  <a:srgbClr val="FF0000"/>
                </a:solidFill>
              </a:rPr>
              <a:t>knowledge, skills, or exploit </a:t>
            </a:r>
            <a:r>
              <a:rPr lang="en-US" i="1" dirty="0" smtClean="0">
                <a:solidFill>
                  <a:srgbClr val="FF0000"/>
                </a:solidFill>
              </a:rPr>
              <a:t/>
            </a:r>
            <a:br>
              <a:rPr lang="en-US" i="1" dirty="0" smtClean="0">
                <a:solidFill>
                  <a:srgbClr val="FF0000"/>
                </a:solidFill>
              </a:rPr>
            </a:br>
            <a:r>
              <a:rPr lang="en-US" i="1" dirty="0" smtClean="0">
                <a:solidFill>
                  <a:srgbClr val="FF0000"/>
                </a:solidFill>
              </a:rPr>
              <a:t>code that was previously obtained</a:t>
            </a:r>
          </a:p>
          <a:p>
            <a:pPr>
              <a:lnSpc>
                <a:spcPct val="110000"/>
              </a:lnSpc>
            </a:pPr>
            <a:r>
              <a:rPr lang="en-US" dirty="0"/>
              <a:t>T</a:t>
            </a:r>
            <a:r>
              <a:rPr lang="en-US" dirty="0" smtClean="0"/>
              <a:t>his advantage can be modeled </a:t>
            </a:r>
            <a:br>
              <a:rPr lang="en-US" dirty="0" smtClean="0"/>
            </a:br>
            <a:r>
              <a:rPr lang="en-US" dirty="0" smtClean="0"/>
              <a:t>as a </a:t>
            </a:r>
            <a:r>
              <a:rPr lang="en-US" dirty="0">
                <a:solidFill>
                  <a:srgbClr val="7030A0"/>
                </a:solidFill>
              </a:rPr>
              <a:t>separate </a:t>
            </a:r>
            <a:r>
              <a:rPr lang="en-US" dirty="0" smtClean="0">
                <a:solidFill>
                  <a:srgbClr val="7030A0"/>
                </a:solidFill>
              </a:rPr>
              <a:t>event</a:t>
            </a:r>
          </a:p>
          <a:p>
            <a:pPr lvl="1">
              <a:lnSpc>
                <a:spcPct val="110000"/>
              </a:lnSpc>
            </a:pPr>
            <a:r>
              <a:rPr lang="en-US" dirty="0" smtClean="0"/>
              <a:t>We can model its effect on </a:t>
            </a:r>
            <a:r>
              <a:rPr lang="en-US" dirty="0"/>
              <a:t>increasing </a:t>
            </a:r>
            <a:r>
              <a:rPr lang="en-US" dirty="0" smtClean="0"/>
              <a:t/>
            </a:r>
            <a:br>
              <a:rPr lang="en-US" dirty="0" smtClean="0"/>
            </a:br>
            <a:r>
              <a:rPr lang="en-US" dirty="0" smtClean="0"/>
              <a:t>the </a:t>
            </a:r>
            <a:r>
              <a:rPr lang="en-US" i="1" dirty="0">
                <a:solidFill>
                  <a:srgbClr val="0070C0"/>
                </a:solidFill>
              </a:rPr>
              <a:t>likelihood </a:t>
            </a:r>
            <a:r>
              <a:rPr lang="en-US" i="1" dirty="0" smtClean="0">
                <a:solidFill>
                  <a:srgbClr val="0070C0"/>
                </a:solidFill>
              </a:rPr>
              <a:t>of </a:t>
            </a:r>
            <a:r>
              <a:rPr lang="en-US" i="1" dirty="0">
                <a:solidFill>
                  <a:srgbClr val="0070C0"/>
                </a:solidFill>
              </a:rPr>
              <a:t>success in </a:t>
            </a:r>
            <a:r>
              <a:rPr lang="en-US" i="1" dirty="0" smtClean="0">
                <a:solidFill>
                  <a:srgbClr val="0070C0"/>
                </a:solidFill>
              </a:rPr>
              <a:t>subsequent </a:t>
            </a:r>
            <a:br>
              <a:rPr lang="en-US" i="1" dirty="0" smtClean="0">
                <a:solidFill>
                  <a:srgbClr val="0070C0"/>
                </a:solidFill>
              </a:rPr>
            </a:br>
            <a:r>
              <a:rPr lang="en-US" i="1" dirty="0" smtClean="0">
                <a:solidFill>
                  <a:srgbClr val="0070C0"/>
                </a:solidFill>
              </a:rPr>
              <a:t>exploits</a:t>
            </a:r>
            <a:r>
              <a:rPr lang="en-US" dirty="0" smtClean="0"/>
              <a:t> </a:t>
            </a:r>
            <a:r>
              <a:rPr lang="en-US" dirty="0"/>
              <a:t>as conditional </a:t>
            </a:r>
            <a:r>
              <a:rPr lang="en-US" dirty="0" smtClean="0"/>
              <a:t>probabilities</a:t>
            </a:r>
          </a:p>
          <a:p>
            <a:pPr lvl="2">
              <a:lnSpc>
                <a:spcPct val="110000"/>
              </a:lnSpc>
            </a:pPr>
            <a:r>
              <a:rPr lang="en-US" dirty="0" smtClean="0"/>
              <a:t>A </a:t>
            </a:r>
            <a:r>
              <a:rPr lang="en-US" dirty="0"/>
              <a:t>new parent node common to </a:t>
            </a:r>
            <a:r>
              <a:rPr lang="en-US" dirty="0" smtClean="0"/>
              <a:t/>
            </a:r>
            <a:br>
              <a:rPr lang="en-US" dirty="0" smtClean="0"/>
            </a:br>
            <a:r>
              <a:rPr lang="en-US" dirty="0" smtClean="0"/>
              <a:t>exploits of </a:t>
            </a:r>
            <a:r>
              <a:rPr lang="en-US" dirty="0"/>
              <a:t>the same resource type </a:t>
            </a:r>
            <a:r>
              <a:rPr lang="en-US" dirty="0" smtClean="0"/>
              <a:t/>
            </a:r>
            <a:br>
              <a:rPr lang="en-US" dirty="0" smtClean="0"/>
            </a:br>
            <a:r>
              <a:rPr lang="en-US" dirty="0" smtClean="0"/>
              <a:t>is </a:t>
            </a:r>
            <a:r>
              <a:rPr lang="en-US" dirty="0"/>
              <a:t>added </a:t>
            </a:r>
            <a:r>
              <a:rPr lang="en-US" dirty="0" smtClean="0"/>
              <a:t>to </a:t>
            </a:r>
            <a:r>
              <a:rPr lang="en-US" dirty="0"/>
              <a:t>the resource graph</a:t>
            </a:r>
            <a:endParaRPr lang="en-US" dirty="0"/>
          </a:p>
        </p:txBody>
      </p:sp>
    </p:spTree>
    <p:extLst>
      <p:ext uri="{BB962C8B-B14F-4D97-AF65-F5344CB8AC3E}">
        <p14:creationId xmlns:p14="http://schemas.microsoft.com/office/powerpoint/2010/main" val="3042586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6" name="Content Placeholder 5"/>
          <p:cNvSpPr>
            <a:spLocks noGrp="1"/>
          </p:cNvSpPr>
          <p:nvPr>
            <p:ph sz="quarter" idx="1"/>
          </p:nvPr>
        </p:nvSpPr>
        <p:spPr/>
        <p:txBody>
          <a:bodyPr>
            <a:normAutofit/>
          </a:bodyPr>
          <a:lstStyle/>
          <a:p>
            <a:pPr>
              <a:lnSpc>
                <a:spcPct val="110000"/>
              </a:lnSpc>
            </a:pPr>
            <a:r>
              <a:rPr lang="en-US" dirty="0" smtClean="0"/>
              <a:t>We studied </a:t>
            </a:r>
            <a:r>
              <a:rPr lang="en-US" dirty="0"/>
              <a:t>the three proposed metrics </a:t>
            </a:r>
            <a:r>
              <a:rPr lang="en-US" dirty="0" smtClean="0"/>
              <a:t>by applying </a:t>
            </a:r>
            <a:r>
              <a:rPr lang="en-US" dirty="0"/>
              <a:t>them to different </a:t>
            </a:r>
            <a:r>
              <a:rPr lang="en-US" dirty="0">
                <a:solidFill>
                  <a:srgbClr val="FF3300"/>
                </a:solidFill>
              </a:rPr>
              <a:t>use cases </a:t>
            </a:r>
            <a:r>
              <a:rPr lang="en-US" dirty="0"/>
              <a:t>through </a:t>
            </a:r>
            <a:r>
              <a:rPr lang="en-US" dirty="0" smtClean="0">
                <a:solidFill>
                  <a:srgbClr val="002060"/>
                </a:solidFill>
              </a:rPr>
              <a:t>simulations</a:t>
            </a:r>
          </a:p>
          <a:p>
            <a:pPr>
              <a:lnSpc>
                <a:spcPct val="110000"/>
              </a:lnSpc>
            </a:pPr>
            <a:r>
              <a:rPr lang="en-US" dirty="0"/>
              <a:t>To generate </a:t>
            </a:r>
            <a:r>
              <a:rPr lang="en-US" dirty="0" smtClean="0"/>
              <a:t>a large </a:t>
            </a:r>
            <a:r>
              <a:rPr lang="en-US" dirty="0"/>
              <a:t>number of resource graphs for </a:t>
            </a:r>
            <a:r>
              <a:rPr lang="en-US" dirty="0" smtClean="0"/>
              <a:t>simulations we</a:t>
            </a:r>
          </a:p>
          <a:p>
            <a:pPr lvl="1">
              <a:lnSpc>
                <a:spcPct val="110000"/>
              </a:lnSpc>
            </a:pPr>
            <a:r>
              <a:rPr lang="en-US" dirty="0" smtClean="0"/>
              <a:t>first construct a </a:t>
            </a:r>
            <a:r>
              <a:rPr lang="en-US" dirty="0"/>
              <a:t>small number of seed graphs based on real networks</a:t>
            </a:r>
            <a:r>
              <a:rPr lang="en-US" dirty="0" smtClean="0"/>
              <a:t>, and </a:t>
            </a:r>
          </a:p>
          <a:p>
            <a:pPr lvl="1">
              <a:lnSpc>
                <a:spcPct val="110000"/>
              </a:lnSpc>
            </a:pPr>
            <a:r>
              <a:rPr lang="en-US" dirty="0" smtClean="0"/>
              <a:t>then </a:t>
            </a:r>
            <a:r>
              <a:rPr lang="en-US" dirty="0"/>
              <a:t>generate larger graphs from those seed graphs </a:t>
            </a:r>
            <a:r>
              <a:rPr lang="en-US" dirty="0" smtClean="0"/>
              <a:t>by injecting </a:t>
            </a:r>
            <a:r>
              <a:rPr lang="en-US" dirty="0"/>
              <a:t>new hosts and assigning resources in a random </a:t>
            </a:r>
            <a:r>
              <a:rPr lang="en-US" dirty="0" smtClean="0"/>
              <a:t>but realistic fashion</a:t>
            </a:r>
            <a:endParaRPr lang="en-US" dirty="0"/>
          </a:p>
        </p:txBody>
      </p:sp>
    </p:spTree>
    <p:extLst>
      <p:ext uri="{BB962C8B-B14F-4D97-AF65-F5344CB8AC3E}">
        <p14:creationId xmlns:p14="http://schemas.microsoft.com/office/powerpoint/2010/main" val="265894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7" name="Title 6"/>
          <p:cNvSpPr>
            <a:spLocks noGrp="1"/>
          </p:cNvSpPr>
          <p:nvPr>
            <p:ph type="title"/>
          </p:nvPr>
        </p:nvSpPr>
        <p:spPr/>
        <p:txBody>
          <a:bodyPr>
            <a:normAutofit/>
          </a:bodyPr>
          <a:lstStyle/>
          <a:p>
            <a:r>
              <a:rPr lang="en-US" dirty="0"/>
              <a:t>Overview of Mason’s </a:t>
            </a:r>
            <a:r>
              <a:rPr lang="en-US" dirty="0" smtClean="0"/>
              <a:t>Role</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5" name="Slide Number Placeholder 4"/>
          <p:cNvSpPr>
            <a:spLocks noGrp="1"/>
          </p:cNvSpPr>
          <p:nvPr>
            <p:ph type="sldNum" sz="quarter" idx="11"/>
          </p:nvPr>
        </p:nvSpPr>
        <p:spPr/>
        <p:txBody>
          <a:bodyPr>
            <a:normAutofit/>
          </a:bodyPr>
          <a:lstStyle/>
          <a:p>
            <a:fld id="{B6F15528-21DE-4FAA-801E-634DDDAF4B2B}" type="slidenum">
              <a:rPr lang="en-US" smtClean="0"/>
              <a:pPr/>
              <a:t>3</a:t>
            </a:fld>
            <a:endParaRPr lang="en-US"/>
          </a:p>
        </p:txBody>
      </p:sp>
      <p:sp>
        <p:nvSpPr>
          <p:cNvPr id="4" name="Footer Placeholder 3"/>
          <p:cNvSpPr>
            <a:spLocks noGrp="1"/>
          </p:cNvSpPr>
          <p:nvPr>
            <p:ph type="ftr" sz="quarter" idx="12"/>
          </p:nvPr>
        </p:nvSpPr>
        <p:spPr/>
        <p:txBody>
          <a:bodyPr/>
          <a:lstStyle/>
          <a:p>
            <a:r>
              <a:rPr lang="en-US" smtClean="0"/>
              <a:t>ARO-MURI on Cyber-Situation Awareness Review Meeting</a:t>
            </a:r>
            <a:endParaRPr lang="en-US" dirty="0"/>
          </a:p>
        </p:txBody>
      </p:sp>
    </p:spTree>
    <p:extLst>
      <p:ext uri="{BB962C8B-B14F-4D97-AF65-F5344CB8AC3E}">
        <p14:creationId xmlns:p14="http://schemas.microsoft.com/office/powerpoint/2010/main" val="3705384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Trends</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pic>
        <p:nvPicPr>
          <p:cNvPr id="9" name="Content Placeholder 8"/>
          <p:cNvPicPr>
            <a:picLocks noGrp="1" noChangeAspect="1"/>
          </p:cNvPicPr>
          <p:nvPr>
            <p:ph sz="quarter" idx="1"/>
          </p:nvPr>
        </p:nvPicPr>
        <p:blipFill>
          <a:blip r:embed="rId3"/>
          <a:stretch>
            <a:fillRect/>
          </a:stretch>
        </p:blipFill>
        <p:spPr>
          <a:xfrm>
            <a:off x="612775" y="2596503"/>
            <a:ext cx="8153400" cy="3213607"/>
          </a:xfrm>
          <a:prstGeom prst="rect">
            <a:avLst/>
          </a:prstGeom>
        </p:spPr>
      </p:pic>
      <p:sp>
        <p:nvSpPr>
          <p:cNvPr id="6" name="Rectangle 5"/>
          <p:cNvSpPr/>
          <p:nvPr/>
        </p:nvSpPr>
        <p:spPr>
          <a:xfrm>
            <a:off x="1072546" y="1888617"/>
            <a:ext cx="7301549" cy="707886"/>
          </a:xfrm>
          <a:prstGeom prst="rect">
            <a:avLst/>
          </a:prstGeom>
        </p:spPr>
        <p:txBody>
          <a:bodyPr wrap="square">
            <a:spAutoFit/>
          </a:bodyPr>
          <a:lstStyle/>
          <a:p>
            <a:pPr algn="ctr"/>
            <a:r>
              <a:rPr lang="en-US" sz="2000" dirty="0" smtClean="0">
                <a:solidFill>
                  <a:srgbClr val="231F20"/>
                </a:solidFill>
                <a:latin typeface="Times-Roman"/>
              </a:rPr>
              <a:t>Comparison </a:t>
            </a:r>
            <a:r>
              <a:rPr lang="en-US" sz="2000" dirty="0">
                <a:solidFill>
                  <a:srgbClr val="231F20"/>
                </a:solidFill>
                <a:latin typeface="Times-Roman"/>
              </a:rPr>
              <a:t>of Metrics (Left) and the Effect of Increasing </a:t>
            </a:r>
            <a:r>
              <a:rPr lang="en-US" sz="2000" dirty="0" smtClean="0">
                <a:solidFill>
                  <a:srgbClr val="231F20"/>
                </a:solidFill>
                <a:latin typeface="Times-Roman"/>
              </a:rPr>
              <a:t>Diversity (Right</a:t>
            </a:r>
            <a:r>
              <a:rPr lang="en-US" sz="2000" dirty="0">
                <a:solidFill>
                  <a:srgbClr val="231F20"/>
                </a:solidFill>
                <a:latin typeface="Times-Roman"/>
              </a:rPr>
              <a:t>)</a:t>
            </a:r>
            <a:endParaRPr lang="en-US" sz="2000" dirty="0"/>
          </a:p>
        </p:txBody>
      </p:sp>
    </p:spTree>
    <p:extLst>
      <p:ext uri="{BB962C8B-B14F-4D97-AF65-F5344CB8AC3E}">
        <p14:creationId xmlns:p14="http://schemas.microsoft.com/office/powerpoint/2010/main" val="1976648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smtClean="0"/>
              <a:t>Case: </a:t>
            </a:r>
            <a:r>
              <a:rPr lang="en-US" dirty="0" smtClean="0"/>
              <a:t>Worm </a:t>
            </a:r>
            <a:r>
              <a:rPr lang="en-US" dirty="0" smtClean="0"/>
              <a:t>Propagation</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pic>
        <p:nvPicPr>
          <p:cNvPr id="7" name="Content Placeholder 6"/>
          <p:cNvPicPr>
            <a:picLocks noGrp="1" noChangeAspect="1"/>
          </p:cNvPicPr>
          <p:nvPr>
            <p:ph sz="quarter" idx="1"/>
          </p:nvPr>
        </p:nvPicPr>
        <p:blipFill>
          <a:blip r:embed="rId3"/>
          <a:stretch>
            <a:fillRect/>
          </a:stretch>
        </p:blipFill>
        <p:spPr>
          <a:xfrm>
            <a:off x="612775" y="2649560"/>
            <a:ext cx="8153400" cy="3083740"/>
          </a:xfrm>
          <a:prstGeom prst="rect">
            <a:avLst/>
          </a:prstGeom>
        </p:spPr>
      </p:pic>
      <p:sp>
        <p:nvSpPr>
          <p:cNvPr id="6" name="Rectangle 5"/>
          <p:cNvSpPr/>
          <p:nvPr/>
        </p:nvSpPr>
        <p:spPr>
          <a:xfrm>
            <a:off x="1077146" y="1913514"/>
            <a:ext cx="7373760" cy="707886"/>
          </a:xfrm>
          <a:prstGeom prst="rect">
            <a:avLst/>
          </a:prstGeom>
        </p:spPr>
        <p:txBody>
          <a:bodyPr wrap="square">
            <a:spAutoFit/>
          </a:bodyPr>
          <a:lstStyle/>
          <a:p>
            <a:pPr algn="ctr"/>
            <a:r>
              <a:rPr lang="en-US" sz="2000" dirty="0" smtClean="0">
                <a:solidFill>
                  <a:srgbClr val="231F20"/>
                </a:solidFill>
                <a:latin typeface="Times-Roman"/>
              </a:rPr>
              <a:t>Left: </a:t>
            </a:r>
            <a:r>
              <a:rPr lang="en-US" sz="2000" dirty="0">
                <a:solidFill>
                  <a:srgbClr val="231F20"/>
                </a:solidFill>
                <a:latin typeface="Times-Roman"/>
              </a:rPr>
              <a:t>10% </a:t>
            </a:r>
            <a:r>
              <a:rPr lang="en-US" sz="2000" dirty="0" smtClean="0">
                <a:solidFill>
                  <a:srgbClr val="231F20"/>
                </a:solidFill>
                <a:latin typeface="Times-Roman"/>
              </a:rPr>
              <a:t>exploits with initially satisfied pre-conditions </a:t>
            </a:r>
          </a:p>
          <a:p>
            <a:pPr algn="ctr"/>
            <a:r>
              <a:rPr lang="en-US" sz="2000" dirty="0" smtClean="0">
                <a:solidFill>
                  <a:srgbClr val="231F20"/>
                </a:solidFill>
                <a:latin typeface="Times-Roman"/>
              </a:rPr>
              <a:t>Right: </a:t>
            </a:r>
            <a:r>
              <a:rPr lang="en-US" sz="2000" dirty="0">
                <a:solidFill>
                  <a:srgbClr val="231F20"/>
                </a:solidFill>
                <a:latin typeface="Times-Roman"/>
              </a:rPr>
              <a:t>50</a:t>
            </a:r>
            <a:r>
              <a:rPr lang="en-US" sz="2000" dirty="0" smtClean="0">
                <a:solidFill>
                  <a:srgbClr val="231F20"/>
                </a:solidFill>
                <a:latin typeface="Times-Roman"/>
              </a:rPr>
              <a:t>% </a:t>
            </a:r>
            <a:r>
              <a:rPr lang="en-US" sz="2000" dirty="0">
                <a:solidFill>
                  <a:srgbClr val="231F20"/>
                </a:solidFill>
                <a:latin typeface="Times-Roman"/>
              </a:rPr>
              <a:t>exploits with initially satisfied pre-conditions </a:t>
            </a:r>
          </a:p>
        </p:txBody>
      </p:sp>
      <mc:AlternateContent xmlns:mc="http://schemas.openxmlformats.org/markup-compatibility/2006">
        <mc:Choice xmlns:a14="http://schemas.microsoft.com/office/drawing/2010/main" Requires="a14">
          <p:sp>
            <p:nvSpPr>
              <p:cNvPr id="8" name="Rectangle 7"/>
              <p:cNvSpPr/>
              <p:nvPr/>
            </p:nvSpPr>
            <p:spPr>
              <a:xfrm>
                <a:off x="1072776" y="5781984"/>
                <a:ext cx="7378130" cy="369332"/>
              </a:xfrm>
              <a:prstGeom prst="rect">
                <a:avLst/>
              </a:prstGeom>
            </p:spPr>
            <p:txBody>
              <a:bodyPr wrap="square">
                <a:spAutoFit/>
              </a:bodyPr>
              <a:lstStyle/>
              <a:p>
                <a:pPr algn="ctr"/>
                <a14:m>
                  <m:oMath xmlns:m="http://schemas.openxmlformats.org/officeDocument/2006/math">
                    <m:sSub>
                      <m:sSubPr>
                        <m:ctrlPr>
                          <a:rPr lang="en-US" b="0" i="1" smtClean="0">
                            <a:solidFill>
                              <a:srgbClr val="231F20"/>
                            </a:solidFill>
                            <a:latin typeface="Cambria Math" panose="02040503050406030204" pitchFamily="18" charset="0"/>
                          </a:rPr>
                        </m:ctrlPr>
                      </m:sSubPr>
                      <m:e>
                        <m:r>
                          <a:rPr lang="en-US" b="0" i="1" smtClean="0">
                            <a:solidFill>
                              <a:srgbClr val="231F20"/>
                            </a:solidFill>
                            <a:latin typeface="Cambria Math" panose="02040503050406030204" pitchFamily="18" charset="0"/>
                          </a:rPr>
                          <m:t>𝑆</m:t>
                        </m:r>
                      </m:e>
                      <m:sub>
                        <m:r>
                          <a:rPr lang="en-US" b="0" i="1" smtClean="0">
                            <a:solidFill>
                              <a:srgbClr val="231F20"/>
                            </a:solidFill>
                            <a:latin typeface="Cambria Math" panose="02040503050406030204" pitchFamily="18" charset="0"/>
                          </a:rPr>
                          <m:t>1</m:t>
                        </m:r>
                      </m:sub>
                    </m:sSub>
                  </m:oMath>
                </a14:m>
                <a:r>
                  <a:rPr lang="en-US" dirty="0" smtClean="0">
                    <a:solidFill>
                      <a:srgbClr val="231F20"/>
                    </a:solidFill>
                    <a:latin typeface="Times-Roman"/>
                  </a:rPr>
                  <a:t> is the </a:t>
                </a:r>
                <a:r>
                  <a:rPr lang="en-US" dirty="0">
                    <a:solidFill>
                      <a:srgbClr val="231F20"/>
                    </a:solidFill>
                    <a:latin typeface="Times-Roman"/>
                  </a:rPr>
                  <a:t>ratio of hosts uninfected by </a:t>
                </a:r>
                <a:r>
                  <a:rPr lang="en-US" dirty="0" smtClean="0">
                    <a:solidFill>
                      <a:srgbClr val="231F20"/>
                    </a:solidFill>
                    <a:latin typeface="Times-Roman"/>
                  </a:rPr>
                  <a:t>simulated worms</a:t>
                </a:r>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1072776" y="5781984"/>
                <a:ext cx="7378130" cy="369332"/>
              </a:xfrm>
              <a:prstGeom prst="rect">
                <a:avLst/>
              </a:prstGeom>
              <a:blipFill rotWithShape="0">
                <a:blip r:embed="rId4"/>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767327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Targeted </a:t>
            </a:r>
            <a:r>
              <a:rPr lang="en-US" dirty="0" smtClean="0"/>
              <a:t>Attack</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pic>
        <p:nvPicPr>
          <p:cNvPr id="7" name="Content Placeholder 6"/>
          <p:cNvPicPr>
            <a:picLocks noGrp="1" noChangeAspect="1"/>
          </p:cNvPicPr>
          <p:nvPr>
            <p:ph sz="quarter" idx="1"/>
          </p:nvPr>
        </p:nvPicPr>
        <p:blipFill>
          <a:blip r:embed="rId3"/>
          <a:stretch>
            <a:fillRect/>
          </a:stretch>
        </p:blipFill>
        <p:spPr>
          <a:xfrm>
            <a:off x="612775" y="2517198"/>
            <a:ext cx="8153400" cy="3408127"/>
          </a:xfrm>
          <a:prstGeom prst="rect">
            <a:avLst/>
          </a:prstGeom>
        </p:spPr>
      </p:pic>
      <p:sp>
        <p:nvSpPr>
          <p:cNvPr id="8" name="Rectangle 7"/>
          <p:cNvSpPr/>
          <p:nvPr/>
        </p:nvSpPr>
        <p:spPr>
          <a:xfrm>
            <a:off x="1077146" y="1913514"/>
            <a:ext cx="7373760" cy="707886"/>
          </a:xfrm>
          <a:prstGeom prst="rect">
            <a:avLst/>
          </a:prstGeom>
        </p:spPr>
        <p:txBody>
          <a:bodyPr wrap="square">
            <a:spAutoFit/>
          </a:bodyPr>
          <a:lstStyle/>
          <a:p>
            <a:pPr algn="ctr"/>
            <a:r>
              <a:rPr lang="en-US" sz="2000" dirty="0" smtClean="0">
                <a:solidFill>
                  <a:srgbClr val="231F20"/>
                </a:solidFill>
                <a:latin typeface="Times-Roman"/>
              </a:rPr>
              <a:t>Left: </a:t>
            </a:r>
            <a:r>
              <a:rPr lang="en-US" sz="2000" dirty="0">
                <a:solidFill>
                  <a:srgbClr val="231F20"/>
                </a:solidFill>
                <a:latin typeface="Times-Roman"/>
              </a:rPr>
              <a:t>10% </a:t>
            </a:r>
            <a:r>
              <a:rPr lang="en-US" sz="2000" dirty="0" smtClean="0">
                <a:solidFill>
                  <a:srgbClr val="231F20"/>
                </a:solidFill>
                <a:latin typeface="Times-Roman"/>
              </a:rPr>
              <a:t>exploits with initially satisfied pre-conditions </a:t>
            </a:r>
          </a:p>
          <a:p>
            <a:pPr algn="ctr"/>
            <a:r>
              <a:rPr lang="en-US" sz="2000" dirty="0" smtClean="0">
                <a:solidFill>
                  <a:srgbClr val="231F20"/>
                </a:solidFill>
                <a:latin typeface="Times-Roman"/>
              </a:rPr>
              <a:t>Right: </a:t>
            </a:r>
            <a:r>
              <a:rPr lang="en-US" sz="2000" dirty="0">
                <a:solidFill>
                  <a:srgbClr val="231F20"/>
                </a:solidFill>
                <a:latin typeface="Times-Roman"/>
              </a:rPr>
              <a:t>50</a:t>
            </a:r>
            <a:r>
              <a:rPr lang="en-US" sz="2000" dirty="0" smtClean="0">
                <a:solidFill>
                  <a:srgbClr val="231F20"/>
                </a:solidFill>
                <a:latin typeface="Times-Roman"/>
              </a:rPr>
              <a:t>% </a:t>
            </a:r>
            <a:r>
              <a:rPr lang="en-US" sz="2000" dirty="0">
                <a:solidFill>
                  <a:srgbClr val="231F20"/>
                </a:solidFill>
                <a:latin typeface="Times-Roman"/>
              </a:rPr>
              <a:t>exploits with initially satisfied pre-conditions </a:t>
            </a:r>
          </a:p>
        </p:txBody>
      </p:sp>
      <mc:AlternateContent xmlns:mc="http://schemas.openxmlformats.org/markup-compatibility/2006">
        <mc:Choice xmlns:a14="http://schemas.microsoft.com/office/drawing/2010/main" Requires="a14">
          <p:sp>
            <p:nvSpPr>
              <p:cNvPr id="6" name="Rectangle 5"/>
              <p:cNvSpPr/>
              <p:nvPr/>
            </p:nvSpPr>
            <p:spPr>
              <a:xfrm>
                <a:off x="923525" y="5830669"/>
                <a:ext cx="7527381" cy="646331"/>
              </a:xfrm>
              <a:prstGeom prst="rect">
                <a:avLst/>
              </a:prstGeom>
            </p:spPr>
            <p:txBody>
              <a:bodyPr wrap="square">
                <a:spAutoFit/>
              </a:bodyPr>
              <a:lstStyle/>
              <a:p>
                <a:pPr algn="ctr"/>
                <a14:m>
                  <m:oMath xmlns:m="http://schemas.openxmlformats.org/officeDocument/2006/math">
                    <m:sSub>
                      <m:sSubPr>
                        <m:ctrlPr>
                          <a:rPr lang="en-US" i="1" dirty="0" smtClean="0">
                            <a:solidFill>
                              <a:srgbClr val="231F20"/>
                            </a:solidFill>
                            <a:latin typeface="Cambria Math" panose="02040503050406030204" pitchFamily="18" charset="0"/>
                          </a:rPr>
                        </m:ctrlPr>
                      </m:sSubPr>
                      <m:e>
                        <m:r>
                          <a:rPr lang="en-US" i="1" dirty="0" smtClean="0">
                            <a:solidFill>
                              <a:srgbClr val="231F20"/>
                            </a:solidFill>
                            <a:latin typeface="Cambria Math" panose="02040503050406030204" pitchFamily="18" charset="0"/>
                          </a:rPr>
                          <m:t>𝑆</m:t>
                        </m:r>
                      </m:e>
                      <m:sub>
                        <m:r>
                          <a:rPr lang="en-US" i="1" dirty="0" smtClean="0">
                            <a:solidFill>
                              <a:srgbClr val="231F20"/>
                            </a:solidFill>
                            <a:latin typeface="Cambria Math" panose="02040503050406030204" pitchFamily="18" charset="0"/>
                          </a:rPr>
                          <m:t>2</m:t>
                        </m:r>
                      </m:sub>
                    </m:sSub>
                  </m:oMath>
                </a14:m>
                <a:r>
                  <a:rPr lang="en-US" dirty="0" smtClean="0">
                    <a:solidFill>
                      <a:srgbClr val="231F20"/>
                    </a:solidFill>
                    <a:latin typeface="Times-Roman"/>
                  </a:rPr>
                  <a:t> is the percentages </a:t>
                </a:r>
                <a:r>
                  <a:rPr lang="en-US" dirty="0">
                    <a:solidFill>
                      <a:srgbClr val="231F20"/>
                    </a:solidFill>
                    <a:latin typeface="Times-Roman"/>
                  </a:rPr>
                  <a:t>of attackers who </a:t>
                </a:r>
                <a:r>
                  <a:rPr lang="en-US" dirty="0" smtClean="0">
                    <a:solidFill>
                      <a:srgbClr val="231F20"/>
                    </a:solidFill>
                    <a:latin typeface="Times-Roman"/>
                  </a:rPr>
                  <a:t>cannot reach </a:t>
                </a:r>
                <a:r>
                  <a:rPr lang="en-US" dirty="0">
                    <a:solidFill>
                      <a:srgbClr val="231F20"/>
                    </a:solidFill>
                    <a:latin typeface="Times-Roman"/>
                  </a:rPr>
                  <a:t>the randomly selected goal condition</a:t>
                </a:r>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923525" y="5830669"/>
                <a:ext cx="7527381" cy="646331"/>
              </a:xfrm>
              <a:prstGeom prst="rect">
                <a:avLst/>
              </a:prstGeom>
              <a:blipFill rotWithShape="0">
                <a:blip r:embed="rId4"/>
                <a:stretch>
                  <a:fillRect t="-4673" b="-13084"/>
                </a:stretch>
              </a:blipFill>
            </p:spPr>
            <p:txBody>
              <a:bodyPr/>
              <a:lstStyle/>
              <a:p>
                <a:r>
                  <a:rPr lang="en-US">
                    <a:noFill/>
                  </a:rPr>
                  <a:t> </a:t>
                </a:r>
              </a:p>
            </p:txBody>
          </p:sp>
        </mc:Fallback>
      </mc:AlternateContent>
    </p:spTree>
    <p:extLst>
      <p:ext uri="{BB962C8B-B14F-4D97-AF65-F5344CB8AC3E}">
        <p14:creationId xmlns:p14="http://schemas.microsoft.com/office/powerpoint/2010/main" val="1241613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Moving </a:t>
            </a:r>
            <a:r>
              <a:rPr lang="en-US" dirty="0" smtClean="0"/>
              <a:t>Target Defense</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pic>
        <p:nvPicPr>
          <p:cNvPr id="7" name="Content Placeholder 6"/>
          <p:cNvPicPr>
            <a:picLocks noGrp="1" noChangeAspect="1"/>
          </p:cNvPicPr>
          <p:nvPr>
            <p:ph sz="quarter" idx="1"/>
          </p:nvPr>
        </p:nvPicPr>
        <p:blipFill>
          <a:blip r:embed="rId2"/>
          <a:stretch>
            <a:fillRect/>
          </a:stretch>
        </p:blipFill>
        <p:spPr>
          <a:xfrm>
            <a:off x="612775" y="2679471"/>
            <a:ext cx="8153400" cy="2938614"/>
          </a:xfrm>
          <a:prstGeom prst="rect">
            <a:avLst/>
          </a:prstGeom>
        </p:spPr>
      </p:pic>
      <p:sp>
        <p:nvSpPr>
          <p:cNvPr id="6" name="Rectangle 5"/>
          <p:cNvSpPr/>
          <p:nvPr/>
        </p:nvSpPr>
        <p:spPr>
          <a:xfrm>
            <a:off x="1000335" y="1756141"/>
            <a:ext cx="7181735" cy="707886"/>
          </a:xfrm>
          <a:prstGeom prst="rect">
            <a:avLst/>
          </a:prstGeom>
        </p:spPr>
        <p:txBody>
          <a:bodyPr wrap="square">
            <a:spAutoFit/>
          </a:bodyPr>
          <a:lstStyle/>
          <a:p>
            <a:pPr algn="ctr"/>
            <a:r>
              <a:rPr lang="en-US" sz="2000" dirty="0">
                <a:solidFill>
                  <a:srgbClr val="231F20"/>
                </a:solidFill>
                <a:latin typeface="Times-Roman"/>
              </a:rPr>
              <a:t>Success </a:t>
            </a:r>
            <a:r>
              <a:rPr lang="en-US" sz="2000" dirty="0" smtClean="0">
                <a:solidFill>
                  <a:srgbClr val="231F20"/>
                </a:solidFill>
                <a:latin typeface="Times-Roman"/>
              </a:rPr>
              <a:t>rate </a:t>
            </a:r>
            <a:r>
              <a:rPr lang="en-US" sz="2000" dirty="0">
                <a:solidFill>
                  <a:srgbClr val="231F20"/>
                </a:solidFill>
                <a:latin typeface="Times-Roman"/>
              </a:rPr>
              <a:t>of </a:t>
            </a:r>
            <a:r>
              <a:rPr lang="en-US" sz="2000" dirty="0" smtClean="0">
                <a:solidFill>
                  <a:srgbClr val="231F20"/>
                </a:solidFill>
                <a:latin typeface="Times-Roman"/>
              </a:rPr>
              <a:t>attacks w.r.t. frequency </a:t>
            </a:r>
            <a:r>
              <a:rPr lang="en-US" sz="2000" dirty="0">
                <a:solidFill>
                  <a:srgbClr val="231F20"/>
                </a:solidFill>
                <a:latin typeface="Times-Roman"/>
              </a:rPr>
              <a:t>of </a:t>
            </a:r>
            <a:r>
              <a:rPr lang="en-US" sz="2000" dirty="0" smtClean="0">
                <a:solidFill>
                  <a:srgbClr val="231F20"/>
                </a:solidFill>
                <a:latin typeface="Times-Roman"/>
              </a:rPr>
              <a:t>changes </a:t>
            </a:r>
            <a:r>
              <a:rPr lang="en-US" sz="2000" dirty="0">
                <a:solidFill>
                  <a:srgbClr val="231F20"/>
                </a:solidFill>
                <a:latin typeface="Times-Roman"/>
              </a:rPr>
              <a:t>(Left) and </a:t>
            </a:r>
            <a:r>
              <a:rPr lang="en-US" sz="2000" dirty="0" smtClean="0">
                <a:solidFill>
                  <a:srgbClr val="231F20"/>
                </a:solidFill>
                <a:latin typeface="Times-Roman"/>
              </a:rPr>
              <a:t>time </a:t>
            </a:r>
            <a:r>
              <a:rPr lang="en-US" sz="2000" dirty="0">
                <a:solidFill>
                  <a:srgbClr val="231F20"/>
                </a:solidFill>
                <a:latin typeface="Times-Roman"/>
              </a:rPr>
              <a:t>(Right)</a:t>
            </a:r>
          </a:p>
        </p:txBody>
      </p:sp>
    </p:spTree>
    <p:extLst>
      <p:ext uri="{BB962C8B-B14F-4D97-AF65-F5344CB8AC3E}">
        <p14:creationId xmlns:p14="http://schemas.microsoft.com/office/powerpoint/2010/main" val="269525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 Moving Target Defense</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pic>
        <p:nvPicPr>
          <p:cNvPr id="7" name="Content Placeholder 6"/>
          <p:cNvPicPr>
            <a:picLocks noGrp="1" noChangeAspect="1"/>
          </p:cNvPicPr>
          <p:nvPr>
            <p:ph sz="quarter" idx="1"/>
          </p:nvPr>
        </p:nvPicPr>
        <p:blipFill>
          <a:blip r:embed="rId2"/>
          <a:stretch>
            <a:fillRect/>
          </a:stretch>
        </p:blipFill>
        <p:spPr>
          <a:xfrm>
            <a:off x="612775" y="2355290"/>
            <a:ext cx="8153400" cy="3290420"/>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1034141" y="1645774"/>
                <a:ext cx="7263144" cy="707886"/>
              </a:xfrm>
              <a:prstGeom prst="rect">
                <a:avLst/>
              </a:prstGeom>
            </p:spPr>
            <p:txBody>
              <a:bodyPr wrap="square">
                <a:spAutoFit/>
              </a:bodyPr>
              <a:lstStyle/>
              <a:p>
                <a:pPr algn="ctr"/>
                <a14:m>
                  <m:oMath xmlns:m="http://schemas.openxmlformats.org/officeDocument/2006/math">
                    <m:sSub>
                      <m:sSubPr>
                        <m:ctrlPr>
                          <a:rPr lang="en-US" sz="2000" b="0" i="1" dirty="0" smtClean="0">
                            <a:solidFill>
                              <a:srgbClr val="231F20"/>
                            </a:solidFill>
                            <a:latin typeface="Cambria Math" panose="02040503050406030204" pitchFamily="18" charset="0"/>
                          </a:rPr>
                        </m:ctrlPr>
                      </m:sSubPr>
                      <m:e>
                        <m:r>
                          <a:rPr lang="en-US" sz="2000" i="1" dirty="0" smtClean="0">
                            <a:solidFill>
                              <a:srgbClr val="231F20"/>
                            </a:solidFill>
                            <a:latin typeface="Cambria Math" panose="02040503050406030204" pitchFamily="18" charset="0"/>
                          </a:rPr>
                          <m:t>𝑑</m:t>
                        </m:r>
                      </m:e>
                      <m:sub>
                        <m:r>
                          <a:rPr lang="en-US" sz="2000" b="0" i="1" dirty="0" smtClean="0">
                            <a:solidFill>
                              <a:srgbClr val="231F20"/>
                            </a:solidFill>
                            <a:latin typeface="Cambria Math" panose="02040503050406030204" pitchFamily="18" charset="0"/>
                          </a:rPr>
                          <m:t>1</m:t>
                        </m:r>
                      </m:sub>
                    </m:sSub>
                    <m:r>
                      <a:rPr lang="en-US" sz="2000" b="0" i="0" dirty="0" smtClean="0">
                        <a:solidFill>
                          <a:srgbClr val="231F20"/>
                        </a:solidFill>
                        <a:latin typeface="Cambria Math" panose="02040503050406030204" pitchFamily="18" charset="0"/>
                      </a:rPr>
                      <m:t> </m:t>
                    </m:r>
                    <m:r>
                      <m:rPr>
                        <m:sty m:val="p"/>
                      </m:rPr>
                      <a:rPr lang="en-US" sz="2000" b="0" i="0" dirty="0" smtClean="0">
                        <a:solidFill>
                          <a:srgbClr val="231F20"/>
                        </a:solidFill>
                        <a:latin typeface="Cambria Math" panose="02040503050406030204" pitchFamily="18" charset="0"/>
                      </a:rPr>
                      <m:t>w</m:t>
                    </m:r>
                    <m:r>
                      <a:rPr lang="en-US" sz="2000" b="0" i="0" dirty="0" smtClean="0">
                        <a:solidFill>
                          <a:srgbClr val="231F20"/>
                        </a:solidFill>
                        <a:latin typeface="Cambria Math" panose="02040503050406030204" pitchFamily="18" charset="0"/>
                      </a:rPr>
                      <m:t>.</m:t>
                    </m:r>
                    <m:r>
                      <m:rPr>
                        <m:sty m:val="p"/>
                      </m:rPr>
                      <a:rPr lang="en-US" sz="2000" b="0" i="0" dirty="0" smtClean="0">
                        <a:solidFill>
                          <a:srgbClr val="231F20"/>
                        </a:solidFill>
                        <a:latin typeface="Cambria Math" panose="02040503050406030204" pitchFamily="18" charset="0"/>
                      </a:rPr>
                      <m:t>r</m:t>
                    </m:r>
                    <m:r>
                      <a:rPr lang="en-US" sz="2000" b="0" i="0" dirty="0" smtClean="0">
                        <a:solidFill>
                          <a:srgbClr val="231F20"/>
                        </a:solidFill>
                        <a:latin typeface="Cambria Math" panose="02040503050406030204" pitchFamily="18" charset="0"/>
                      </a:rPr>
                      <m:t>.</m:t>
                    </m:r>
                    <m:r>
                      <m:rPr>
                        <m:sty m:val="p"/>
                      </m:rPr>
                      <a:rPr lang="en-US" sz="2000" b="0" i="0" dirty="0" smtClean="0">
                        <a:solidFill>
                          <a:srgbClr val="231F20"/>
                        </a:solidFill>
                        <a:latin typeface="Cambria Math" panose="02040503050406030204" pitchFamily="18" charset="0"/>
                      </a:rPr>
                      <m:t>t</m:t>
                    </m:r>
                    <m:r>
                      <a:rPr lang="en-US" sz="2000" b="0" i="0" dirty="0" smtClean="0">
                        <a:solidFill>
                          <a:srgbClr val="231F20"/>
                        </a:solidFill>
                        <a:latin typeface="Cambria Math" panose="02040503050406030204" pitchFamily="18" charset="0"/>
                      </a:rPr>
                      <m:t>.</m:t>
                    </m:r>
                  </m:oMath>
                </a14:m>
                <a:r>
                  <a:rPr lang="en-US" sz="2000" dirty="0" smtClean="0">
                    <a:solidFill>
                      <a:srgbClr val="231F20"/>
                    </a:solidFill>
                    <a:latin typeface="Times-Roman"/>
                  </a:rPr>
                  <a:t> frequency </a:t>
                </a:r>
                <a:r>
                  <a:rPr lang="en-US" sz="2000" dirty="0">
                    <a:solidFill>
                      <a:srgbClr val="231F20"/>
                    </a:solidFill>
                    <a:latin typeface="Times-Roman"/>
                  </a:rPr>
                  <a:t>of </a:t>
                </a:r>
                <a:r>
                  <a:rPr lang="en-US" sz="2000" dirty="0" smtClean="0">
                    <a:solidFill>
                      <a:srgbClr val="231F20"/>
                    </a:solidFill>
                    <a:latin typeface="Times-Roman"/>
                  </a:rPr>
                  <a:t>changes</a:t>
                </a:r>
                <a:r>
                  <a:rPr lang="en-US" sz="2000" dirty="0">
                    <a:solidFill>
                      <a:srgbClr val="231F20"/>
                    </a:solidFill>
                    <a:latin typeface="Times-Roman"/>
                  </a:rPr>
                  <a:t>, </a:t>
                </a:r>
                <a:r>
                  <a:rPr lang="en-US" sz="2000" dirty="0" smtClean="0">
                    <a:solidFill>
                      <a:srgbClr val="231F20"/>
                    </a:solidFill>
                    <a:latin typeface="Times-Roman"/>
                  </a:rPr>
                  <a:t>with fewer resource types </a:t>
                </a:r>
                <a:r>
                  <a:rPr lang="en-US" sz="2000" dirty="0">
                    <a:solidFill>
                      <a:srgbClr val="231F20"/>
                    </a:solidFill>
                    <a:latin typeface="Times-Roman"/>
                  </a:rPr>
                  <a:t>(Left) </a:t>
                </a:r>
                <a:r>
                  <a:rPr lang="en-US" sz="2000" dirty="0" smtClean="0">
                    <a:solidFill>
                      <a:srgbClr val="231F20"/>
                    </a:solidFill>
                    <a:latin typeface="Times-Roman"/>
                  </a:rPr>
                  <a:t>and more resource types </a:t>
                </a:r>
                <a:r>
                  <a:rPr lang="en-US" sz="2000" dirty="0">
                    <a:solidFill>
                      <a:srgbClr val="231F20"/>
                    </a:solidFill>
                    <a:latin typeface="Times-Roman"/>
                  </a:rPr>
                  <a:t>(Right)</a:t>
                </a:r>
              </a:p>
            </p:txBody>
          </p:sp>
        </mc:Choice>
        <mc:Fallback>
          <p:sp>
            <p:nvSpPr>
              <p:cNvPr id="6" name="Rectangle 5"/>
              <p:cNvSpPr>
                <a:spLocks noRot="1" noChangeAspect="1" noMove="1" noResize="1" noEditPoints="1" noAdjustHandles="1" noChangeArrowheads="1" noChangeShapeType="1" noTextEdit="1"/>
              </p:cNvSpPr>
              <p:nvPr/>
            </p:nvSpPr>
            <p:spPr>
              <a:xfrm>
                <a:off x="1034141" y="1645774"/>
                <a:ext cx="7263144" cy="707886"/>
              </a:xfrm>
              <a:prstGeom prst="rect">
                <a:avLst/>
              </a:prstGeom>
              <a:blipFill rotWithShape="0">
                <a:blip r:embed="rId3"/>
                <a:stretch>
                  <a:fillRect t="-4310" b="-15517"/>
                </a:stretch>
              </a:blipFill>
            </p:spPr>
            <p:txBody>
              <a:bodyPr/>
              <a:lstStyle/>
              <a:p>
                <a:r>
                  <a:rPr lang="en-US">
                    <a:noFill/>
                  </a:rPr>
                  <a:t> </a:t>
                </a:r>
              </a:p>
            </p:txBody>
          </p:sp>
        </mc:Fallback>
      </mc:AlternateContent>
    </p:spTree>
    <p:extLst>
      <p:ext uri="{BB962C8B-B14F-4D97-AF65-F5344CB8AC3E}">
        <p14:creationId xmlns:p14="http://schemas.microsoft.com/office/powerpoint/2010/main" val="3276263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35</a:t>
            </a:fld>
            <a:endParaRPr lang="en-US"/>
          </a:p>
        </p:txBody>
      </p:sp>
      <p:pic>
        <p:nvPicPr>
          <p:cNvPr id="7" name="Content Placeholder 6"/>
          <p:cNvPicPr>
            <a:picLocks noGrp="1" noChangeAspect="1"/>
          </p:cNvPicPr>
          <p:nvPr>
            <p:ph sz="quarter" idx="1"/>
          </p:nvPr>
        </p:nvPicPr>
        <p:blipFill>
          <a:blip r:embed="rId3"/>
          <a:stretch>
            <a:fillRect/>
          </a:stretch>
        </p:blipFill>
        <p:spPr>
          <a:xfrm>
            <a:off x="1793240" y="1707585"/>
            <a:ext cx="5792469" cy="4585829"/>
          </a:xfrm>
          <a:prstGeom prst="rect">
            <a:avLst/>
          </a:prstGeom>
        </p:spPr>
      </p:pic>
    </p:spTree>
    <p:extLst>
      <p:ext uri="{BB962C8B-B14F-4D97-AF65-F5344CB8AC3E}">
        <p14:creationId xmlns:p14="http://schemas.microsoft.com/office/powerpoint/2010/main" val="3028793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endParaRPr lang="en-US"/>
          </a:p>
        </p:txBody>
      </p:sp>
      <p:sp>
        <p:nvSpPr>
          <p:cNvPr id="10" name="Title 9"/>
          <p:cNvSpPr>
            <a:spLocks noGrp="1"/>
          </p:cNvSpPr>
          <p:nvPr>
            <p:ph type="title"/>
          </p:nvPr>
        </p:nvSpPr>
        <p:spPr/>
        <p:txBody>
          <a:bodyPr/>
          <a:lstStyle/>
          <a:p>
            <a:r>
              <a:rPr lang="en-US" dirty="0"/>
              <a:t>Year </a:t>
            </a:r>
            <a:r>
              <a:rPr lang="en-US" dirty="0" smtClean="0"/>
              <a:t>6 </a:t>
            </a:r>
            <a:r>
              <a:rPr lang="en-US" dirty="0"/>
              <a:t>Statistics</a:t>
            </a:r>
          </a:p>
        </p:txBody>
      </p:sp>
      <p:sp>
        <p:nvSpPr>
          <p:cNvPr id="6" name="Date Placeholder 5"/>
          <p:cNvSpPr>
            <a:spLocks noGrp="1"/>
          </p:cNvSpPr>
          <p:nvPr>
            <p:ph type="dt" sz="half" idx="10"/>
          </p:nvPr>
        </p:nvSpPr>
        <p:spPr/>
        <p:txBody>
          <a:bodyPr/>
          <a:lstStyle/>
          <a:p>
            <a:r>
              <a:rPr lang="en-US" smtClean="0"/>
              <a:t>July 8-9, 2015</a:t>
            </a:r>
            <a:endParaRPr lang="en-US"/>
          </a:p>
        </p:txBody>
      </p:sp>
      <p:sp>
        <p:nvSpPr>
          <p:cNvPr id="7" name="Slide Number Placeholder 6"/>
          <p:cNvSpPr>
            <a:spLocks noGrp="1"/>
          </p:cNvSpPr>
          <p:nvPr>
            <p:ph type="sldNum" sz="quarter" idx="11"/>
          </p:nvPr>
        </p:nvSpPr>
        <p:spPr/>
        <p:txBody>
          <a:bodyPr/>
          <a:lstStyle/>
          <a:p>
            <a:fld id="{B6F15528-21DE-4FAA-801E-634DDDAF4B2B}" type="slidenum">
              <a:rPr lang="en-US" smtClean="0"/>
              <a:pPr/>
              <a:t>36</a:t>
            </a:fld>
            <a:endParaRPr lang="en-US"/>
          </a:p>
        </p:txBody>
      </p:sp>
      <p:sp>
        <p:nvSpPr>
          <p:cNvPr id="5" name="Footer Placeholder 4"/>
          <p:cNvSpPr>
            <a:spLocks noGrp="1"/>
          </p:cNvSpPr>
          <p:nvPr>
            <p:ph type="ftr" sz="quarter" idx="12"/>
          </p:nvPr>
        </p:nvSpPr>
        <p:spPr/>
        <p:txBody>
          <a:bodyPr/>
          <a:lstStyle/>
          <a:p>
            <a:r>
              <a:rPr lang="en-US" smtClean="0"/>
              <a:t>ARO-MURI on Cyber-Situation Awareness Review Meeting</a:t>
            </a:r>
            <a:endParaRPr lang="en-US" dirty="0"/>
          </a:p>
        </p:txBody>
      </p:sp>
    </p:spTree>
    <p:extLst>
      <p:ext uri="{BB962C8B-B14F-4D97-AF65-F5344CB8AC3E}">
        <p14:creationId xmlns:p14="http://schemas.microsoft.com/office/powerpoint/2010/main" val="1046381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6 Statistics (1)</a:t>
            </a:r>
            <a:endParaRPr lang="en-US" dirty="0"/>
          </a:p>
        </p:txBody>
      </p:sp>
      <p:sp>
        <p:nvSpPr>
          <p:cNvPr id="6" name="Content Placeholder 5"/>
          <p:cNvSpPr>
            <a:spLocks noGrp="1"/>
          </p:cNvSpPr>
          <p:nvPr>
            <p:ph sz="quarter" idx="1"/>
          </p:nvPr>
        </p:nvSpPr>
        <p:spPr/>
        <p:txBody>
          <a:bodyPr>
            <a:normAutofit/>
          </a:bodyPr>
          <a:lstStyle/>
          <a:p>
            <a:pPr>
              <a:lnSpc>
                <a:spcPct val="107000"/>
              </a:lnSpc>
            </a:pPr>
            <a:r>
              <a:rPr lang="en-US" b="1" dirty="0" smtClean="0"/>
              <a:t>Publications &amp; presentations</a:t>
            </a:r>
          </a:p>
          <a:p>
            <a:pPr lvl="1">
              <a:lnSpc>
                <a:spcPct val="107000"/>
              </a:lnSpc>
            </a:pPr>
            <a:r>
              <a:rPr lang="en-US" dirty="0" smtClean="0"/>
              <a:t>1 paper published in a peer-reviewed journal </a:t>
            </a:r>
          </a:p>
          <a:p>
            <a:pPr lvl="1">
              <a:lnSpc>
                <a:spcPct val="107000"/>
              </a:lnSpc>
            </a:pPr>
            <a:r>
              <a:rPr lang="en-US" dirty="0"/>
              <a:t>1 paper </a:t>
            </a:r>
            <a:r>
              <a:rPr lang="en-US" dirty="0" smtClean="0"/>
              <a:t>submitted to a </a:t>
            </a:r>
            <a:r>
              <a:rPr lang="en-US" dirty="0"/>
              <a:t>peer-reviewed journal </a:t>
            </a:r>
            <a:endParaRPr lang="en-US" dirty="0" smtClean="0"/>
          </a:p>
          <a:p>
            <a:pPr lvl="1">
              <a:lnSpc>
                <a:spcPct val="107000"/>
              </a:lnSpc>
            </a:pPr>
            <a:r>
              <a:rPr lang="en-US" dirty="0" smtClean="0"/>
              <a:t>1 book chapter </a:t>
            </a:r>
            <a:endParaRPr lang="en-US" dirty="0"/>
          </a:p>
          <a:p>
            <a:pPr lvl="2">
              <a:lnSpc>
                <a:spcPct val="107000"/>
              </a:lnSpc>
            </a:pPr>
            <a:r>
              <a:rPr lang="en-US" dirty="0" smtClean="0"/>
              <a:t>Book title: The </a:t>
            </a:r>
            <a:r>
              <a:rPr lang="en-US" dirty="0"/>
              <a:t>Psychosocial Dynamics of Cyber Security </a:t>
            </a:r>
            <a:endParaRPr lang="en-US" dirty="0" smtClean="0"/>
          </a:p>
          <a:p>
            <a:pPr>
              <a:lnSpc>
                <a:spcPct val="107000"/>
              </a:lnSpc>
            </a:pPr>
            <a:r>
              <a:rPr lang="en-US" b="1" dirty="0" smtClean="0"/>
              <a:t>Supported personnel</a:t>
            </a:r>
          </a:p>
          <a:p>
            <a:pPr lvl="1">
              <a:lnSpc>
                <a:spcPct val="107000"/>
              </a:lnSpc>
            </a:pPr>
            <a:r>
              <a:rPr lang="en-US" dirty="0" smtClean="0"/>
              <a:t>2 faculty</a:t>
            </a:r>
          </a:p>
          <a:p>
            <a:pPr lvl="1">
              <a:lnSpc>
                <a:spcPct val="107000"/>
              </a:lnSpc>
            </a:pPr>
            <a:r>
              <a:rPr lang="en-US" dirty="0" smtClean="0"/>
              <a:t>1 doctoral student</a:t>
            </a:r>
          </a:p>
          <a:p>
            <a:pPr lvl="1">
              <a:lnSpc>
                <a:spcPct val="107000"/>
              </a:lnSpc>
            </a:pPr>
            <a:r>
              <a:rPr lang="en-US" dirty="0" smtClean="0"/>
              <a:t>1 undergraduate student</a:t>
            </a:r>
          </a:p>
        </p:txBody>
      </p:sp>
      <p:sp>
        <p:nvSpPr>
          <p:cNvPr id="7" name="Footer Placeholder 6"/>
          <p:cNvSpPr>
            <a:spLocks noGrp="1"/>
          </p:cNvSpPr>
          <p:nvPr>
            <p:ph type="ftr" sz="quarter" idx="11"/>
          </p:nvPr>
        </p:nvSpPr>
        <p:spPr/>
        <p:txBody>
          <a:bodyPr/>
          <a:lstStyle/>
          <a:p>
            <a:r>
              <a:rPr lang="en-US" smtClean="0"/>
              <a:t>ARO-MURI on Cyber-Situation Awareness Review Meeting</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298463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dirty="0"/>
          </a:p>
        </p:txBody>
      </p:sp>
      <p:sp>
        <p:nvSpPr>
          <p:cNvPr id="7" name="Title 6"/>
          <p:cNvSpPr>
            <a:spLocks noGrp="1"/>
          </p:cNvSpPr>
          <p:nvPr>
            <p:ph type="title"/>
          </p:nvPr>
        </p:nvSpPr>
        <p:spPr/>
        <p:txBody>
          <a:bodyPr/>
          <a:lstStyle/>
          <a:p>
            <a:r>
              <a:rPr lang="en-US" dirty="0" smtClean="0"/>
              <a:t>Conclusions</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5" name="Slide Number Placeholder 4"/>
          <p:cNvSpPr>
            <a:spLocks noGrp="1"/>
          </p:cNvSpPr>
          <p:nvPr>
            <p:ph type="sldNum" sz="quarter" idx="11"/>
          </p:nvPr>
        </p:nvSpPr>
        <p:spPr/>
        <p:txBody>
          <a:bodyPr>
            <a:normAutofit/>
          </a:bodyPr>
          <a:lstStyle/>
          <a:p>
            <a:fld id="{B6F15528-21DE-4FAA-801E-634DDDAF4B2B}" type="slidenum">
              <a:rPr lang="en-US" smtClean="0"/>
              <a:pPr/>
              <a:t>38</a:t>
            </a:fld>
            <a:endParaRPr lang="en-US"/>
          </a:p>
        </p:txBody>
      </p:sp>
      <p:sp>
        <p:nvSpPr>
          <p:cNvPr id="4" name="Footer Placeholder 3"/>
          <p:cNvSpPr>
            <a:spLocks noGrp="1"/>
          </p:cNvSpPr>
          <p:nvPr>
            <p:ph type="ftr" sz="quarter" idx="12"/>
          </p:nvPr>
        </p:nvSpPr>
        <p:spPr/>
        <p:txBody>
          <a:bodyPr/>
          <a:lstStyle/>
          <a:p>
            <a:r>
              <a:rPr lang="en-US" smtClean="0"/>
              <a:t>ARO-MURI on Cyber-Situation Awareness Review Meeting</a:t>
            </a:r>
            <a:endParaRPr lang="en-US" dirty="0"/>
          </a:p>
        </p:txBody>
      </p:sp>
    </p:spTree>
    <p:extLst>
      <p:ext uri="{BB962C8B-B14F-4D97-AF65-F5344CB8AC3E}">
        <p14:creationId xmlns:p14="http://schemas.microsoft.com/office/powerpoint/2010/main" val="3376218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39</a:t>
            </a:fld>
            <a:endParaRPr lang="en-US"/>
          </a:p>
        </p:txBody>
      </p:sp>
      <p:sp>
        <p:nvSpPr>
          <p:cNvPr id="6" name="Content Placeholder 5"/>
          <p:cNvSpPr>
            <a:spLocks noGrp="1"/>
          </p:cNvSpPr>
          <p:nvPr>
            <p:ph sz="quarter" idx="1"/>
          </p:nvPr>
        </p:nvSpPr>
        <p:spPr/>
        <p:txBody>
          <a:bodyPr>
            <a:normAutofit/>
          </a:bodyPr>
          <a:lstStyle/>
          <a:p>
            <a:pPr>
              <a:lnSpc>
                <a:spcPct val="120000"/>
              </a:lnSpc>
            </a:pPr>
            <a:r>
              <a:rPr lang="en-US" sz="2800" dirty="0"/>
              <a:t>The focus in Year 6 was on </a:t>
            </a:r>
          </a:p>
          <a:p>
            <a:pPr lvl="1">
              <a:lnSpc>
                <a:spcPct val="120000"/>
              </a:lnSpc>
            </a:pPr>
            <a:r>
              <a:rPr lang="en-US" sz="2500" dirty="0"/>
              <a:t>I</a:t>
            </a:r>
            <a:r>
              <a:rPr lang="en-US" sz="2500" dirty="0" smtClean="0"/>
              <a:t>ntegration </a:t>
            </a:r>
            <a:r>
              <a:rPr lang="en-US" sz="2500" dirty="0"/>
              <a:t>of previous contributions</a:t>
            </a:r>
          </a:p>
          <a:p>
            <a:pPr lvl="1">
              <a:lnSpc>
                <a:spcPct val="120000"/>
              </a:lnSpc>
            </a:pPr>
            <a:r>
              <a:rPr lang="en-US" sz="2500" dirty="0" smtClean="0"/>
              <a:t>Additional </a:t>
            </a:r>
            <a:r>
              <a:rPr lang="en-US" sz="2500" dirty="0"/>
              <a:t>work on network diversity</a:t>
            </a:r>
            <a:endParaRPr lang="en-US" sz="2200" dirty="0"/>
          </a:p>
          <a:p>
            <a:pPr lvl="2">
              <a:lnSpc>
                <a:spcPct val="120000"/>
              </a:lnSpc>
            </a:pPr>
            <a:r>
              <a:rPr lang="en-US" dirty="0"/>
              <a:t>A new </a:t>
            </a:r>
            <a:r>
              <a:rPr lang="en-US" dirty="0">
                <a:solidFill>
                  <a:srgbClr val="FF3300"/>
                </a:solidFill>
              </a:rPr>
              <a:t>probabilistic model </a:t>
            </a:r>
            <a:r>
              <a:rPr lang="en-US" dirty="0"/>
              <a:t>for addressing various limitations of the previous model</a:t>
            </a:r>
          </a:p>
          <a:p>
            <a:pPr lvl="2">
              <a:lnSpc>
                <a:spcPct val="120000"/>
              </a:lnSpc>
            </a:pPr>
            <a:r>
              <a:rPr lang="en-US" dirty="0"/>
              <a:t>A discussion on </a:t>
            </a:r>
            <a:r>
              <a:rPr lang="en-US" dirty="0">
                <a:solidFill>
                  <a:srgbClr val="FF3300"/>
                </a:solidFill>
              </a:rPr>
              <a:t>how to instantiate the metrics </a:t>
            </a:r>
            <a:r>
              <a:rPr lang="en-US" dirty="0"/>
              <a:t>and in particular on collecting inputs about software diversity</a:t>
            </a:r>
          </a:p>
          <a:p>
            <a:pPr lvl="2">
              <a:lnSpc>
                <a:spcPct val="120000"/>
              </a:lnSpc>
            </a:pPr>
            <a:r>
              <a:rPr lang="en-US" dirty="0"/>
              <a:t>A series of </a:t>
            </a:r>
            <a:r>
              <a:rPr lang="en-US" dirty="0">
                <a:solidFill>
                  <a:srgbClr val="FF3300"/>
                </a:solidFill>
              </a:rPr>
              <a:t>simulations</a:t>
            </a:r>
            <a:r>
              <a:rPr lang="en-US" dirty="0"/>
              <a:t> for analyzing the proposed metrics under different use </a:t>
            </a:r>
            <a:r>
              <a:rPr lang="en-US" dirty="0" smtClean="0"/>
              <a:t>cases</a:t>
            </a:r>
            <a:endParaRPr lang="en-US" dirty="0"/>
          </a:p>
        </p:txBody>
      </p:sp>
    </p:spTree>
    <p:extLst>
      <p:ext uri="{BB962C8B-B14F-4D97-AF65-F5344CB8AC3E}">
        <p14:creationId xmlns:p14="http://schemas.microsoft.com/office/powerpoint/2010/main" val="127831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Up-Down Arrow 172"/>
          <p:cNvSpPr/>
          <p:nvPr/>
        </p:nvSpPr>
        <p:spPr>
          <a:xfrm>
            <a:off x="5639413" y="4043481"/>
            <a:ext cx="139355" cy="998529"/>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Up-Down Arrow 173"/>
          <p:cNvSpPr/>
          <p:nvPr/>
        </p:nvSpPr>
        <p:spPr>
          <a:xfrm>
            <a:off x="6684573" y="4073380"/>
            <a:ext cx="139355" cy="9718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Up-Down Arrow 167"/>
          <p:cNvSpPr/>
          <p:nvPr/>
        </p:nvSpPr>
        <p:spPr>
          <a:xfrm>
            <a:off x="2917842" y="4043480"/>
            <a:ext cx="139355" cy="2427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Up-Down Arrow 175"/>
          <p:cNvSpPr/>
          <p:nvPr/>
        </p:nvSpPr>
        <p:spPr>
          <a:xfrm>
            <a:off x="5709091" y="2316596"/>
            <a:ext cx="139356" cy="28033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p:cNvSpPr>
            <a:spLocks noGrp="1"/>
          </p:cNvSpPr>
          <p:nvPr>
            <p:ph type="title"/>
          </p:nvPr>
        </p:nvSpPr>
        <p:spPr/>
        <p:txBody>
          <a:bodyPr/>
          <a:lstStyle/>
          <a:p>
            <a:r>
              <a:rPr lang="en-US" dirty="0" smtClean="0"/>
              <a:t>Where We Stand in the Project</a:t>
            </a:r>
            <a:endParaRPr lang="en-US" dirty="0"/>
          </a:p>
        </p:txBody>
      </p:sp>
      <p:pic>
        <p:nvPicPr>
          <p:cNvPr id="149" name="Picture 7" descr="C:\Program Files\Microsoft Office\MEDIA\CAGCAT10\j0195384.wmf"/>
          <p:cNvPicPr>
            <a:picLocks noChangeAspect="1" noChangeArrowheads="1"/>
          </p:cNvPicPr>
          <p:nvPr/>
        </p:nvPicPr>
        <p:blipFill>
          <a:blip r:embed="rId2" cstate="print"/>
          <a:srcRect/>
          <a:stretch>
            <a:fillRect/>
          </a:stretch>
        </p:blipFill>
        <p:spPr bwMode="auto">
          <a:xfrm>
            <a:off x="7660056" y="2805480"/>
            <a:ext cx="1023788" cy="910493"/>
          </a:xfrm>
          <a:prstGeom prst="rect">
            <a:avLst/>
          </a:prstGeom>
          <a:noFill/>
        </p:spPr>
      </p:pic>
      <p:sp>
        <p:nvSpPr>
          <p:cNvPr id="150" name="TextBox 149"/>
          <p:cNvSpPr txBox="1"/>
          <p:nvPr/>
        </p:nvSpPr>
        <p:spPr>
          <a:xfrm>
            <a:off x="7573175" y="4768212"/>
            <a:ext cx="1245854" cy="276999"/>
          </a:xfrm>
          <a:prstGeom prst="rect">
            <a:avLst/>
          </a:prstGeom>
          <a:noFill/>
        </p:spPr>
        <p:txBody>
          <a:bodyPr wrap="none" rtlCol="0">
            <a:spAutoFit/>
          </a:bodyPr>
          <a:lstStyle/>
          <a:p>
            <a:r>
              <a:rPr lang="en-US" sz="1200" b="1" dirty="0" smtClean="0"/>
              <a:t>System Analysts</a:t>
            </a:r>
            <a:endParaRPr lang="en-US" sz="1200" b="1" dirty="0"/>
          </a:p>
        </p:txBody>
      </p:sp>
      <p:pic>
        <p:nvPicPr>
          <p:cNvPr id="151" name="Picture 6"/>
          <p:cNvPicPr>
            <a:picLocks noChangeAspect="1" noChangeArrowheads="1"/>
          </p:cNvPicPr>
          <p:nvPr/>
        </p:nvPicPr>
        <p:blipFill>
          <a:blip r:embed="rId3" cstate="print"/>
          <a:srcRect/>
          <a:stretch>
            <a:fillRect/>
          </a:stretch>
        </p:blipFill>
        <p:spPr bwMode="auto">
          <a:xfrm>
            <a:off x="541573" y="2652128"/>
            <a:ext cx="1461258" cy="1269503"/>
          </a:xfrm>
          <a:prstGeom prst="rect">
            <a:avLst/>
          </a:prstGeom>
          <a:noFill/>
          <a:ln w="9525">
            <a:noFill/>
            <a:miter lim="800000"/>
            <a:headEnd/>
            <a:tailEnd/>
          </a:ln>
        </p:spPr>
      </p:pic>
      <p:sp>
        <p:nvSpPr>
          <p:cNvPr id="152" name="Rectangle 151"/>
          <p:cNvSpPr/>
          <p:nvPr/>
        </p:nvSpPr>
        <p:spPr>
          <a:xfrm>
            <a:off x="2122945" y="2660900"/>
            <a:ext cx="209032" cy="182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p:cNvSpPr/>
          <p:nvPr/>
        </p:nvSpPr>
        <p:spPr>
          <a:xfrm>
            <a:off x="2122945" y="3047435"/>
            <a:ext cx="209032" cy="182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TextBox 154"/>
          <p:cNvSpPr txBox="1"/>
          <p:nvPr/>
        </p:nvSpPr>
        <p:spPr>
          <a:xfrm>
            <a:off x="270640" y="3858792"/>
            <a:ext cx="1685749" cy="307777"/>
          </a:xfrm>
          <a:prstGeom prst="rect">
            <a:avLst/>
          </a:prstGeom>
          <a:noFill/>
        </p:spPr>
        <p:txBody>
          <a:bodyPr wrap="square" rtlCol="0">
            <a:spAutoFit/>
          </a:bodyPr>
          <a:lstStyle/>
          <a:p>
            <a:pPr algn="ctr"/>
            <a:r>
              <a:rPr lang="en-US" sz="1400" b="1" dirty="0" smtClean="0"/>
              <a:t>Computer network</a:t>
            </a:r>
            <a:endParaRPr lang="en-US" sz="1400" b="1" dirty="0"/>
          </a:p>
        </p:txBody>
      </p:sp>
      <p:sp>
        <p:nvSpPr>
          <p:cNvPr id="156" name="TextBox 155"/>
          <p:cNvSpPr txBox="1"/>
          <p:nvPr/>
        </p:nvSpPr>
        <p:spPr>
          <a:xfrm>
            <a:off x="1730030" y="1892800"/>
            <a:ext cx="1073606" cy="738664"/>
          </a:xfrm>
          <a:prstGeom prst="rect">
            <a:avLst/>
          </a:prstGeom>
          <a:noFill/>
        </p:spPr>
        <p:txBody>
          <a:bodyPr wrap="square" rtlCol="0">
            <a:spAutoFit/>
          </a:bodyPr>
          <a:lstStyle/>
          <a:p>
            <a:pPr marL="57150" indent="-57150">
              <a:buFont typeface="Arial" pitchFamily="34" charset="0"/>
              <a:buChar char="•"/>
            </a:pPr>
            <a:r>
              <a:rPr lang="en-US" sz="1050" dirty="0"/>
              <a:t>Software</a:t>
            </a:r>
          </a:p>
          <a:p>
            <a:pPr marL="57150" indent="-57150">
              <a:buFont typeface="Arial" pitchFamily="34" charset="0"/>
              <a:buChar char="•"/>
            </a:pPr>
            <a:r>
              <a:rPr lang="en-US" sz="1050" dirty="0"/>
              <a:t>Sensors, </a:t>
            </a:r>
            <a:r>
              <a:rPr lang="en-US" sz="1050" dirty="0" smtClean="0"/>
              <a:t>probes</a:t>
            </a:r>
          </a:p>
          <a:p>
            <a:pPr marL="57150" indent="-57150">
              <a:buFont typeface="Arial" pitchFamily="34" charset="0"/>
              <a:buChar char="•"/>
            </a:pPr>
            <a:r>
              <a:rPr lang="en-US" sz="1050" dirty="0" smtClean="0"/>
              <a:t>Hyper Sentry</a:t>
            </a:r>
          </a:p>
          <a:p>
            <a:pPr marL="57150" indent="-57150">
              <a:buFont typeface="Arial" pitchFamily="34" charset="0"/>
              <a:buChar char="•"/>
            </a:pPr>
            <a:r>
              <a:rPr lang="en-US" sz="1050" dirty="0" smtClean="0"/>
              <a:t>Cruiser</a:t>
            </a:r>
          </a:p>
        </p:txBody>
      </p:sp>
      <p:sp>
        <p:nvSpPr>
          <p:cNvPr id="157" name="Rectangle 156"/>
          <p:cNvSpPr/>
          <p:nvPr/>
        </p:nvSpPr>
        <p:spPr>
          <a:xfrm>
            <a:off x="6569060" y="2596929"/>
            <a:ext cx="523220" cy="14764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pPr algn="ctr"/>
            <a:r>
              <a:rPr lang="en-US" sz="1100" b="1" dirty="0">
                <a:solidFill>
                  <a:schemeClr val="tx1"/>
                </a:solidFill>
              </a:rPr>
              <a:t>Multi-Sensory Human Computer </a:t>
            </a:r>
            <a:r>
              <a:rPr lang="en-US" sz="1100" b="1" dirty="0" smtClean="0">
                <a:solidFill>
                  <a:schemeClr val="tx1"/>
                </a:solidFill>
              </a:rPr>
              <a:t>Interaction</a:t>
            </a:r>
            <a:endParaRPr lang="en-US" sz="1100" b="1" dirty="0">
              <a:solidFill>
                <a:schemeClr val="tx1"/>
              </a:solidFill>
            </a:endParaRPr>
          </a:p>
        </p:txBody>
      </p:sp>
      <p:sp>
        <p:nvSpPr>
          <p:cNvPr id="159" name="Left-Right Arrow 158"/>
          <p:cNvSpPr/>
          <p:nvPr/>
        </p:nvSpPr>
        <p:spPr>
          <a:xfrm>
            <a:off x="7106730" y="3240925"/>
            <a:ext cx="553326" cy="1820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Flowchart: Magnetic Disk 159"/>
          <p:cNvSpPr/>
          <p:nvPr/>
        </p:nvSpPr>
        <p:spPr>
          <a:xfrm>
            <a:off x="2344510" y="4301888"/>
            <a:ext cx="1286794" cy="1085767"/>
          </a:xfrm>
          <a:prstGeom prst="flowChartMagneticDisk">
            <a:avLst/>
          </a:prstGeom>
          <a:solidFill>
            <a:srgbClr val="BCFF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US" sz="700" dirty="0" smtClean="0">
              <a:solidFill>
                <a:schemeClr val="tx1"/>
              </a:solidFill>
            </a:endParaRPr>
          </a:p>
          <a:p>
            <a:pPr>
              <a:buFont typeface="Arial" pitchFamily="34" charset="0"/>
              <a:buChar char="•"/>
            </a:pPr>
            <a:r>
              <a:rPr lang="en-US" sz="1100" dirty="0" smtClean="0">
                <a:solidFill>
                  <a:schemeClr val="tx1"/>
                </a:solidFill>
              </a:rPr>
              <a:t> Enterprise Model</a:t>
            </a:r>
          </a:p>
          <a:p>
            <a:pPr>
              <a:buFont typeface="Arial" pitchFamily="34" charset="0"/>
              <a:buChar char="•"/>
            </a:pPr>
            <a:r>
              <a:rPr lang="en-US" sz="1100" dirty="0" smtClean="0">
                <a:solidFill>
                  <a:schemeClr val="tx1"/>
                </a:solidFill>
              </a:rPr>
              <a:t> Activity Logs </a:t>
            </a:r>
          </a:p>
          <a:p>
            <a:pPr>
              <a:buFont typeface="Arial" pitchFamily="34" charset="0"/>
              <a:buChar char="•"/>
            </a:pPr>
            <a:r>
              <a:rPr lang="en-US" sz="1100" dirty="0" smtClean="0">
                <a:solidFill>
                  <a:schemeClr val="tx1"/>
                </a:solidFill>
              </a:rPr>
              <a:t> IDS reports</a:t>
            </a:r>
          </a:p>
          <a:p>
            <a:pPr>
              <a:buFont typeface="Arial" pitchFamily="34" charset="0"/>
              <a:buChar char="•"/>
            </a:pPr>
            <a:r>
              <a:rPr lang="en-US" sz="1100" dirty="0" smtClean="0">
                <a:solidFill>
                  <a:schemeClr val="tx1"/>
                </a:solidFill>
              </a:rPr>
              <a:t> Vulnerabilities</a:t>
            </a:r>
            <a:endParaRPr lang="en-US" sz="1100" dirty="0">
              <a:solidFill>
                <a:schemeClr val="tx1"/>
              </a:solidFill>
            </a:endParaRPr>
          </a:p>
        </p:txBody>
      </p:sp>
      <p:sp>
        <p:nvSpPr>
          <p:cNvPr id="161" name="Rectangle 160"/>
          <p:cNvSpPr/>
          <p:nvPr/>
        </p:nvSpPr>
        <p:spPr>
          <a:xfrm>
            <a:off x="4678940" y="1547155"/>
            <a:ext cx="2354020" cy="7694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b="1" dirty="0" smtClean="0">
                <a:solidFill>
                  <a:schemeClr val="tx1"/>
                </a:solidFill>
              </a:rPr>
              <a:t>Cognitive Models &amp; Decision Aids</a:t>
            </a:r>
          </a:p>
          <a:p>
            <a:pPr algn="ctr">
              <a:buFont typeface="Arial" pitchFamily="34" charset="0"/>
              <a:buChar char="•"/>
            </a:pPr>
            <a:r>
              <a:rPr lang="en-US" sz="1100" dirty="0" smtClean="0">
                <a:solidFill>
                  <a:schemeClr val="tx1"/>
                </a:solidFill>
              </a:rPr>
              <a:t> Instance Based Learning Models</a:t>
            </a:r>
          </a:p>
          <a:p>
            <a:pPr algn="ctr">
              <a:buFont typeface="Arial" pitchFamily="34" charset="0"/>
              <a:buChar char="•"/>
            </a:pPr>
            <a:r>
              <a:rPr lang="en-US" sz="1100" dirty="0" smtClean="0">
                <a:solidFill>
                  <a:schemeClr val="tx1"/>
                </a:solidFill>
              </a:rPr>
              <a:t> Simulation</a:t>
            </a:r>
          </a:p>
          <a:p>
            <a:pPr algn="ctr">
              <a:buFont typeface="Arial" pitchFamily="34" charset="0"/>
              <a:buChar char="•"/>
            </a:pPr>
            <a:r>
              <a:rPr lang="en-US" sz="1100" dirty="0">
                <a:solidFill>
                  <a:schemeClr val="tx1"/>
                </a:solidFill>
              </a:rPr>
              <a:t> </a:t>
            </a:r>
            <a:r>
              <a:rPr lang="en-US" sz="1100" dirty="0" smtClean="0">
                <a:solidFill>
                  <a:schemeClr val="tx1"/>
                </a:solidFill>
              </a:rPr>
              <a:t>Measures of SA &amp; Shared SA</a:t>
            </a:r>
            <a:endParaRPr lang="en-US" sz="1100" dirty="0">
              <a:solidFill>
                <a:schemeClr val="tx1"/>
              </a:solidFill>
            </a:endParaRPr>
          </a:p>
        </p:txBody>
      </p:sp>
      <p:sp>
        <p:nvSpPr>
          <p:cNvPr id="162" name="Rectangle 161"/>
          <p:cNvSpPr/>
          <p:nvPr/>
        </p:nvSpPr>
        <p:spPr>
          <a:xfrm>
            <a:off x="2708811" y="2596928"/>
            <a:ext cx="557419" cy="144655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a:solidFill>
                  <a:schemeClr val="tx1"/>
                </a:solidFill>
              </a:rPr>
              <a:t>Data Conditioning</a:t>
            </a:r>
          </a:p>
          <a:p>
            <a:pPr algn="ctr"/>
            <a:r>
              <a:rPr lang="en-US" sz="1100" b="1" dirty="0">
                <a:solidFill>
                  <a:schemeClr val="tx1"/>
                </a:solidFill>
              </a:rPr>
              <a:t>Association &amp; </a:t>
            </a:r>
            <a:r>
              <a:rPr lang="en-US" sz="1100" b="1" dirty="0" smtClean="0">
                <a:solidFill>
                  <a:schemeClr val="tx1"/>
                </a:solidFill>
              </a:rPr>
              <a:t>Correlation</a:t>
            </a:r>
            <a:endParaRPr lang="en-US" sz="1100" b="1" dirty="0">
              <a:solidFill>
                <a:schemeClr val="tx1"/>
              </a:solidFill>
            </a:endParaRPr>
          </a:p>
        </p:txBody>
      </p:sp>
      <p:sp>
        <p:nvSpPr>
          <p:cNvPr id="163" name="TextBox 162"/>
          <p:cNvSpPr txBox="1"/>
          <p:nvPr/>
        </p:nvSpPr>
        <p:spPr>
          <a:xfrm>
            <a:off x="2122945" y="3194328"/>
            <a:ext cx="184731" cy="369332"/>
          </a:xfrm>
          <a:prstGeom prst="rect">
            <a:avLst/>
          </a:prstGeom>
          <a:noFill/>
        </p:spPr>
        <p:txBody>
          <a:bodyPr wrap="none" rtlCol="0">
            <a:spAutoFit/>
          </a:bodyPr>
          <a:lstStyle/>
          <a:p>
            <a:endParaRPr lang="en-US" sz="900" dirty="0" smtClean="0"/>
          </a:p>
          <a:p>
            <a:endParaRPr lang="en-US" sz="900" dirty="0"/>
          </a:p>
        </p:txBody>
      </p:sp>
      <p:sp>
        <p:nvSpPr>
          <p:cNvPr id="164" name="TextBox 163"/>
          <p:cNvSpPr txBox="1"/>
          <p:nvPr/>
        </p:nvSpPr>
        <p:spPr>
          <a:xfrm>
            <a:off x="2114080" y="3242580"/>
            <a:ext cx="256802" cy="507831"/>
          </a:xfrm>
          <a:prstGeom prst="rect">
            <a:avLst/>
          </a:prstGeom>
          <a:noFill/>
        </p:spPr>
        <p:txBody>
          <a:bodyPr wrap="none" rtlCol="0">
            <a:spAutoFit/>
          </a:bodyPr>
          <a:lstStyle/>
          <a:p>
            <a:pPr>
              <a:buFont typeface="Arial" pitchFamily="34" charset="0"/>
              <a:buChar char="•"/>
            </a:pPr>
            <a:r>
              <a:rPr lang="en-US" sz="900" dirty="0" smtClean="0"/>
              <a:t> </a:t>
            </a:r>
          </a:p>
          <a:p>
            <a:pPr>
              <a:buFont typeface="Arial" pitchFamily="34" charset="0"/>
              <a:buChar char="•"/>
            </a:pPr>
            <a:r>
              <a:rPr lang="en-US" sz="900" dirty="0"/>
              <a:t> </a:t>
            </a:r>
            <a:endParaRPr lang="en-US" sz="900" dirty="0" smtClean="0"/>
          </a:p>
          <a:p>
            <a:pPr>
              <a:buFont typeface="Arial" pitchFamily="34" charset="0"/>
              <a:buChar char="•"/>
            </a:pPr>
            <a:r>
              <a:rPr lang="en-US" sz="900" dirty="0"/>
              <a:t> </a:t>
            </a:r>
          </a:p>
        </p:txBody>
      </p:sp>
      <p:sp>
        <p:nvSpPr>
          <p:cNvPr id="166" name="Up-Down Arrow 165"/>
          <p:cNvSpPr/>
          <p:nvPr/>
        </p:nvSpPr>
        <p:spPr>
          <a:xfrm>
            <a:off x="6754251" y="2313095"/>
            <a:ext cx="139355" cy="28383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ight Arrow 166"/>
          <p:cNvSpPr/>
          <p:nvPr/>
        </p:nvSpPr>
        <p:spPr>
          <a:xfrm>
            <a:off x="2401654" y="2695586"/>
            <a:ext cx="278709" cy="147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9" name="Right Arrow 168"/>
          <p:cNvSpPr/>
          <p:nvPr/>
        </p:nvSpPr>
        <p:spPr>
          <a:xfrm>
            <a:off x="2401654" y="3064779"/>
            <a:ext cx="278708" cy="147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1" name="Rectangle 170"/>
          <p:cNvSpPr/>
          <p:nvPr/>
        </p:nvSpPr>
        <p:spPr>
          <a:xfrm>
            <a:off x="4972660" y="2596930"/>
            <a:ext cx="1293850" cy="14465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100" b="1" dirty="0" smtClean="0">
                <a:solidFill>
                  <a:schemeClr val="tx1"/>
                </a:solidFill>
              </a:rPr>
              <a:t>Automated </a:t>
            </a:r>
            <a:endParaRPr lang="en-US" sz="1100" b="1" dirty="0">
              <a:solidFill>
                <a:schemeClr val="tx1"/>
              </a:solidFill>
            </a:endParaRPr>
          </a:p>
          <a:p>
            <a:r>
              <a:rPr lang="en-US" sz="1100" b="1" dirty="0" smtClean="0">
                <a:solidFill>
                  <a:schemeClr val="tx1"/>
                </a:solidFill>
              </a:rPr>
              <a:t>Reasoning Tools</a:t>
            </a:r>
            <a:endParaRPr lang="en-US" sz="1100" b="1" dirty="0">
              <a:solidFill>
                <a:schemeClr val="tx1"/>
              </a:solidFill>
            </a:endParaRPr>
          </a:p>
          <a:p>
            <a:pPr>
              <a:buFont typeface="Arial" pitchFamily="34" charset="0"/>
              <a:buChar char="•"/>
            </a:pPr>
            <a:r>
              <a:rPr lang="en-US" sz="1100" dirty="0">
                <a:solidFill>
                  <a:schemeClr val="tx1"/>
                </a:solidFill>
              </a:rPr>
              <a:t>  R-CAST</a:t>
            </a:r>
          </a:p>
          <a:p>
            <a:pPr marL="119063" indent="-119063">
              <a:buFont typeface="Arial" pitchFamily="34" charset="0"/>
              <a:buChar char="•"/>
            </a:pPr>
            <a:r>
              <a:rPr lang="en-US" sz="1100" dirty="0">
                <a:solidFill>
                  <a:schemeClr val="tx1"/>
                </a:solidFill>
              </a:rPr>
              <a:t>Plan-based narratives</a:t>
            </a:r>
          </a:p>
          <a:p>
            <a:pPr marL="119063" indent="-119063">
              <a:buFont typeface="Arial" pitchFamily="34" charset="0"/>
              <a:buChar char="•"/>
            </a:pPr>
            <a:r>
              <a:rPr lang="en-US" sz="1100" dirty="0">
                <a:solidFill>
                  <a:schemeClr val="tx1"/>
                </a:solidFill>
              </a:rPr>
              <a:t>Graphical models</a:t>
            </a:r>
          </a:p>
          <a:p>
            <a:pPr marL="119063" indent="-119063">
              <a:buFont typeface="Arial" pitchFamily="34" charset="0"/>
              <a:buChar char="•"/>
            </a:pPr>
            <a:r>
              <a:rPr lang="en-US" sz="1100" dirty="0">
                <a:solidFill>
                  <a:schemeClr val="tx1"/>
                </a:solidFill>
              </a:rPr>
              <a:t>Uncertainty </a:t>
            </a:r>
            <a:r>
              <a:rPr lang="en-US" sz="1100" dirty="0" smtClean="0">
                <a:solidFill>
                  <a:schemeClr val="tx1"/>
                </a:solidFill>
              </a:rPr>
              <a:t>analysis</a:t>
            </a:r>
            <a:endParaRPr lang="en-US" sz="1100" dirty="0">
              <a:solidFill>
                <a:schemeClr val="tx1"/>
              </a:solidFill>
            </a:endParaRPr>
          </a:p>
        </p:txBody>
      </p:sp>
      <p:sp>
        <p:nvSpPr>
          <p:cNvPr id="175" name="Left-Right Arrow 174"/>
          <p:cNvSpPr/>
          <p:nvPr/>
        </p:nvSpPr>
        <p:spPr>
          <a:xfrm>
            <a:off x="6266509" y="3240925"/>
            <a:ext cx="302551" cy="1820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p:cNvSpPr/>
          <p:nvPr/>
        </p:nvSpPr>
        <p:spPr>
          <a:xfrm>
            <a:off x="3573470" y="2596928"/>
            <a:ext cx="1105470" cy="1446551"/>
          </a:xfrm>
          <a:prstGeom prst="rect">
            <a:avLst/>
          </a:prstGeom>
          <a:solidFill>
            <a:srgbClr val="BCFF9B"/>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100" b="1" dirty="0" smtClean="0">
                <a:solidFill>
                  <a:schemeClr val="tx1"/>
                </a:solidFill>
              </a:rPr>
              <a:t>Information Aggregation &amp; Fusion</a:t>
            </a:r>
          </a:p>
          <a:p>
            <a:pPr marL="57150" indent="-57150">
              <a:buFont typeface="Arial" pitchFamily="34" charset="0"/>
              <a:buChar char="•"/>
            </a:pPr>
            <a:r>
              <a:rPr lang="en-US" sz="1100" dirty="0" smtClean="0">
                <a:solidFill>
                  <a:schemeClr val="tx1"/>
                </a:solidFill>
              </a:rPr>
              <a:t>Transaction Graph  methods</a:t>
            </a:r>
          </a:p>
          <a:p>
            <a:pPr marL="57150" indent="-57150">
              <a:buFont typeface="Arial" pitchFamily="34" charset="0"/>
              <a:buChar char="•"/>
            </a:pPr>
            <a:r>
              <a:rPr lang="en-US" sz="1100" dirty="0" smtClean="0">
                <a:solidFill>
                  <a:schemeClr val="tx1"/>
                </a:solidFill>
              </a:rPr>
              <a:t>Damage assessment</a:t>
            </a:r>
            <a:endParaRPr lang="en-US" sz="1100" dirty="0">
              <a:solidFill>
                <a:schemeClr val="tx1"/>
              </a:solidFill>
            </a:endParaRPr>
          </a:p>
        </p:txBody>
      </p:sp>
      <p:sp>
        <p:nvSpPr>
          <p:cNvPr id="178" name="Left-Right Arrow 177"/>
          <p:cNvSpPr/>
          <p:nvPr/>
        </p:nvSpPr>
        <p:spPr>
          <a:xfrm>
            <a:off x="4687215" y="3240925"/>
            <a:ext cx="278709" cy="1820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Left-Right Arrow 178"/>
          <p:cNvSpPr/>
          <p:nvPr/>
        </p:nvSpPr>
        <p:spPr>
          <a:xfrm>
            <a:off x="3271063" y="3235493"/>
            <a:ext cx="303087" cy="1820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80" name="Picture 7" descr="C:\Program Files\Microsoft Office\MEDIA\CAGCAT10\j0195384.wmf"/>
          <p:cNvPicPr>
            <a:picLocks noChangeAspect="1" noChangeArrowheads="1"/>
          </p:cNvPicPr>
          <p:nvPr/>
        </p:nvPicPr>
        <p:blipFill>
          <a:blip r:embed="rId2" cstate="print"/>
          <a:srcRect/>
          <a:stretch>
            <a:fillRect/>
          </a:stretch>
        </p:blipFill>
        <p:spPr bwMode="auto">
          <a:xfrm>
            <a:off x="7605995" y="1686435"/>
            <a:ext cx="1023788" cy="910493"/>
          </a:xfrm>
          <a:prstGeom prst="rect">
            <a:avLst/>
          </a:prstGeom>
          <a:noFill/>
        </p:spPr>
      </p:pic>
      <p:pic>
        <p:nvPicPr>
          <p:cNvPr id="181" name="Picture 7" descr="C:\Program Files\Microsoft Office\MEDIA\CAGCAT10\j0195384.wmf"/>
          <p:cNvPicPr>
            <a:picLocks noChangeAspect="1" noChangeArrowheads="1"/>
          </p:cNvPicPr>
          <p:nvPr/>
        </p:nvPicPr>
        <p:blipFill>
          <a:blip r:embed="rId2" cstate="print"/>
          <a:srcRect/>
          <a:stretch>
            <a:fillRect/>
          </a:stretch>
        </p:blipFill>
        <p:spPr bwMode="auto">
          <a:xfrm>
            <a:off x="7708361" y="3891282"/>
            <a:ext cx="975483" cy="867533"/>
          </a:xfrm>
          <a:prstGeom prst="rect">
            <a:avLst/>
          </a:prstGeom>
          <a:noFill/>
        </p:spPr>
      </p:pic>
      <p:sp>
        <p:nvSpPr>
          <p:cNvPr id="182" name="Left-Right Arrow 181"/>
          <p:cNvSpPr/>
          <p:nvPr/>
        </p:nvSpPr>
        <p:spPr>
          <a:xfrm rot="20108535">
            <a:off x="7071909" y="2475707"/>
            <a:ext cx="667018" cy="1820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Left-Right Arrow 182"/>
          <p:cNvSpPr/>
          <p:nvPr/>
        </p:nvSpPr>
        <p:spPr>
          <a:xfrm rot="1839750">
            <a:off x="7053536" y="4053194"/>
            <a:ext cx="691252" cy="1820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p:cNvSpPr/>
          <p:nvPr/>
        </p:nvSpPr>
        <p:spPr>
          <a:xfrm>
            <a:off x="3957519" y="5045211"/>
            <a:ext cx="3214364" cy="1456149"/>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pic>
        <p:nvPicPr>
          <p:cNvPr id="186" name="Picture 6"/>
          <p:cNvPicPr>
            <a:picLocks noChangeAspect="1" noChangeArrowheads="1"/>
          </p:cNvPicPr>
          <p:nvPr/>
        </p:nvPicPr>
        <p:blipFill>
          <a:blip r:embed="rId3" cstate="print"/>
          <a:srcRect/>
          <a:stretch>
            <a:fillRect/>
          </a:stretch>
        </p:blipFill>
        <p:spPr bwMode="auto">
          <a:xfrm>
            <a:off x="4232471" y="5426059"/>
            <a:ext cx="646769" cy="482475"/>
          </a:xfrm>
          <a:prstGeom prst="rect">
            <a:avLst/>
          </a:prstGeom>
          <a:noFill/>
          <a:ln w="9525">
            <a:noFill/>
            <a:miter lim="800000"/>
            <a:headEnd/>
            <a:tailEnd/>
          </a:ln>
        </p:spPr>
      </p:pic>
      <p:sp>
        <p:nvSpPr>
          <p:cNvPr id="187" name="Rectangle 186"/>
          <p:cNvSpPr/>
          <p:nvPr/>
        </p:nvSpPr>
        <p:spPr>
          <a:xfrm>
            <a:off x="4949298" y="5426060"/>
            <a:ext cx="88950" cy="66536"/>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0" name="TextBox 189"/>
          <p:cNvSpPr txBox="1"/>
          <p:nvPr/>
        </p:nvSpPr>
        <p:spPr>
          <a:xfrm>
            <a:off x="4187949" y="5908534"/>
            <a:ext cx="729695" cy="400110"/>
          </a:xfrm>
          <a:prstGeom prst="rect">
            <a:avLst/>
          </a:prstGeom>
          <a:noFill/>
        </p:spPr>
        <p:txBody>
          <a:bodyPr wrap="square" rtlCol="0">
            <a:spAutoFit/>
          </a:bodyPr>
          <a:lstStyle/>
          <a:p>
            <a:pPr algn="ctr"/>
            <a:r>
              <a:rPr lang="en-US" sz="1000" dirty="0" smtClean="0"/>
              <a:t>Computer network</a:t>
            </a:r>
            <a:endParaRPr lang="en-US" sz="1000" dirty="0"/>
          </a:p>
        </p:txBody>
      </p:sp>
      <p:sp>
        <p:nvSpPr>
          <p:cNvPr id="192" name="Left-Right Arrow 191"/>
          <p:cNvSpPr/>
          <p:nvPr/>
        </p:nvSpPr>
        <p:spPr>
          <a:xfrm>
            <a:off x="7055243" y="5657894"/>
            <a:ext cx="243512" cy="66536"/>
          </a:xfrm>
          <a:prstGeom prst="lef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Flowchart: Magnetic Disk 192"/>
          <p:cNvSpPr/>
          <p:nvPr/>
        </p:nvSpPr>
        <p:spPr>
          <a:xfrm>
            <a:off x="5109670" y="6114089"/>
            <a:ext cx="474399" cy="310501"/>
          </a:xfrm>
          <a:prstGeom prst="flowChartMagneticDisk">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900" dirty="0">
              <a:solidFill>
                <a:schemeClr val="tx1"/>
              </a:solidFill>
            </a:endParaRPr>
          </a:p>
        </p:txBody>
      </p:sp>
      <p:sp>
        <p:nvSpPr>
          <p:cNvPr id="198" name="Up-Down Arrow 197"/>
          <p:cNvSpPr/>
          <p:nvPr/>
        </p:nvSpPr>
        <p:spPr>
          <a:xfrm>
            <a:off x="6936644" y="5296250"/>
            <a:ext cx="59300" cy="133522"/>
          </a:xfrm>
          <a:prstGeom prst="upDown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ight Arrow 198"/>
          <p:cNvSpPr/>
          <p:nvPr/>
        </p:nvSpPr>
        <p:spPr>
          <a:xfrm>
            <a:off x="5074650" y="5438734"/>
            <a:ext cx="118600" cy="53862"/>
          </a:xfrm>
          <a:prstGeom prs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0" name="Up-Down Arrow 199"/>
          <p:cNvSpPr/>
          <p:nvPr/>
        </p:nvSpPr>
        <p:spPr>
          <a:xfrm>
            <a:off x="5313834" y="5962060"/>
            <a:ext cx="59300" cy="148973"/>
          </a:xfrm>
          <a:prstGeom prst="upDown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TextBox 203"/>
          <p:cNvSpPr txBox="1"/>
          <p:nvPr/>
        </p:nvSpPr>
        <p:spPr>
          <a:xfrm>
            <a:off x="6209516" y="5435265"/>
            <a:ext cx="444749" cy="230832"/>
          </a:xfrm>
          <a:prstGeom prst="rect">
            <a:avLst/>
          </a:prstGeom>
          <a:noFill/>
          <a:ln w="9525">
            <a:solidFill>
              <a:schemeClr val="tx1"/>
            </a:solidFill>
          </a:ln>
        </p:spPr>
        <p:txBody>
          <a:bodyPr wrap="square" rtlCol="0">
            <a:spAutoFit/>
          </a:bodyPr>
          <a:lstStyle/>
          <a:p>
            <a:pPr algn="ctr"/>
            <a:endParaRPr lang="en-US" sz="900" dirty="0" smtClean="0"/>
          </a:p>
        </p:txBody>
      </p:sp>
      <p:sp>
        <p:nvSpPr>
          <p:cNvPr id="207" name="Left-Right Arrow 206"/>
          <p:cNvSpPr/>
          <p:nvPr/>
        </p:nvSpPr>
        <p:spPr>
          <a:xfrm>
            <a:off x="6684573" y="5657894"/>
            <a:ext cx="163121" cy="66536"/>
          </a:xfrm>
          <a:prstGeom prst="lef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Up-Down Arrow 207"/>
          <p:cNvSpPr/>
          <p:nvPr/>
        </p:nvSpPr>
        <p:spPr>
          <a:xfrm>
            <a:off x="6417066" y="5296250"/>
            <a:ext cx="59300" cy="133522"/>
          </a:xfrm>
          <a:prstGeom prst="upDown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9" name="Rectangle 208"/>
          <p:cNvSpPr/>
          <p:nvPr/>
        </p:nvSpPr>
        <p:spPr>
          <a:xfrm>
            <a:off x="5633151" y="5422939"/>
            <a:ext cx="428115" cy="539120"/>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57150">
              <a:buFont typeface="Arial" pitchFamily="34" charset="0"/>
              <a:buChar char="•"/>
            </a:pPr>
            <a:endParaRPr lang="en-US" sz="900" dirty="0">
              <a:solidFill>
                <a:schemeClr val="tx1"/>
              </a:solidFill>
            </a:endParaRPr>
          </a:p>
        </p:txBody>
      </p:sp>
      <p:sp>
        <p:nvSpPr>
          <p:cNvPr id="210" name="Left-Right Arrow 209"/>
          <p:cNvSpPr/>
          <p:nvPr/>
        </p:nvSpPr>
        <p:spPr>
          <a:xfrm>
            <a:off x="6061266" y="5657894"/>
            <a:ext cx="148249" cy="66536"/>
          </a:xfrm>
          <a:prstGeom prst="lef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Left-Right Arrow 210"/>
          <p:cNvSpPr/>
          <p:nvPr/>
        </p:nvSpPr>
        <p:spPr>
          <a:xfrm>
            <a:off x="5455007" y="5657894"/>
            <a:ext cx="178144" cy="66536"/>
          </a:xfrm>
          <a:prstGeom prst="lef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12" name="Picture 2" descr="C:\Users\Nancy\AppData\Local\Microsoft\Windows\Temporary Internet Files\Content.IE5\WDPM0UVZ\MC900156053[1].wmf"/>
          <p:cNvPicPr>
            <a:picLocks noChangeAspect="1" noChangeArrowheads="1"/>
          </p:cNvPicPr>
          <p:nvPr/>
        </p:nvPicPr>
        <p:blipFill>
          <a:blip r:embed="rId4" cstate="print"/>
          <a:srcRect/>
          <a:stretch>
            <a:fillRect/>
          </a:stretch>
        </p:blipFill>
        <p:spPr bwMode="auto">
          <a:xfrm>
            <a:off x="7298755" y="4998955"/>
            <a:ext cx="426049" cy="423984"/>
          </a:xfrm>
          <a:prstGeom prst="rect">
            <a:avLst/>
          </a:prstGeom>
          <a:noFill/>
        </p:spPr>
      </p:pic>
      <p:pic>
        <p:nvPicPr>
          <p:cNvPr id="213" name="Picture 2" descr="C:\Users\Nancy\AppData\Local\Microsoft\Windows\Temporary Internet Files\Content.IE5\WDPM0UVZ\MC900156053[1].wmf"/>
          <p:cNvPicPr>
            <a:picLocks noChangeAspect="1" noChangeArrowheads="1"/>
          </p:cNvPicPr>
          <p:nvPr/>
        </p:nvPicPr>
        <p:blipFill>
          <a:blip r:embed="rId4" cstate="print"/>
          <a:srcRect/>
          <a:stretch>
            <a:fillRect/>
          </a:stretch>
        </p:blipFill>
        <p:spPr bwMode="auto">
          <a:xfrm>
            <a:off x="7298755" y="5484551"/>
            <a:ext cx="426049" cy="423984"/>
          </a:xfrm>
          <a:prstGeom prst="rect">
            <a:avLst/>
          </a:prstGeom>
          <a:noFill/>
        </p:spPr>
      </p:pic>
      <p:pic>
        <p:nvPicPr>
          <p:cNvPr id="214" name="Picture 2" descr="C:\Users\Nancy\AppData\Local\Microsoft\Windows\Temporary Internet Files\Content.IE5\WDPM0UVZ\MC900156053[1].wmf"/>
          <p:cNvPicPr>
            <a:picLocks noChangeAspect="1" noChangeArrowheads="1"/>
          </p:cNvPicPr>
          <p:nvPr/>
        </p:nvPicPr>
        <p:blipFill>
          <a:blip r:embed="rId4" cstate="print"/>
          <a:srcRect/>
          <a:stretch>
            <a:fillRect/>
          </a:stretch>
        </p:blipFill>
        <p:spPr bwMode="auto">
          <a:xfrm>
            <a:off x="7298755" y="5970147"/>
            <a:ext cx="418064" cy="416038"/>
          </a:xfrm>
          <a:prstGeom prst="rect">
            <a:avLst/>
          </a:prstGeom>
          <a:noFill/>
        </p:spPr>
      </p:pic>
      <p:sp>
        <p:nvSpPr>
          <p:cNvPr id="215" name="Left-Right Arrow 214"/>
          <p:cNvSpPr/>
          <p:nvPr/>
        </p:nvSpPr>
        <p:spPr>
          <a:xfrm rot="19180209">
            <a:off x="7029147" y="5397338"/>
            <a:ext cx="285473" cy="79895"/>
          </a:xfrm>
          <a:prstGeom prst="lef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Left-Right Arrow 215"/>
          <p:cNvSpPr/>
          <p:nvPr/>
        </p:nvSpPr>
        <p:spPr>
          <a:xfrm rot="2003250">
            <a:off x="7029268" y="5994824"/>
            <a:ext cx="335081" cy="71602"/>
          </a:xfrm>
          <a:prstGeom prst="lef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TextBox 216"/>
          <p:cNvSpPr txBox="1"/>
          <p:nvPr/>
        </p:nvSpPr>
        <p:spPr>
          <a:xfrm rot="10800000" flipV="1">
            <a:off x="501071" y="4672678"/>
            <a:ext cx="1386658" cy="369332"/>
          </a:xfrm>
          <a:prstGeom prst="rect">
            <a:avLst/>
          </a:prstGeom>
          <a:noFill/>
        </p:spPr>
        <p:txBody>
          <a:bodyPr wrap="square" rtlCol="0">
            <a:spAutoFit/>
          </a:bodyPr>
          <a:lstStyle/>
          <a:p>
            <a:pPr algn="ctr"/>
            <a:r>
              <a:rPr lang="en-US" b="1" dirty="0" smtClean="0"/>
              <a:t>Real </a:t>
            </a:r>
            <a:r>
              <a:rPr lang="en-US" b="1" dirty="0"/>
              <a:t>World</a:t>
            </a:r>
          </a:p>
        </p:txBody>
      </p:sp>
      <p:sp>
        <p:nvSpPr>
          <p:cNvPr id="218" name="Right Arrow 217"/>
          <p:cNvSpPr/>
          <p:nvPr/>
        </p:nvSpPr>
        <p:spPr>
          <a:xfrm rot="2417747" flipV="1">
            <a:off x="1329311" y="5499045"/>
            <a:ext cx="1728187" cy="210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9" name="TextBox 218"/>
          <p:cNvSpPr txBox="1"/>
          <p:nvPr/>
        </p:nvSpPr>
        <p:spPr>
          <a:xfrm>
            <a:off x="2934864" y="5942096"/>
            <a:ext cx="975483" cy="369332"/>
          </a:xfrm>
          <a:prstGeom prst="rect">
            <a:avLst/>
          </a:prstGeom>
          <a:noFill/>
        </p:spPr>
        <p:txBody>
          <a:bodyPr wrap="square" rtlCol="0">
            <a:spAutoFit/>
          </a:bodyPr>
          <a:lstStyle>
            <a:defPPr>
              <a:defRPr lang="en-US"/>
            </a:defPPr>
            <a:lvl1pPr algn="ctr">
              <a:defRPr b="1"/>
            </a:lvl1pPr>
          </a:lstStyle>
          <a:p>
            <a:r>
              <a:rPr lang="en-US" dirty="0"/>
              <a:t>Test-bed</a:t>
            </a:r>
          </a:p>
        </p:txBody>
      </p:sp>
      <p:sp>
        <p:nvSpPr>
          <p:cNvPr id="6" name="Footer Placeholder 5"/>
          <p:cNvSpPr>
            <a:spLocks noGrp="1"/>
          </p:cNvSpPr>
          <p:nvPr>
            <p:ph type="ftr" sz="quarter" idx="11"/>
          </p:nvPr>
        </p:nvSpPr>
        <p:spPr/>
        <p:txBody>
          <a:bodyPr/>
          <a:lstStyle/>
          <a:p>
            <a:r>
              <a:rPr lang="en-US" smtClean="0"/>
              <a:t>ARO-MURI on Cyber-Situation Awareness Review Meeting</a:t>
            </a:r>
            <a:endParaRPr lang="en-US" dirty="0"/>
          </a:p>
        </p:txBody>
      </p:sp>
      <p:sp>
        <p:nvSpPr>
          <p:cNvPr id="3" name="Date Placeholder 2"/>
          <p:cNvSpPr>
            <a:spLocks noGrp="1"/>
          </p:cNvSpPr>
          <p:nvPr>
            <p:ph type="dt" sz="half" idx="10"/>
          </p:nvPr>
        </p:nvSpPr>
        <p:spPr/>
        <p:txBody>
          <a:bodyPr/>
          <a:lstStyle/>
          <a:p>
            <a:r>
              <a:rPr lang="en-US" smtClean="0"/>
              <a:t>July 8-9, 2015</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78" name="Rectangle 77"/>
          <p:cNvSpPr/>
          <p:nvPr/>
        </p:nvSpPr>
        <p:spPr>
          <a:xfrm>
            <a:off x="2122945" y="3739532"/>
            <a:ext cx="209032" cy="1820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ight Arrow 78"/>
          <p:cNvSpPr/>
          <p:nvPr/>
        </p:nvSpPr>
        <p:spPr>
          <a:xfrm>
            <a:off x="2401654" y="3756876"/>
            <a:ext cx="278708" cy="147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4" name="Rectangle 193"/>
          <p:cNvSpPr/>
          <p:nvPr/>
        </p:nvSpPr>
        <p:spPr>
          <a:xfrm>
            <a:off x="6088656" y="5118820"/>
            <a:ext cx="978447" cy="177429"/>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900" dirty="0">
              <a:solidFill>
                <a:schemeClr val="tx1"/>
              </a:solidFill>
            </a:endParaRPr>
          </a:p>
        </p:txBody>
      </p:sp>
      <p:sp>
        <p:nvSpPr>
          <p:cNvPr id="203" name="Rectangle 202"/>
          <p:cNvSpPr/>
          <p:nvPr/>
        </p:nvSpPr>
        <p:spPr>
          <a:xfrm>
            <a:off x="6209876" y="5429772"/>
            <a:ext cx="474399" cy="532288"/>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Rectangle 190"/>
          <p:cNvSpPr/>
          <p:nvPr/>
        </p:nvSpPr>
        <p:spPr>
          <a:xfrm>
            <a:off x="6847694" y="5429772"/>
            <a:ext cx="207549" cy="532288"/>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p:cNvSpPr/>
          <p:nvPr/>
        </p:nvSpPr>
        <p:spPr>
          <a:xfrm>
            <a:off x="5218116" y="5422939"/>
            <a:ext cx="237199" cy="539119"/>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1" name="TextBox 80"/>
          <p:cNvSpPr txBox="1"/>
          <p:nvPr/>
        </p:nvSpPr>
        <p:spPr>
          <a:xfrm>
            <a:off x="4879240" y="5563755"/>
            <a:ext cx="192025" cy="323165"/>
          </a:xfrm>
          <a:prstGeom prst="rect">
            <a:avLst/>
          </a:prstGeom>
          <a:noFill/>
        </p:spPr>
        <p:txBody>
          <a:bodyPr wrap="square" rtlCol="0">
            <a:spAutoFit/>
          </a:bodyPr>
          <a:lstStyle/>
          <a:p>
            <a:pPr>
              <a:buFont typeface="Arial" pitchFamily="34" charset="0"/>
              <a:buChar char="•"/>
            </a:pPr>
            <a:r>
              <a:rPr lang="en-US" sz="500" dirty="0" smtClean="0"/>
              <a:t> </a:t>
            </a:r>
          </a:p>
          <a:p>
            <a:pPr>
              <a:buFont typeface="Arial" pitchFamily="34" charset="0"/>
              <a:buChar char="•"/>
            </a:pPr>
            <a:r>
              <a:rPr lang="en-US" sz="500" dirty="0"/>
              <a:t> </a:t>
            </a:r>
            <a:endParaRPr lang="en-US" sz="500" dirty="0" smtClean="0"/>
          </a:p>
          <a:p>
            <a:pPr>
              <a:buFont typeface="Arial" pitchFamily="34" charset="0"/>
              <a:buChar char="•"/>
            </a:pPr>
            <a:r>
              <a:rPr lang="en-US" sz="500" dirty="0"/>
              <a:t> </a:t>
            </a:r>
          </a:p>
        </p:txBody>
      </p:sp>
      <p:sp>
        <p:nvSpPr>
          <p:cNvPr id="82" name="Rectangle 81"/>
          <p:cNvSpPr/>
          <p:nvPr/>
        </p:nvSpPr>
        <p:spPr>
          <a:xfrm>
            <a:off x="4949298" y="5541275"/>
            <a:ext cx="88950" cy="66536"/>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ight Arrow 82"/>
          <p:cNvSpPr/>
          <p:nvPr/>
        </p:nvSpPr>
        <p:spPr>
          <a:xfrm>
            <a:off x="5074650" y="5553949"/>
            <a:ext cx="118600" cy="53862"/>
          </a:xfrm>
          <a:prstGeom prs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4" name="Rectangle 83"/>
          <p:cNvSpPr/>
          <p:nvPr/>
        </p:nvSpPr>
        <p:spPr>
          <a:xfrm>
            <a:off x="4949298" y="5848515"/>
            <a:ext cx="88950" cy="66536"/>
          </a:xfrm>
          <a:prstGeom prst="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ight Arrow 84"/>
          <p:cNvSpPr/>
          <p:nvPr/>
        </p:nvSpPr>
        <p:spPr>
          <a:xfrm>
            <a:off x="5074650" y="5861189"/>
            <a:ext cx="118600" cy="53862"/>
          </a:xfrm>
          <a:prstGeom prs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Freeform 4"/>
          <p:cNvSpPr/>
          <p:nvPr/>
        </p:nvSpPr>
        <p:spPr>
          <a:xfrm>
            <a:off x="2104759" y="2298275"/>
            <a:ext cx="3018346" cy="3280544"/>
          </a:xfrm>
          <a:custGeom>
            <a:avLst/>
            <a:gdLst>
              <a:gd name="connsiteX0" fmla="*/ 0 w 2975212"/>
              <a:gd name="connsiteY0" fmla="*/ 2825087 h 3316406"/>
              <a:gd name="connsiteX1" fmla="*/ 286603 w 2975212"/>
              <a:gd name="connsiteY1" fmla="*/ 3166281 h 3316406"/>
              <a:gd name="connsiteX2" fmla="*/ 1064525 w 2975212"/>
              <a:gd name="connsiteY2" fmla="*/ 3316406 h 3316406"/>
              <a:gd name="connsiteX3" fmla="*/ 1555845 w 2975212"/>
              <a:gd name="connsiteY3" fmla="*/ 3070747 h 3316406"/>
              <a:gd name="connsiteX4" fmla="*/ 1651379 w 2975212"/>
              <a:gd name="connsiteY4" fmla="*/ 2442950 h 3316406"/>
              <a:gd name="connsiteX5" fmla="*/ 1678675 w 2975212"/>
              <a:gd name="connsiteY5" fmla="*/ 1897039 h 3316406"/>
              <a:gd name="connsiteX6" fmla="*/ 2456597 w 2975212"/>
              <a:gd name="connsiteY6" fmla="*/ 1856096 h 3316406"/>
              <a:gd name="connsiteX7" fmla="*/ 2702257 w 2975212"/>
              <a:gd name="connsiteY7" fmla="*/ 1705971 h 3316406"/>
              <a:gd name="connsiteX8" fmla="*/ 2975212 w 2975212"/>
              <a:gd name="connsiteY8" fmla="*/ 1351129 h 3316406"/>
              <a:gd name="connsiteX9" fmla="*/ 2975212 w 2975212"/>
              <a:gd name="connsiteY9" fmla="*/ 736980 h 3316406"/>
              <a:gd name="connsiteX10" fmla="*/ 2838734 w 2975212"/>
              <a:gd name="connsiteY10" fmla="*/ 232012 h 3316406"/>
              <a:gd name="connsiteX11" fmla="*/ 2279176 w 2975212"/>
              <a:gd name="connsiteY11" fmla="*/ 27296 h 3316406"/>
              <a:gd name="connsiteX12" fmla="*/ 1378424 w 2975212"/>
              <a:gd name="connsiteY12" fmla="*/ 0 h 3316406"/>
              <a:gd name="connsiteX13" fmla="*/ 982639 w 2975212"/>
              <a:gd name="connsiteY13" fmla="*/ 54591 h 3316406"/>
              <a:gd name="connsiteX14" fmla="*/ 464024 w 2975212"/>
              <a:gd name="connsiteY14" fmla="*/ 163774 h 3316406"/>
              <a:gd name="connsiteX15" fmla="*/ 368490 w 2975212"/>
              <a:gd name="connsiteY15" fmla="*/ 559559 h 3316406"/>
              <a:gd name="connsiteX16" fmla="*/ 286603 w 2975212"/>
              <a:gd name="connsiteY16" fmla="*/ 1146412 h 3316406"/>
              <a:gd name="connsiteX17" fmla="*/ 300251 w 2975212"/>
              <a:gd name="connsiteY17" fmla="*/ 1719618 h 3316406"/>
              <a:gd name="connsiteX18" fmla="*/ 40943 w 2975212"/>
              <a:gd name="connsiteY18" fmla="*/ 2142699 h 3316406"/>
              <a:gd name="connsiteX19" fmla="*/ 27296 w 2975212"/>
              <a:gd name="connsiteY19" fmla="*/ 2606723 h 3316406"/>
              <a:gd name="connsiteX20" fmla="*/ 0 w 2975212"/>
              <a:gd name="connsiteY20" fmla="*/ 2825087 h 3316406"/>
              <a:gd name="connsiteX0" fmla="*/ 0 w 2975212"/>
              <a:gd name="connsiteY0" fmla="*/ 2825087 h 3316406"/>
              <a:gd name="connsiteX1" fmla="*/ 286603 w 2975212"/>
              <a:gd name="connsiteY1" fmla="*/ 3166281 h 3316406"/>
              <a:gd name="connsiteX2" fmla="*/ 1064525 w 2975212"/>
              <a:gd name="connsiteY2" fmla="*/ 3316406 h 3316406"/>
              <a:gd name="connsiteX3" fmla="*/ 1555845 w 2975212"/>
              <a:gd name="connsiteY3" fmla="*/ 3070747 h 3316406"/>
              <a:gd name="connsiteX4" fmla="*/ 1651379 w 2975212"/>
              <a:gd name="connsiteY4" fmla="*/ 2442950 h 3316406"/>
              <a:gd name="connsiteX5" fmla="*/ 1678675 w 2975212"/>
              <a:gd name="connsiteY5" fmla="*/ 1897039 h 3316406"/>
              <a:gd name="connsiteX6" fmla="*/ 2456597 w 2975212"/>
              <a:gd name="connsiteY6" fmla="*/ 1856096 h 3316406"/>
              <a:gd name="connsiteX7" fmla="*/ 2702257 w 2975212"/>
              <a:gd name="connsiteY7" fmla="*/ 1705971 h 3316406"/>
              <a:gd name="connsiteX8" fmla="*/ 2975212 w 2975212"/>
              <a:gd name="connsiteY8" fmla="*/ 1351129 h 3316406"/>
              <a:gd name="connsiteX9" fmla="*/ 2975212 w 2975212"/>
              <a:gd name="connsiteY9" fmla="*/ 736980 h 3316406"/>
              <a:gd name="connsiteX10" fmla="*/ 2838734 w 2975212"/>
              <a:gd name="connsiteY10" fmla="*/ 232012 h 3316406"/>
              <a:gd name="connsiteX11" fmla="*/ 2279176 w 2975212"/>
              <a:gd name="connsiteY11" fmla="*/ 27296 h 3316406"/>
              <a:gd name="connsiteX12" fmla="*/ 1378424 w 2975212"/>
              <a:gd name="connsiteY12" fmla="*/ 0 h 3316406"/>
              <a:gd name="connsiteX13" fmla="*/ 982639 w 2975212"/>
              <a:gd name="connsiteY13" fmla="*/ 54591 h 3316406"/>
              <a:gd name="connsiteX14" fmla="*/ 532263 w 2975212"/>
              <a:gd name="connsiteY14" fmla="*/ 177421 h 3316406"/>
              <a:gd name="connsiteX15" fmla="*/ 368490 w 2975212"/>
              <a:gd name="connsiteY15" fmla="*/ 559559 h 3316406"/>
              <a:gd name="connsiteX16" fmla="*/ 286603 w 2975212"/>
              <a:gd name="connsiteY16" fmla="*/ 1146412 h 3316406"/>
              <a:gd name="connsiteX17" fmla="*/ 300251 w 2975212"/>
              <a:gd name="connsiteY17" fmla="*/ 1719618 h 3316406"/>
              <a:gd name="connsiteX18" fmla="*/ 40943 w 2975212"/>
              <a:gd name="connsiteY18" fmla="*/ 2142699 h 3316406"/>
              <a:gd name="connsiteX19" fmla="*/ 27296 w 2975212"/>
              <a:gd name="connsiteY19" fmla="*/ 2606723 h 3316406"/>
              <a:gd name="connsiteX20" fmla="*/ 0 w 2975212"/>
              <a:gd name="connsiteY20" fmla="*/ 2825087 h 3316406"/>
              <a:gd name="connsiteX0" fmla="*/ 0 w 2975212"/>
              <a:gd name="connsiteY0" fmla="*/ 3020349 h 3511668"/>
              <a:gd name="connsiteX1" fmla="*/ 286603 w 2975212"/>
              <a:gd name="connsiteY1" fmla="*/ 3361543 h 3511668"/>
              <a:gd name="connsiteX2" fmla="*/ 1064525 w 2975212"/>
              <a:gd name="connsiteY2" fmla="*/ 3511668 h 3511668"/>
              <a:gd name="connsiteX3" fmla="*/ 1555845 w 2975212"/>
              <a:gd name="connsiteY3" fmla="*/ 3266009 h 3511668"/>
              <a:gd name="connsiteX4" fmla="*/ 1651379 w 2975212"/>
              <a:gd name="connsiteY4" fmla="*/ 2638212 h 3511668"/>
              <a:gd name="connsiteX5" fmla="*/ 1678675 w 2975212"/>
              <a:gd name="connsiteY5" fmla="*/ 2092301 h 3511668"/>
              <a:gd name="connsiteX6" fmla="*/ 2456597 w 2975212"/>
              <a:gd name="connsiteY6" fmla="*/ 2051358 h 3511668"/>
              <a:gd name="connsiteX7" fmla="*/ 2702257 w 2975212"/>
              <a:gd name="connsiteY7" fmla="*/ 1901233 h 3511668"/>
              <a:gd name="connsiteX8" fmla="*/ 2975212 w 2975212"/>
              <a:gd name="connsiteY8" fmla="*/ 1546391 h 3511668"/>
              <a:gd name="connsiteX9" fmla="*/ 2975212 w 2975212"/>
              <a:gd name="connsiteY9" fmla="*/ 932242 h 3511668"/>
              <a:gd name="connsiteX10" fmla="*/ 2838734 w 2975212"/>
              <a:gd name="connsiteY10" fmla="*/ 427274 h 3511668"/>
              <a:gd name="connsiteX11" fmla="*/ 2279176 w 2975212"/>
              <a:gd name="connsiteY11" fmla="*/ 222558 h 3511668"/>
              <a:gd name="connsiteX12" fmla="*/ 1397474 w 2975212"/>
              <a:gd name="connsiteY12" fmla="*/ 0 h 3511668"/>
              <a:gd name="connsiteX13" fmla="*/ 982639 w 2975212"/>
              <a:gd name="connsiteY13" fmla="*/ 249853 h 3511668"/>
              <a:gd name="connsiteX14" fmla="*/ 532263 w 2975212"/>
              <a:gd name="connsiteY14" fmla="*/ 372683 h 3511668"/>
              <a:gd name="connsiteX15" fmla="*/ 368490 w 2975212"/>
              <a:gd name="connsiteY15" fmla="*/ 754821 h 3511668"/>
              <a:gd name="connsiteX16" fmla="*/ 286603 w 2975212"/>
              <a:gd name="connsiteY16" fmla="*/ 1341674 h 3511668"/>
              <a:gd name="connsiteX17" fmla="*/ 300251 w 2975212"/>
              <a:gd name="connsiteY17" fmla="*/ 1914880 h 3511668"/>
              <a:gd name="connsiteX18" fmla="*/ 40943 w 2975212"/>
              <a:gd name="connsiteY18" fmla="*/ 2337961 h 3511668"/>
              <a:gd name="connsiteX19" fmla="*/ 27296 w 2975212"/>
              <a:gd name="connsiteY19" fmla="*/ 2801985 h 3511668"/>
              <a:gd name="connsiteX20" fmla="*/ 0 w 2975212"/>
              <a:gd name="connsiteY20" fmla="*/ 3020349 h 3511668"/>
              <a:gd name="connsiteX0" fmla="*/ 0 w 2975212"/>
              <a:gd name="connsiteY0" fmla="*/ 3020349 h 3511668"/>
              <a:gd name="connsiteX1" fmla="*/ 286603 w 2975212"/>
              <a:gd name="connsiteY1" fmla="*/ 3361543 h 3511668"/>
              <a:gd name="connsiteX2" fmla="*/ 1064525 w 2975212"/>
              <a:gd name="connsiteY2" fmla="*/ 3511668 h 3511668"/>
              <a:gd name="connsiteX3" fmla="*/ 1555845 w 2975212"/>
              <a:gd name="connsiteY3" fmla="*/ 3266009 h 3511668"/>
              <a:gd name="connsiteX4" fmla="*/ 1651379 w 2975212"/>
              <a:gd name="connsiteY4" fmla="*/ 2638212 h 3511668"/>
              <a:gd name="connsiteX5" fmla="*/ 1678675 w 2975212"/>
              <a:gd name="connsiteY5" fmla="*/ 2092301 h 3511668"/>
              <a:gd name="connsiteX6" fmla="*/ 2456597 w 2975212"/>
              <a:gd name="connsiteY6" fmla="*/ 2051358 h 3511668"/>
              <a:gd name="connsiteX7" fmla="*/ 2702257 w 2975212"/>
              <a:gd name="connsiteY7" fmla="*/ 1901233 h 3511668"/>
              <a:gd name="connsiteX8" fmla="*/ 2975212 w 2975212"/>
              <a:gd name="connsiteY8" fmla="*/ 1546391 h 3511668"/>
              <a:gd name="connsiteX9" fmla="*/ 2975212 w 2975212"/>
              <a:gd name="connsiteY9" fmla="*/ 932242 h 3511668"/>
              <a:gd name="connsiteX10" fmla="*/ 2838734 w 2975212"/>
              <a:gd name="connsiteY10" fmla="*/ 427274 h 3511668"/>
              <a:gd name="connsiteX11" fmla="*/ 2279176 w 2975212"/>
              <a:gd name="connsiteY11" fmla="*/ 222558 h 3511668"/>
              <a:gd name="connsiteX12" fmla="*/ 1397474 w 2975212"/>
              <a:gd name="connsiteY12" fmla="*/ 0 h 3511668"/>
              <a:gd name="connsiteX13" fmla="*/ 849289 w 2975212"/>
              <a:gd name="connsiteY13" fmla="*/ 68878 h 3511668"/>
              <a:gd name="connsiteX14" fmla="*/ 532263 w 2975212"/>
              <a:gd name="connsiteY14" fmla="*/ 372683 h 3511668"/>
              <a:gd name="connsiteX15" fmla="*/ 368490 w 2975212"/>
              <a:gd name="connsiteY15" fmla="*/ 754821 h 3511668"/>
              <a:gd name="connsiteX16" fmla="*/ 286603 w 2975212"/>
              <a:gd name="connsiteY16" fmla="*/ 1341674 h 3511668"/>
              <a:gd name="connsiteX17" fmla="*/ 300251 w 2975212"/>
              <a:gd name="connsiteY17" fmla="*/ 1914880 h 3511668"/>
              <a:gd name="connsiteX18" fmla="*/ 40943 w 2975212"/>
              <a:gd name="connsiteY18" fmla="*/ 2337961 h 3511668"/>
              <a:gd name="connsiteX19" fmla="*/ 27296 w 2975212"/>
              <a:gd name="connsiteY19" fmla="*/ 2801985 h 3511668"/>
              <a:gd name="connsiteX20" fmla="*/ 0 w 2975212"/>
              <a:gd name="connsiteY20" fmla="*/ 3020349 h 3511668"/>
              <a:gd name="connsiteX0" fmla="*/ 849289 w 2975212"/>
              <a:gd name="connsiteY0" fmla="*/ 68878 h 3511668"/>
              <a:gd name="connsiteX1" fmla="*/ 532263 w 2975212"/>
              <a:gd name="connsiteY1" fmla="*/ 372683 h 3511668"/>
              <a:gd name="connsiteX2" fmla="*/ 368490 w 2975212"/>
              <a:gd name="connsiteY2" fmla="*/ 754821 h 3511668"/>
              <a:gd name="connsiteX3" fmla="*/ 286603 w 2975212"/>
              <a:gd name="connsiteY3" fmla="*/ 1341674 h 3511668"/>
              <a:gd name="connsiteX4" fmla="*/ 300251 w 2975212"/>
              <a:gd name="connsiteY4" fmla="*/ 1914880 h 3511668"/>
              <a:gd name="connsiteX5" fmla="*/ 40943 w 2975212"/>
              <a:gd name="connsiteY5" fmla="*/ 2337961 h 3511668"/>
              <a:gd name="connsiteX6" fmla="*/ 27296 w 2975212"/>
              <a:gd name="connsiteY6" fmla="*/ 2801985 h 3511668"/>
              <a:gd name="connsiteX7" fmla="*/ 0 w 2975212"/>
              <a:gd name="connsiteY7" fmla="*/ 3020349 h 3511668"/>
              <a:gd name="connsiteX8" fmla="*/ 286603 w 2975212"/>
              <a:gd name="connsiteY8" fmla="*/ 3361543 h 3511668"/>
              <a:gd name="connsiteX9" fmla="*/ 1064525 w 2975212"/>
              <a:gd name="connsiteY9" fmla="*/ 3511668 h 3511668"/>
              <a:gd name="connsiteX10" fmla="*/ 1555845 w 2975212"/>
              <a:gd name="connsiteY10" fmla="*/ 3266009 h 3511668"/>
              <a:gd name="connsiteX11" fmla="*/ 1651379 w 2975212"/>
              <a:gd name="connsiteY11" fmla="*/ 2638212 h 3511668"/>
              <a:gd name="connsiteX12" fmla="*/ 1678675 w 2975212"/>
              <a:gd name="connsiteY12" fmla="*/ 2092301 h 3511668"/>
              <a:gd name="connsiteX13" fmla="*/ 2456597 w 2975212"/>
              <a:gd name="connsiteY13" fmla="*/ 2051358 h 3511668"/>
              <a:gd name="connsiteX14" fmla="*/ 2702257 w 2975212"/>
              <a:gd name="connsiteY14" fmla="*/ 1901233 h 3511668"/>
              <a:gd name="connsiteX15" fmla="*/ 2975212 w 2975212"/>
              <a:gd name="connsiteY15" fmla="*/ 1546391 h 3511668"/>
              <a:gd name="connsiteX16" fmla="*/ 2975212 w 2975212"/>
              <a:gd name="connsiteY16" fmla="*/ 932242 h 3511668"/>
              <a:gd name="connsiteX17" fmla="*/ 2838734 w 2975212"/>
              <a:gd name="connsiteY17" fmla="*/ 427274 h 3511668"/>
              <a:gd name="connsiteX18" fmla="*/ 2279176 w 2975212"/>
              <a:gd name="connsiteY18" fmla="*/ 222558 h 3511668"/>
              <a:gd name="connsiteX19" fmla="*/ 1397474 w 2975212"/>
              <a:gd name="connsiteY19" fmla="*/ 0 h 3511668"/>
              <a:gd name="connsiteX20" fmla="*/ 940729 w 2975212"/>
              <a:gd name="connsiteY20" fmla="*/ 160318 h 3511668"/>
              <a:gd name="connsiteX0" fmla="*/ 849289 w 2975212"/>
              <a:gd name="connsiteY0" fmla="*/ 68878 h 3511668"/>
              <a:gd name="connsiteX1" fmla="*/ 532263 w 2975212"/>
              <a:gd name="connsiteY1" fmla="*/ 372683 h 3511668"/>
              <a:gd name="connsiteX2" fmla="*/ 368490 w 2975212"/>
              <a:gd name="connsiteY2" fmla="*/ 754821 h 3511668"/>
              <a:gd name="connsiteX3" fmla="*/ 286603 w 2975212"/>
              <a:gd name="connsiteY3" fmla="*/ 1341674 h 3511668"/>
              <a:gd name="connsiteX4" fmla="*/ 300251 w 2975212"/>
              <a:gd name="connsiteY4" fmla="*/ 1914880 h 3511668"/>
              <a:gd name="connsiteX5" fmla="*/ 40943 w 2975212"/>
              <a:gd name="connsiteY5" fmla="*/ 2337961 h 3511668"/>
              <a:gd name="connsiteX6" fmla="*/ 27296 w 2975212"/>
              <a:gd name="connsiteY6" fmla="*/ 2801985 h 3511668"/>
              <a:gd name="connsiteX7" fmla="*/ 0 w 2975212"/>
              <a:gd name="connsiteY7" fmla="*/ 3020349 h 3511668"/>
              <a:gd name="connsiteX8" fmla="*/ 286603 w 2975212"/>
              <a:gd name="connsiteY8" fmla="*/ 3361543 h 3511668"/>
              <a:gd name="connsiteX9" fmla="*/ 1064525 w 2975212"/>
              <a:gd name="connsiteY9" fmla="*/ 3511668 h 3511668"/>
              <a:gd name="connsiteX10" fmla="*/ 1555845 w 2975212"/>
              <a:gd name="connsiteY10" fmla="*/ 3266009 h 3511668"/>
              <a:gd name="connsiteX11" fmla="*/ 1651379 w 2975212"/>
              <a:gd name="connsiteY11" fmla="*/ 2638212 h 3511668"/>
              <a:gd name="connsiteX12" fmla="*/ 1678675 w 2975212"/>
              <a:gd name="connsiteY12" fmla="*/ 2092301 h 3511668"/>
              <a:gd name="connsiteX13" fmla="*/ 2456597 w 2975212"/>
              <a:gd name="connsiteY13" fmla="*/ 2051358 h 3511668"/>
              <a:gd name="connsiteX14" fmla="*/ 2702257 w 2975212"/>
              <a:gd name="connsiteY14" fmla="*/ 1901233 h 3511668"/>
              <a:gd name="connsiteX15" fmla="*/ 2975212 w 2975212"/>
              <a:gd name="connsiteY15" fmla="*/ 1546391 h 3511668"/>
              <a:gd name="connsiteX16" fmla="*/ 2975212 w 2975212"/>
              <a:gd name="connsiteY16" fmla="*/ 932242 h 3511668"/>
              <a:gd name="connsiteX17" fmla="*/ 2838734 w 2975212"/>
              <a:gd name="connsiteY17" fmla="*/ 427274 h 3511668"/>
              <a:gd name="connsiteX18" fmla="*/ 2279176 w 2975212"/>
              <a:gd name="connsiteY18" fmla="*/ 222558 h 3511668"/>
              <a:gd name="connsiteX19" fmla="*/ 1397474 w 2975212"/>
              <a:gd name="connsiteY19" fmla="*/ 0 h 3511668"/>
              <a:gd name="connsiteX20" fmla="*/ 940729 w 2975212"/>
              <a:gd name="connsiteY20" fmla="*/ 160318 h 3511668"/>
              <a:gd name="connsiteX0" fmla="*/ 849289 w 2975212"/>
              <a:gd name="connsiteY0" fmla="*/ 69332 h 3512122"/>
              <a:gd name="connsiteX1" fmla="*/ 532263 w 2975212"/>
              <a:gd name="connsiteY1" fmla="*/ 373137 h 3512122"/>
              <a:gd name="connsiteX2" fmla="*/ 368490 w 2975212"/>
              <a:gd name="connsiteY2" fmla="*/ 755275 h 3512122"/>
              <a:gd name="connsiteX3" fmla="*/ 286603 w 2975212"/>
              <a:gd name="connsiteY3" fmla="*/ 1342128 h 3512122"/>
              <a:gd name="connsiteX4" fmla="*/ 300251 w 2975212"/>
              <a:gd name="connsiteY4" fmla="*/ 1915334 h 3512122"/>
              <a:gd name="connsiteX5" fmla="*/ 40943 w 2975212"/>
              <a:gd name="connsiteY5" fmla="*/ 2338415 h 3512122"/>
              <a:gd name="connsiteX6" fmla="*/ 27296 w 2975212"/>
              <a:gd name="connsiteY6" fmla="*/ 2802439 h 3512122"/>
              <a:gd name="connsiteX7" fmla="*/ 0 w 2975212"/>
              <a:gd name="connsiteY7" fmla="*/ 3020803 h 3512122"/>
              <a:gd name="connsiteX8" fmla="*/ 286603 w 2975212"/>
              <a:gd name="connsiteY8" fmla="*/ 3361997 h 3512122"/>
              <a:gd name="connsiteX9" fmla="*/ 1064525 w 2975212"/>
              <a:gd name="connsiteY9" fmla="*/ 3512122 h 3512122"/>
              <a:gd name="connsiteX10" fmla="*/ 1555845 w 2975212"/>
              <a:gd name="connsiteY10" fmla="*/ 3266463 h 3512122"/>
              <a:gd name="connsiteX11" fmla="*/ 1651379 w 2975212"/>
              <a:gd name="connsiteY11" fmla="*/ 2638666 h 3512122"/>
              <a:gd name="connsiteX12" fmla="*/ 1678675 w 2975212"/>
              <a:gd name="connsiteY12" fmla="*/ 2092755 h 3512122"/>
              <a:gd name="connsiteX13" fmla="*/ 2456597 w 2975212"/>
              <a:gd name="connsiteY13" fmla="*/ 2051812 h 3512122"/>
              <a:gd name="connsiteX14" fmla="*/ 2702257 w 2975212"/>
              <a:gd name="connsiteY14" fmla="*/ 1901687 h 3512122"/>
              <a:gd name="connsiteX15" fmla="*/ 2975212 w 2975212"/>
              <a:gd name="connsiteY15" fmla="*/ 1546845 h 3512122"/>
              <a:gd name="connsiteX16" fmla="*/ 2975212 w 2975212"/>
              <a:gd name="connsiteY16" fmla="*/ 932696 h 3512122"/>
              <a:gd name="connsiteX17" fmla="*/ 2838734 w 2975212"/>
              <a:gd name="connsiteY17" fmla="*/ 427728 h 3512122"/>
              <a:gd name="connsiteX18" fmla="*/ 2279176 w 2975212"/>
              <a:gd name="connsiteY18" fmla="*/ 223012 h 3512122"/>
              <a:gd name="connsiteX19" fmla="*/ 1397474 w 2975212"/>
              <a:gd name="connsiteY19" fmla="*/ 454 h 3512122"/>
              <a:gd name="connsiteX20" fmla="*/ 940729 w 2975212"/>
              <a:gd name="connsiteY20" fmla="*/ 160772 h 3512122"/>
              <a:gd name="connsiteX0" fmla="*/ 849289 w 2975212"/>
              <a:gd name="connsiteY0" fmla="*/ 69332 h 3512122"/>
              <a:gd name="connsiteX1" fmla="*/ 532263 w 2975212"/>
              <a:gd name="connsiteY1" fmla="*/ 373137 h 3512122"/>
              <a:gd name="connsiteX2" fmla="*/ 368490 w 2975212"/>
              <a:gd name="connsiteY2" fmla="*/ 755275 h 3512122"/>
              <a:gd name="connsiteX3" fmla="*/ 286603 w 2975212"/>
              <a:gd name="connsiteY3" fmla="*/ 1342128 h 3512122"/>
              <a:gd name="connsiteX4" fmla="*/ 300251 w 2975212"/>
              <a:gd name="connsiteY4" fmla="*/ 1915334 h 3512122"/>
              <a:gd name="connsiteX5" fmla="*/ 40943 w 2975212"/>
              <a:gd name="connsiteY5" fmla="*/ 2338415 h 3512122"/>
              <a:gd name="connsiteX6" fmla="*/ 27296 w 2975212"/>
              <a:gd name="connsiteY6" fmla="*/ 2802439 h 3512122"/>
              <a:gd name="connsiteX7" fmla="*/ 0 w 2975212"/>
              <a:gd name="connsiteY7" fmla="*/ 3020803 h 3512122"/>
              <a:gd name="connsiteX8" fmla="*/ 286603 w 2975212"/>
              <a:gd name="connsiteY8" fmla="*/ 3361997 h 3512122"/>
              <a:gd name="connsiteX9" fmla="*/ 1064525 w 2975212"/>
              <a:gd name="connsiteY9" fmla="*/ 3512122 h 3512122"/>
              <a:gd name="connsiteX10" fmla="*/ 1555845 w 2975212"/>
              <a:gd name="connsiteY10" fmla="*/ 3266463 h 3512122"/>
              <a:gd name="connsiteX11" fmla="*/ 1651379 w 2975212"/>
              <a:gd name="connsiteY11" fmla="*/ 2638666 h 3512122"/>
              <a:gd name="connsiteX12" fmla="*/ 1678675 w 2975212"/>
              <a:gd name="connsiteY12" fmla="*/ 2092755 h 3512122"/>
              <a:gd name="connsiteX13" fmla="*/ 2456597 w 2975212"/>
              <a:gd name="connsiteY13" fmla="*/ 2051812 h 3512122"/>
              <a:gd name="connsiteX14" fmla="*/ 2702257 w 2975212"/>
              <a:gd name="connsiteY14" fmla="*/ 1901687 h 3512122"/>
              <a:gd name="connsiteX15" fmla="*/ 2975212 w 2975212"/>
              <a:gd name="connsiteY15" fmla="*/ 1546845 h 3512122"/>
              <a:gd name="connsiteX16" fmla="*/ 2975212 w 2975212"/>
              <a:gd name="connsiteY16" fmla="*/ 932696 h 3512122"/>
              <a:gd name="connsiteX17" fmla="*/ 2838734 w 2975212"/>
              <a:gd name="connsiteY17" fmla="*/ 427728 h 3512122"/>
              <a:gd name="connsiteX18" fmla="*/ 2279176 w 2975212"/>
              <a:gd name="connsiteY18" fmla="*/ 223012 h 3512122"/>
              <a:gd name="connsiteX19" fmla="*/ 1397474 w 2975212"/>
              <a:gd name="connsiteY19" fmla="*/ 454 h 3512122"/>
              <a:gd name="connsiteX20" fmla="*/ 940729 w 2975212"/>
              <a:gd name="connsiteY20" fmla="*/ 160772 h 3512122"/>
              <a:gd name="connsiteX0" fmla="*/ 849289 w 2975212"/>
              <a:gd name="connsiteY0" fmla="*/ 69332 h 3512122"/>
              <a:gd name="connsiteX1" fmla="*/ 532263 w 2975212"/>
              <a:gd name="connsiteY1" fmla="*/ 373137 h 3512122"/>
              <a:gd name="connsiteX2" fmla="*/ 368490 w 2975212"/>
              <a:gd name="connsiteY2" fmla="*/ 755275 h 3512122"/>
              <a:gd name="connsiteX3" fmla="*/ 286603 w 2975212"/>
              <a:gd name="connsiteY3" fmla="*/ 1342128 h 3512122"/>
              <a:gd name="connsiteX4" fmla="*/ 300251 w 2975212"/>
              <a:gd name="connsiteY4" fmla="*/ 1915334 h 3512122"/>
              <a:gd name="connsiteX5" fmla="*/ 40943 w 2975212"/>
              <a:gd name="connsiteY5" fmla="*/ 2338415 h 3512122"/>
              <a:gd name="connsiteX6" fmla="*/ 27296 w 2975212"/>
              <a:gd name="connsiteY6" fmla="*/ 2802439 h 3512122"/>
              <a:gd name="connsiteX7" fmla="*/ 0 w 2975212"/>
              <a:gd name="connsiteY7" fmla="*/ 3020803 h 3512122"/>
              <a:gd name="connsiteX8" fmla="*/ 286603 w 2975212"/>
              <a:gd name="connsiteY8" fmla="*/ 3361997 h 3512122"/>
              <a:gd name="connsiteX9" fmla="*/ 1064525 w 2975212"/>
              <a:gd name="connsiteY9" fmla="*/ 3512122 h 3512122"/>
              <a:gd name="connsiteX10" fmla="*/ 1555845 w 2975212"/>
              <a:gd name="connsiteY10" fmla="*/ 3266463 h 3512122"/>
              <a:gd name="connsiteX11" fmla="*/ 1651379 w 2975212"/>
              <a:gd name="connsiteY11" fmla="*/ 2638666 h 3512122"/>
              <a:gd name="connsiteX12" fmla="*/ 1678675 w 2975212"/>
              <a:gd name="connsiteY12" fmla="*/ 2092755 h 3512122"/>
              <a:gd name="connsiteX13" fmla="*/ 2456597 w 2975212"/>
              <a:gd name="connsiteY13" fmla="*/ 2051812 h 3512122"/>
              <a:gd name="connsiteX14" fmla="*/ 2702257 w 2975212"/>
              <a:gd name="connsiteY14" fmla="*/ 1901687 h 3512122"/>
              <a:gd name="connsiteX15" fmla="*/ 2975212 w 2975212"/>
              <a:gd name="connsiteY15" fmla="*/ 1546845 h 3512122"/>
              <a:gd name="connsiteX16" fmla="*/ 2975212 w 2975212"/>
              <a:gd name="connsiteY16" fmla="*/ 932696 h 3512122"/>
              <a:gd name="connsiteX17" fmla="*/ 2838734 w 2975212"/>
              <a:gd name="connsiteY17" fmla="*/ 427728 h 3512122"/>
              <a:gd name="connsiteX18" fmla="*/ 2279176 w 2975212"/>
              <a:gd name="connsiteY18" fmla="*/ 223012 h 3512122"/>
              <a:gd name="connsiteX19" fmla="*/ 1397474 w 2975212"/>
              <a:gd name="connsiteY19" fmla="*/ 454 h 3512122"/>
              <a:gd name="connsiteX20" fmla="*/ 940729 w 2975212"/>
              <a:gd name="connsiteY20" fmla="*/ 160772 h 3512122"/>
              <a:gd name="connsiteX0" fmla="*/ 849289 w 2975212"/>
              <a:gd name="connsiteY0" fmla="*/ 81703 h 3524493"/>
              <a:gd name="connsiteX1" fmla="*/ 532263 w 2975212"/>
              <a:gd name="connsiteY1" fmla="*/ 385508 h 3524493"/>
              <a:gd name="connsiteX2" fmla="*/ 368490 w 2975212"/>
              <a:gd name="connsiteY2" fmla="*/ 767646 h 3524493"/>
              <a:gd name="connsiteX3" fmla="*/ 286603 w 2975212"/>
              <a:gd name="connsiteY3" fmla="*/ 1354499 h 3524493"/>
              <a:gd name="connsiteX4" fmla="*/ 300251 w 2975212"/>
              <a:gd name="connsiteY4" fmla="*/ 1927705 h 3524493"/>
              <a:gd name="connsiteX5" fmla="*/ 40943 w 2975212"/>
              <a:gd name="connsiteY5" fmla="*/ 2350786 h 3524493"/>
              <a:gd name="connsiteX6" fmla="*/ 27296 w 2975212"/>
              <a:gd name="connsiteY6" fmla="*/ 2814810 h 3524493"/>
              <a:gd name="connsiteX7" fmla="*/ 0 w 2975212"/>
              <a:gd name="connsiteY7" fmla="*/ 3033174 h 3524493"/>
              <a:gd name="connsiteX8" fmla="*/ 286603 w 2975212"/>
              <a:gd name="connsiteY8" fmla="*/ 3374368 h 3524493"/>
              <a:gd name="connsiteX9" fmla="*/ 1064525 w 2975212"/>
              <a:gd name="connsiteY9" fmla="*/ 3524493 h 3524493"/>
              <a:gd name="connsiteX10" fmla="*/ 1555845 w 2975212"/>
              <a:gd name="connsiteY10" fmla="*/ 3278834 h 3524493"/>
              <a:gd name="connsiteX11" fmla="*/ 1651379 w 2975212"/>
              <a:gd name="connsiteY11" fmla="*/ 2651037 h 3524493"/>
              <a:gd name="connsiteX12" fmla="*/ 1678675 w 2975212"/>
              <a:gd name="connsiteY12" fmla="*/ 2105126 h 3524493"/>
              <a:gd name="connsiteX13" fmla="*/ 2456597 w 2975212"/>
              <a:gd name="connsiteY13" fmla="*/ 2064183 h 3524493"/>
              <a:gd name="connsiteX14" fmla="*/ 2702257 w 2975212"/>
              <a:gd name="connsiteY14" fmla="*/ 1914058 h 3524493"/>
              <a:gd name="connsiteX15" fmla="*/ 2975212 w 2975212"/>
              <a:gd name="connsiteY15" fmla="*/ 1559216 h 3524493"/>
              <a:gd name="connsiteX16" fmla="*/ 2975212 w 2975212"/>
              <a:gd name="connsiteY16" fmla="*/ 945067 h 3524493"/>
              <a:gd name="connsiteX17" fmla="*/ 2838734 w 2975212"/>
              <a:gd name="connsiteY17" fmla="*/ 440099 h 3524493"/>
              <a:gd name="connsiteX18" fmla="*/ 2279176 w 2975212"/>
              <a:gd name="connsiteY18" fmla="*/ 235383 h 3524493"/>
              <a:gd name="connsiteX19" fmla="*/ 1397474 w 2975212"/>
              <a:gd name="connsiteY19" fmla="*/ 12825 h 3524493"/>
              <a:gd name="connsiteX20" fmla="*/ 974067 w 2975212"/>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286603 w 3001476"/>
              <a:gd name="connsiteY3" fmla="*/ 1354499 h 3524493"/>
              <a:gd name="connsiteX4" fmla="*/ 300251 w 3001476"/>
              <a:gd name="connsiteY4" fmla="*/ 1927705 h 3524493"/>
              <a:gd name="connsiteX5" fmla="*/ 40943 w 3001476"/>
              <a:gd name="connsiteY5" fmla="*/ 2350786 h 3524493"/>
              <a:gd name="connsiteX6" fmla="*/ 27296 w 3001476"/>
              <a:gd name="connsiteY6" fmla="*/ 2814810 h 3524493"/>
              <a:gd name="connsiteX7" fmla="*/ 0 w 3001476"/>
              <a:gd name="connsiteY7" fmla="*/ 3033174 h 3524493"/>
              <a:gd name="connsiteX8" fmla="*/ 286603 w 3001476"/>
              <a:gd name="connsiteY8" fmla="*/ 3374368 h 3524493"/>
              <a:gd name="connsiteX9" fmla="*/ 1064525 w 3001476"/>
              <a:gd name="connsiteY9" fmla="*/ 3524493 h 3524493"/>
              <a:gd name="connsiteX10" fmla="*/ 1555845 w 3001476"/>
              <a:gd name="connsiteY10" fmla="*/ 3278834 h 3524493"/>
              <a:gd name="connsiteX11" fmla="*/ 1651379 w 3001476"/>
              <a:gd name="connsiteY11" fmla="*/ 2651037 h 3524493"/>
              <a:gd name="connsiteX12" fmla="*/ 1678675 w 3001476"/>
              <a:gd name="connsiteY12" fmla="*/ 2105126 h 3524493"/>
              <a:gd name="connsiteX13" fmla="*/ 2456597 w 3001476"/>
              <a:gd name="connsiteY13" fmla="*/ 2064183 h 3524493"/>
              <a:gd name="connsiteX14" fmla="*/ 2702257 w 3001476"/>
              <a:gd name="connsiteY14" fmla="*/ 1914058 h 3524493"/>
              <a:gd name="connsiteX15" fmla="*/ 2975212 w 3001476"/>
              <a:gd name="connsiteY15" fmla="*/ 1559216 h 3524493"/>
              <a:gd name="connsiteX16" fmla="*/ 2975212 w 3001476"/>
              <a:gd name="connsiteY16" fmla="*/ 945067 h 3524493"/>
              <a:gd name="connsiteX17" fmla="*/ 2838734 w 3001476"/>
              <a:gd name="connsiteY17" fmla="*/ 440099 h 3524493"/>
              <a:gd name="connsiteX18" fmla="*/ 2279176 w 3001476"/>
              <a:gd name="connsiteY18" fmla="*/ 235383 h 3524493"/>
              <a:gd name="connsiteX19" fmla="*/ 1397474 w 3001476"/>
              <a:gd name="connsiteY19" fmla="*/ 12825 h 3524493"/>
              <a:gd name="connsiteX20" fmla="*/ 974067 w 3001476"/>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286603 w 3001476"/>
              <a:gd name="connsiteY3" fmla="*/ 1354499 h 3524493"/>
              <a:gd name="connsiteX4" fmla="*/ 300251 w 3001476"/>
              <a:gd name="connsiteY4" fmla="*/ 1927705 h 3524493"/>
              <a:gd name="connsiteX5" fmla="*/ 40943 w 3001476"/>
              <a:gd name="connsiteY5" fmla="*/ 2350786 h 3524493"/>
              <a:gd name="connsiteX6" fmla="*/ 27296 w 3001476"/>
              <a:gd name="connsiteY6" fmla="*/ 2814810 h 3524493"/>
              <a:gd name="connsiteX7" fmla="*/ 0 w 3001476"/>
              <a:gd name="connsiteY7" fmla="*/ 3033174 h 3524493"/>
              <a:gd name="connsiteX8" fmla="*/ 286603 w 3001476"/>
              <a:gd name="connsiteY8" fmla="*/ 3374368 h 3524493"/>
              <a:gd name="connsiteX9" fmla="*/ 1064525 w 3001476"/>
              <a:gd name="connsiteY9" fmla="*/ 3524493 h 3524493"/>
              <a:gd name="connsiteX10" fmla="*/ 1555845 w 3001476"/>
              <a:gd name="connsiteY10" fmla="*/ 3278834 h 3524493"/>
              <a:gd name="connsiteX11" fmla="*/ 1651379 w 3001476"/>
              <a:gd name="connsiteY11" fmla="*/ 2651037 h 3524493"/>
              <a:gd name="connsiteX12" fmla="*/ 1678675 w 3001476"/>
              <a:gd name="connsiteY12" fmla="*/ 2105126 h 3524493"/>
              <a:gd name="connsiteX13" fmla="*/ 2456597 w 3001476"/>
              <a:gd name="connsiteY13" fmla="*/ 2064183 h 3524493"/>
              <a:gd name="connsiteX14" fmla="*/ 2702257 w 3001476"/>
              <a:gd name="connsiteY14" fmla="*/ 1914058 h 3524493"/>
              <a:gd name="connsiteX15" fmla="*/ 2975212 w 3001476"/>
              <a:gd name="connsiteY15" fmla="*/ 1559216 h 3524493"/>
              <a:gd name="connsiteX16" fmla="*/ 2975212 w 3001476"/>
              <a:gd name="connsiteY16" fmla="*/ 945067 h 3524493"/>
              <a:gd name="connsiteX17" fmla="*/ 2838734 w 3001476"/>
              <a:gd name="connsiteY17" fmla="*/ 440099 h 3524493"/>
              <a:gd name="connsiteX18" fmla="*/ 2279176 w 3001476"/>
              <a:gd name="connsiteY18" fmla="*/ 235383 h 3524493"/>
              <a:gd name="connsiteX19" fmla="*/ 1397474 w 3001476"/>
              <a:gd name="connsiteY19" fmla="*/ 12825 h 3524493"/>
              <a:gd name="connsiteX20" fmla="*/ 974067 w 3001476"/>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286603 w 3001476"/>
              <a:gd name="connsiteY3" fmla="*/ 1354499 h 3524493"/>
              <a:gd name="connsiteX4" fmla="*/ 300251 w 3001476"/>
              <a:gd name="connsiteY4" fmla="*/ 1927705 h 3524493"/>
              <a:gd name="connsiteX5" fmla="*/ 40943 w 3001476"/>
              <a:gd name="connsiteY5" fmla="*/ 2350786 h 3524493"/>
              <a:gd name="connsiteX6" fmla="*/ 27296 w 3001476"/>
              <a:gd name="connsiteY6" fmla="*/ 2814810 h 3524493"/>
              <a:gd name="connsiteX7" fmla="*/ 0 w 3001476"/>
              <a:gd name="connsiteY7" fmla="*/ 3033174 h 3524493"/>
              <a:gd name="connsiteX8" fmla="*/ 286603 w 3001476"/>
              <a:gd name="connsiteY8" fmla="*/ 3374368 h 3524493"/>
              <a:gd name="connsiteX9" fmla="*/ 1064525 w 3001476"/>
              <a:gd name="connsiteY9" fmla="*/ 3524493 h 3524493"/>
              <a:gd name="connsiteX10" fmla="*/ 1555845 w 3001476"/>
              <a:gd name="connsiteY10" fmla="*/ 3278834 h 3524493"/>
              <a:gd name="connsiteX11" fmla="*/ 1651379 w 3001476"/>
              <a:gd name="connsiteY11" fmla="*/ 2651037 h 3524493"/>
              <a:gd name="connsiteX12" fmla="*/ 1678675 w 3001476"/>
              <a:gd name="connsiteY12" fmla="*/ 2105126 h 3524493"/>
              <a:gd name="connsiteX13" fmla="*/ 2456597 w 3001476"/>
              <a:gd name="connsiteY13" fmla="*/ 2064183 h 3524493"/>
              <a:gd name="connsiteX14" fmla="*/ 2702257 w 3001476"/>
              <a:gd name="connsiteY14" fmla="*/ 1914058 h 3524493"/>
              <a:gd name="connsiteX15" fmla="*/ 2975212 w 3001476"/>
              <a:gd name="connsiteY15" fmla="*/ 1559216 h 3524493"/>
              <a:gd name="connsiteX16" fmla="*/ 2975212 w 3001476"/>
              <a:gd name="connsiteY16" fmla="*/ 945067 h 3524493"/>
              <a:gd name="connsiteX17" fmla="*/ 2838734 w 3001476"/>
              <a:gd name="connsiteY17" fmla="*/ 440099 h 3524493"/>
              <a:gd name="connsiteX18" fmla="*/ 2279176 w 3001476"/>
              <a:gd name="connsiteY18" fmla="*/ 235383 h 3524493"/>
              <a:gd name="connsiteX19" fmla="*/ 1397474 w 3001476"/>
              <a:gd name="connsiteY19" fmla="*/ 12825 h 3524493"/>
              <a:gd name="connsiteX20" fmla="*/ 974067 w 3001476"/>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316031 w 3001476"/>
              <a:gd name="connsiteY3" fmla="*/ 1040230 h 3524493"/>
              <a:gd name="connsiteX4" fmla="*/ 286603 w 3001476"/>
              <a:gd name="connsiteY4" fmla="*/ 1354499 h 3524493"/>
              <a:gd name="connsiteX5" fmla="*/ 300251 w 3001476"/>
              <a:gd name="connsiteY5" fmla="*/ 1927705 h 3524493"/>
              <a:gd name="connsiteX6" fmla="*/ 40943 w 3001476"/>
              <a:gd name="connsiteY6" fmla="*/ 2350786 h 3524493"/>
              <a:gd name="connsiteX7" fmla="*/ 27296 w 3001476"/>
              <a:gd name="connsiteY7" fmla="*/ 2814810 h 3524493"/>
              <a:gd name="connsiteX8" fmla="*/ 0 w 3001476"/>
              <a:gd name="connsiteY8" fmla="*/ 3033174 h 3524493"/>
              <a:gd name="connsiteX9" fmla="*/ 286603 w 3001476"/>
              <a:gd name="connsiteY9" fmla="*/ 3374368 h 3524493"/>
              <a:gd name="connsiteX10" fmla="*/ 1064525 w 3001476"/>
              <a:gd name="connsiteY10" fmla="*/ 3524493 h 3524493"/>
              <a:gd name="connsiteX11" fmla="*/ 1555845 w 3001476"/>
              <a:gd name="connsiteY11" fmla="*/ 3278834 h 3524493"/>
              <a:gd name="connsiteX12" fmla="*/ 1651379 w 3001476"/>
              <a:gd name="connsiteY12" fmla="*/ 2651037 h 3524493"/>
              <a:gd name="connsiteX13" fmla="*/ 1678675 w 3001476"/>
              <a:gd name="connsiteY13" fmla="*/ 2105126 h 3524493"/>
              <a:gd name="connsiteX14" fmla="*/ 2456597 w 3001476"/>
              <a:gd name="connsiteY14" fmla="*/ 2064183 h 3524493"/>
              <a:gd name="connsiteX15" fmla="*/ 2702257 w 3001476"/>
              <a:gd name="connsiteY15" fmla="*/ 1914058 h 3524493"/>
              <a:gd name="connsiteX16" fmla="*/ 2975212 w 3001476"/>
              <a:gd name="connsiteY16" fmla="*/ 1559216 h 3524493"/>
              <a:gd name="connsiteX17" fmla="*/ 2975212 w 3001476"/>
              <a:gd name="connsiteY17" fmla="*/ 945067 h 3524493"/>
              <a:gd name="connsiteX18" fmla="*/ 2838734 w 3001476"/>
              <a:gd name="connsiteY18" fmla="*/ 440099 h 3524493"/>
              <a:gd name="connsiteX19" fmla="*/ 2279176 w 3001476"/>
              <a:gd name="connsiteY19" fmla="*/ 235383 h 3524493"/>
              <a:gd name="connsiteX20" fmla="*/ 1397474 w 3001476"/>
              <a:gd name="connsiteY20" fmla="*/ 12825 h 3524493"/>
              <a:gd name="connsiteX21" fmla="*/ 974067 w 3001476"/>
              <a:gd name="connsiteY21"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316031 w 3001476"/>
              <a:gd name="connsiteY3" fmla="*/ 1040230 h 3524493"/>
              <a:gd name="connsiteX4" fmla="*/ 286603 w 3001476"/>
              <a:gd name="connsiteY4" fmla="*/ 1354499 h 3524493"/>
              <a:gd name="connsiteX5" fmla="*/ 300251 w 3001476"/>
              <a:gd name="connsiteY5" fmla="*/ 1927705 h 3524493"/>
              <a:gd name="connsiteX6" fmla="*/ 40943 w 3001476"/>
              <a:gd name="connsiteY6" fmla="*/ 2350786 h 3524493"/>
              <a:gd name="connsiteX7" fmla="*/ 27296 w 3001476"/>
              <a:gd name="connsiteY7" fmla="*/ 2814810 h 3524493"/>
              <a:gd name="connsiteX8" fmla="*/ 0 w 3001476"/>
              <a:gd name="connsiteY8" fmla="*/ 3033174 h 3524493"/>
              <a:gd name="connsiteX9" fmla="*/ 286603 w 3001476"/>
              <a:gd name="connsiteY9" fmla="*/ 3374368 h 3524493"/>
              <a:gd name="connsiteX10" fmla="*/ 1064525 w 3001476"/>
              <a:gd name="connsiteY10" fmla="*/ 3524493 h 3524493"/>
              <a:gd name="connsiteX11" fmla="*/ 1555845 w 3001476"/>
              <a:gd name="connsiteY11" fmla="*/ 3278834 h 3524493"/>
              <a:gd name="connsiteX12" fmla="*/ 1651379 w 3001476"/>
              <a:gd name="connsiteY12" fmla="*/ 2651037 h 3524493"/>
              <a:gd name="connsiteX13" fmla="*/ 1678675 w 3001476"/>
              <a:gd name="connsiteY13" fmla="*/ 2105126 h 3524493"/>
              <a:gd name="connsiteX14" fmla="*/ 2456597 w 3001476"/>
              <a:gd name="connsiteY14" fmla="*/ 2064183 h 3524493"/>
              <a:gd name="connsiteX15" fmla="*/ 2702257 w 3001476"/>
              <a:gd name="connsiteY15" fmla="*/ 1914058 h 3524493"/>
              <a:gd name="connsiteX16" fmla="*/ 2975212 w 3001476"/>
              <a:gd name="connsiteY16" fmla="*/ 1559216 h 3524493"/>
              <a:gd name="connsiteX17" fmla="*/ 2975212 w 3001476"/>
              <a:gd name="connsiteY17" fmla="*/ 945067 h 3524493"/>
              <a:gd name="connsiteX18" fmla="*/ 2838734 w 3001476"/>
              <a:gd name="connsiteY18" fmla="*/ 440099 h 3524493"/>
              <a:gd name="connsiteX19" fmla="*/ 2279176 w 3001476"/>
              <a:gd name="connsiteY19" fmla="*/ 235383 h 3524493"/>
              <a:gd name="connsiteX20" fmla="*/ 1397474 w 3001476"/>
              <a:gd name="connsiteY20" fmla="*/ 12825 h 3524493"/>
              <a:gd name="connsiteX21" fmla="*/ 974067 w 3001476"/>
              <a:gd name="connsiteY21" fmla="*/ 25505 h 3524493"/>
              <a:gd name="connsiteX0" fmla="*/ 849289 w 3001476"/>
              <a:gd name="connsiteY0" fmla="*/ 81703 h 3526447"/>
              <a:gd name="connsiteX1" fmla="*/ 532263 w 3001476"/>
              <a:gd name="connsiteY1" fmla="*/ 385508 h 3526447"/>
              <a:gd name="connsiteX2" fmla="*/ 368490 w 3001476"/>
              <a:gd name="connsiteY2" fmla="*/ 767646 h 3526447"/>
              <a:gd name="connsiteX3" fmla="*/ 316031 w 3001476"/>
              <a:gd name="connsiteY3" fmla="*/ 1040230 h 3526447"/>
              <a:gd name="connsiteX4" fmla="*/ 286603 w 3001476"/>
              <a:gd name="connsiteY4" fmla="*/ 1354499 h 3526447"/>
              <a:gd name="connsiteX5" fmla="*/ 300251 w 3001476"/>
              <a:gd name="connsiteY5" fmla="*/ 1927705 h 3526447"/>
              <a:gd name="connsiteX6" fmla="*/ 40943 w 3001476"/>
              <a:gd name="connsiteY6" fmla="*/ 2350786 h 3526447"/>
              <a:gd name="connsiteX7" fmla="*/ 27296 w 3001476"/>
              <a:gd name="connsiteY7" fmla="*/ 2814810 h 3526447"/>
              <a:gd name="connsiteX8" fmla="*/ 0 w 3001476"/>
              <a:gd name="connsiteY8" fmla="*/ 3033174 h 3526447"/>
              <a:gd name="connsiteX9" fmla="*/ 286603 w 3001476"/>
              <a:gd name="connsiteY9" fmla="*/ 3374368 h 3526447"/>
              <a:gd name="connsiteX10" fmla="*/ 1064525 w 3001476"/>
              <a:gd name="connsiteY10" fmla="*/ 3524493 h 3526447"/>
              <a:gd name="connsiteX11" fmla="*/ 1555845 w 3001476"/>
              <a:gd name="connsiteY11" fmla="*/ 3278834 h 3526447"/>
              <a:gd name="connsiteX12" fmla="*/ 1651379 w 3001476"/>
              <a:gd name="connsiteY12" fmla="*/ 2651037 h 3526447"/>
              <a:gd name="connsiteX13" fmla="*/ 1678675 w 3001476"/>
              <a:gd name="connsiteY13" fmla="*/ 2105126 h 3526447"/>
              <a:gd name="connsiteX14" fmla="*/ 2456597 w 3001476"/>
              <a:gd name="connsiteY14" fmla="*/ 2064183 h 3526447"/>
              <a:gd name="connsiteX15" fmla="*/ 2702257 w 3001476"/>
              <a:gd name="connsiteY15" fmla="*/ 1914058 h 3526447"/>
              <a:gd name="connsiteX16" fmla="*/ 2975212 w 3001476"/>
              <a:gd name="connsiteY16" fmla="*/ 1559216 h 3526447"/>
              <a:gd name="connsiteX17" fmla="*/ 2975212 w 3001476"/>
              <a:gd name="connsiteY17" fmla="*/ 945067 h 3526447"/>
              <a:gd name="connsiteX18" fmla="*/ 2838734 w 3001476"/>
              <a:gd name="connsiteY18" fmla="*/ 440099 h 3526447"/>
              <a:gd name="connsiteX19" fmla="*/ 2279176 w 3001476"/>
              <a:gd name="connsiteY19" fmla="*/ 235383 h 3526447"/>
              <a:gd name="connsiteX20" fmla="*/ 1397474 w 3001476"/>
              <a:gd name="connsiteY20" fmla="*/ 12825 h 3526447"/>
              <a:gd name="connsiteX21" fmla="*/ 974067 w 3001476"/>
              <a:gd name="connsiteY21" fmla="*/ 25505 h 3526447"/>
              <a:gd name="connsiteX0" fmla="*/ 849289 w 3001476"/>
              <a:gd name="connsiteY0" fmla="*/ 81703 h 3526447"/>
              <a:gd name="connsiteX1" fmla="*/ 532263 w 3001476"/>
              <a:gd name="connsiteY1" fmla="*/ 385508 h 3526447"/>
              <a:gd name="connsiteX2" fmla="*/ 368490 w 3001476"/>
              <a:gd name="connsiteY2" fmla="*/ 767646 h 3526447"/>
              <a:gd name="connsiteX3" fmla="*/ 316031 w 3001476"/>
              <a:gd name="connsiteY3" fmla="*/ 1040230 h 3526447"/>
              <a:gd name="connsiteX4" fmla="*/ 286603 w 3001476"/>
              <a:gd name="connsiteY4" fmla="*/ 1354499 h 3526447"/>
              <a:gd name="connsiteX5" fmla="*/ 300251 w 3001476"/>
              <a:gd name="connsiteY5" fmla="*/ 1927705 h 3526447"/>
              <a:gd name="connsiteX6" fmla="*/ 40943 w 3001476"/>
              <a:gd name="connsiteY6" fmla="*/ 2350786 h 3526447"/>
              <a:gd name="connsiteX7" fmla="*/ 27296 w 3001476"/>
              <a:gd name="connsiteY7" fmla="*/ 2814810 h 3526447"/>
              <a:gd name="connsiteX8" fmla="*/ 0 w 3001476"/>
              <a:gd name="connsiteY8" fmla="*/ 3033174 h 3526447"/>
              <a:gd name="connsiteX9" fmla="*/ 286603 w 3001476"/>
              <a:gd name="connsiteY9" fmla="*/ 3374368 h 3526447"/>
              <a:gd name="connsiteX10" fmla="*/ 1064525 w 3001476"/>
              <a:gd name="connsiteY10" fmla="*/ 3524493 h 3526447"/>
              <a:gd name="connsiteX11" fmla="*/ 1555845 w 3001476"/>
              <a:gd name="connsiteY11" fmla="*/ 3278834 h 3526447"/>
              <a:gd name="connsiteX12" fmla="*/ 1651379 w 3001476"/>
              <a:gd name="connsiteY12" fmla="*/ 2651037 h 3526447"/>
              <a:gd name="connsiteX13" fmla="*/ 1678675 w 3001476"/>
              <a:gd name="connsiteY13" fmla="*/ 2105126 h 3526447"/>
              <a:gd name="connsiteX14" fmla="*/ 2456597 w 3001476"/>
              <a:gd name="connsiteY14" fmla="*/ 2064183 h 3526447"/>
              <a:gd name="connsiteX15" fmla="*/ 2702257 w 3001476"/>
              <a:gd name="connsiteY15" fmla="*/ 1914058 h 3526447"/>
              <a:gd name="connsiteX16" fmla="*/ 2975212 w 3001476"/>
              <a:gd name="connsiteY16" fmla="*/ 1559216 h 3526447"/>
              <a:gd name="connsiteX17" fmla="*/ 2975212 w 3001476"/>
              <a:gd name="connsiteY17" fmla="*/ 945067 h 3526447"/>
              <a:gd name="connsiteX18" fmla="*/ 2838734 w 3001476"/>
              <a:gd name="connsiteY18" fmla="*/ 440099 h 3526447"/>
              <a:gd name="connsiteX19" fmla="*/ 2279176 w 3001476"/>
              <a:gd name="connsiteY19" fmla="*/ 235383 h 3526447"/>
              <a:gd name="connsiteX20" fmla="*/ 1397474 w 3001476"/>
              <a:gd name="connsiteY20" fmla="*/ 12825 h 3526447"/>
              <a:gd name="connsiteX21" fmla="*/ 974067 w 3001476"/>
              <a:gd name="connsiteY21" fmla="*/ 25505 h 3526447"/>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678675 w 3001476"/>
              <a:gd name="connsiteY13" fmla="*/ 2105126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869744 w 3001476"/>
              <a:gd name="connsiteY13" fmla="*/ 2159717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869744 w 3001476"/>
              <a:gd name="connsiteY13" fmla="*/ 2159717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869744 w 3001476"/>
              <a:gd name="connsiteY13" fmla="*/ 2159717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21993 w 2974180"/>
              <a:gd name="connsiteY0" fmla="*/ 81703 h 3533382"/>
              <a:gd name="connsiteX1" fmla="*/ 504967 w 2974180"/>
              <a:gd name="connsiteY1" fmla="*/ 385508 h 3533382"/>
              <a:gd name="connsiteX2" fmla="*/ 341194 w 2974180"/>
              <a:gd name="connsiteY2" fmla="*/ 767646 h 3533382"/>
              <a:gd name="connsiteX3" fmla="*/ 288735 w 2974180"/>
              <a:gd name="connsiteY3" fmla="*/ 1040230 h 3533382"/>
              <a:gd name="connsiteX4" fmla="*/ 259307 w 2974180"/>
              <a:gd name="connsiteY4" fmla="*/ 1354499 h 3533382"/>
              <a:gd name="connsiteX5" fmla="*/ 272955 w 2974180"/>
              <a:gd name="connsiteY5" fmla="*/ 1927705 h 3533382"/>
              <a:gd name="connsiteX6" fmla="*/ 13647 w 2974180"/>
              <a:gd name="connsiteY6" fmla="*/ 2350786 h 3533382"/>
              <a:gd name="connsiteX7" fmla="*/ 0 w 2974180"/>
              <a:gd name="connsiteY7" fmla="*/ 2814810 h 3533382"/>
              <a:gd name="connsiteX8" fmla="*/ 259307 w 2974180"/>
              <a:gd name="connsiteY8" fmla="*/ 3374368 h 3533382"/>
              <a:gd name="connsiteX9" fmla="*/ 1037229 w 2974180"/>
              <a:gd name="connsiteY9" fmla="*/ 3524493 h 3533382"/>
              <a:gd name="connsiteX10" fmla="*/ 1637732 w 2974180"/>
              <a:gd name="connsiteY10" fmla="*/ 3128708 h 3533382"/>
              <a:gd name="connsiteX11" fmla="*/ 1624083 w 2974180"/>
              <a:gd name="connsiteY11" fmla="*/ 2651037 h 3533382"/>
              <a:gd name="connsiteX12" fmla="*/ 1842448 w 2974180"/>
              <a:gd name="connsiteY12" fmla="*/ 2159717 h 3533382"/>
              <a:gd name="connsiteX13" fmla="*/ 2429301 w 2974180"/>
              <a:gd name="connsiteY13" fmla="*/ 2064183 h 3533382"/>
              <a:gd name="connsiteX14" fmla="*/ 2674961 w 2974180"/>
              <a:gd name="connsiteY14" fmla="*/ 1914058 h 3533382"/>
              <a:gd name="connsiteX15" fmla="*/ 2947916 w 2974180"/>
              <a:gd name="connsiteY15" fmla="*/ 1559216 h 3533382"/>
              <a:gd name="connsiteX16" fmla="*/ 2947916 w 2974180"/>
              <a:gd name="connsiteY16" fmla="*/ 945067 h 3533382"/>
              <a:gd name="connsiteX17" fmla="*/ 2811438 w 2974180"/>
              <a:gd name="connsiteY17" fmla="*/ 440099 h 3533382"/>
              <a:gd name="connsiteX18" fmla="*/ 2251880 w 2974180"/>
              <a:gd name="connsiteY18" fmla="*/ 235383 h 3533382"/>
              <a:gd name="connsiteX19" fmla="*/ 1370178 w 2974180"/>
              <a:gd name="connsiteY19" fmla="*/ 12825 h 3533382"/>
              <a:gd name="connsiteX20" fmla="*/ 946771 w 2974180"/>
              <a:gd name="connsiteY20" fmla="*/ 25505 h 3533382"/>
              <a:gd name="connsiteX0" fmla="*/ 848139 w 3000326"/>
              <a:gd name="connsiteY0" fmla="*/ 81703 h 3533382"/>
              <a:gd name="connsiteX1" fmla="*/ 531113 w 3000326"/>
              <a:gd name="connsiteY1" fmla="*/ 385508 h 3533382"/>
              <a:gd name="connsiteX2" fmla="*/ 367340 w 3000326"/>
              <a:gd name="connsiteY2" fmla="*/ 767646 h 3533382"/>
              <a:gd name="connsiteX3" fmla="*/ 314881 w 3000326"/>
              <a:gd name="connsiteY3" fmla="*/ 1040230 h 3533382"/>
              <a:gd name="connsiteX4" fmla="*/ 285453 w 3000326"/>
              <a:gd name="connsiteY4" fmla="*/ 1354499 h 3533382"/>
              <a:gd name="connsiteX5" fmla="*/ 299101 w 3000326"/>
              <a:gd name="connsiteY5" fmla="*/ 1927705 h 3533382"/>
              <a:gd name="connsiteX6" fmla="*/ 39793 w 3000326"/>
              <a:gd name="connsiteY6" fmla="*/ 2350786 h 3533382"/>
              <a:gd name="connsiteX7" fmla="*/ 26146 w 3000326"/>
              <a:gd name="connsiteY7" fmla="*/ 2814810 h 3533382"/>
              <a:gd name="connsiteX8" fmla="*/ 285453 w 3000326"/>
              <a:gd name="connsiteY8" fmla="*/ 3374368 h 3533382"/>
              <a:gd name="connsiteX9" fmla="*/ 1063375 w 3000326"/>
              <a:gd name="connsiteY9" fmla="*/ 3524493 h 3533382"/>
              <a:gd name="connsiteX10" fmla="*/ 1663878 w 3000326"/>
              <a:gd name="connsiteY10" fmla="*/ 3128708 h 3533382"/>
              <a:gd name="connsiteX11" fmla="*/ 1650229 w 3000326"/>
              <a:gd name="connsiteY11" fmla="*/ 2651037 h 3533382"/>
              <a:gd name="connsiteX12" fmla="*/ 1868594 w 3000326"/>
              <a:gd name="connsiteY12" fmla="*/ 2159717 h 3533382"/>
              <a:gd name="connsiteX13" fmla="*/ 2455447 w 3000326"/>
              <a:gd name="connsiteY13" fmla="*/ 2064183 h 3533382"/>
              <a:gd name="connsiteX14" fmla="*/ 2701107 w 3000326"/>
              <a:gd name="connsiteY14" fmla="*/ 1914058 h 3533382"/>
              <a:gd name="connsiteX15" fmla="*/ 2974062 w 3000326"/>
              <a:gd name="connsiteY15" fmla="*/ 1559216 h 3533382"/>
              <a:gd name="connsiteX16" fmla="*/ 2974062 w 3000326"/>
              <a:gd name="connsiteY16" fmla="*/ 945067 h 3533382"/>
              <a:gd name="connsiteX17" fmla="*/ 2837584 w 3000326"/>
              <a:gd name="connsiteY17" fmla="*/ 440099 h 3533382"/>
              <a:gd name="connsiteX18" fmla="*/ 2278026 w 3000326"/>
              <a:gd name="connsiteY18" fmla="*/ 235383 h 3533382"/>
              <a:gd name="connsiteX19" fmla="*/ 1396324 w 3000326"/>
              <a:gd name="connsiteY19" fmla="*/ 12825 h 3533382"/>
              <a:gd name="connsiteX20" fmla="*/ 972917 w 3000326"/>
              <a:gd name="connsiteY20" fmla="*/ 25505 h 3533382"/>
              <a:gd name="connsiteX0" fmla="*/ 848139 w 3000326"/>
              <a:gd name="connsiteY0" fmla="*/ 81703 h 3533382"/>
              <a:gd name="connsiteX1" fmla="*/ 531113 w 3000326"/>
              <a:gd name="connsiteY1" fmla="*/ 385508 h 3533382"/>
              <a:gd name="connsiteX2" fmla="*/ 367340 w 3000326"/>
              <a:gd name="connsiteY2" fmla="*/ 767646 h 3533382"/>
              <a:gd name="connsiteX3" fmla="*/ 314881 w 3000326"/>
              <a:gd name="connsiteY3" fmla="*/ 1040230 h 3533382"/>
              <a:gd name="connsiteX4" fmla="*/ 285453 w 3000326"/>
              <a:gd name="connsiteY4" fmla="*/ 1354499 h 3533382"/>
              <a:gd name="connsiteX5" fmla="*/ 299101 w 3000326"/>
              <a:gd name="connsiteY5" fmla="*/ 1927705 h 3533382"/>
              <a:gd name="connsiteX6" fmla="*/ 39793 w 3000326"/>
              <a:gd name="connsiteY6" fmla="*/ 2350786 h 3533382"/>
              <a:gd name="connsiteX7" fmla="*/ 26146 w 3000326"/>
              <a:gd name="connsiteY7" fmla="*/ 2814810 h 3533382"/>
              <a:gd name="connsiteX8" fmla="*/ 285453 w 3000326"/>
              <a:gd name="connsiteY8" fmla="*/ 3374368 h 3533382"/>
              <a:gd name="connsiteX9" fmla="*/ 1063375 w 3000326"/>
              <a:gd name="connsiteY9" fmla="*/ 3524493 h 3533382"/>
              <a:gd name="connsiteX10" fmla="*/ 1663878 w 3000326"/>
              <a:gd name="connsiteY10" fmla="*/ 3128708 h 3533382"/>
              <a:gd name="connsiteX11" fmla="*/ 1650229 w 3000326"/>
              <a:gd name="connsiteY11" fmla="*/ 2651037 h 3533382"/>
              <a:gd name="connsiteX12" fmla="*/ 1868594 w 3000326"/>
              <a:gd name="connsiteY12" fmla="*/ 2159717 h 3533382"/>
              <a:gd name="connsiteX13" fmla="*/ 2455447 w 3000326"/>
              <a:gd name="connsiteY13" fmla="*/ 2064183 h 3533382"/>
              <a:gd name="connsiteX14" fmla="*/ 2701107 w 3000326"/>
              <a:gd name="connsiteY14" fmla="*/ 1914058 h 3533382"/>
              <a:gd name="connsiteX15" fmla="*/ 2974062 w 3000326"/>
              <a:gd name="connsiteY15" fmla="*/ 1559216 h 3533382"/>
              <a:gd name="connsiteX16" fmla="*/ 2974062 w 3000326"/>
              <a:gd name="connsiteY16" fmla="*/ 945067 h 3533382"/>
              <a:gd name="connsiteX17" fmla="*/ 2837584 w 3000326"/>
              <a:gd name="connsiteY17" fmla="*/ 440099 h 3533382"/>
              <a:gd name="connsiteX18" fmla="*/ 2278026 w 3000326"/>
              <a:gd name="connsiteY18" fmla="*/ 235383 h 3533382"/>
              <a:gd name="connsiteX19" fmla="*/ 1396324 w 3000326"/>
              <a:gd name="connsiteY19" fmla="*/ 12825 h 3533382"/>
              <a:gd name="connsiteX20" fmla="*/ 972917 w 3000326"/>
              <a:gd name="connsiteY20" fmla="*/ 25505 h 3533382"/>
              <a:gd name="connsiteX0" fmla="*/ 863175 w 3015362"/>
              <a:gd name="connsiteY0" fmla="*/ 81703 h 3533382"/>
              <a:gd name="connsiteX1" fmla="*/ 546149 w 3015362"/>
              <a:gd name="connsiteY1" fmla="*/ 385508 h 3533382"/>
              <a:gd name="connsiteX2" fmla="*/ 382376 w 3015362"/>
              <a:gd name="connsiteY2" fmla="*/ 767646 h 3533382"/>
              <a:gd name="connsiteX3" fmla="*/ 329917 w 3015362"/>
              <a:gd name="connsiteY3" fmla="*/ 1040230 h 3533382"/>
              <a:gd name="connsiteX4" fmla="*/ 300489 w 3015362"/>
              <a:gd name="connsiteY4" fmla="*/ 1354499 h 3533382"/>
              <a:gd name="connsiteX5" fmla="*/ 314137 w 3015362"/>
              <a:gd name="connsiteY5" fmla="*/ 1927705 h 3533382"/>
              <a:gd name="connsiteX6" fmla="*/ 54829 w 3015362"/>
              <a:gd name="connsiteY6" fmla="*/ 2350786 h 3533382"/>
              <a:gd name="connsiteX7" fmla="*/ 41182 w 3015362"/>
              <a:gd name="connsiteY7" fmla="*/ 2814810 h 3533382"/>
              <a:gd name="connsiteX8" fmla="*/ 300489 w 3015362"/>
              <a:gd name="connsiteY8" fmla="*/ 3374368 h 3533382"/>
              <a:gd name="connsiteX9" fmla="*/ 1078411 w 3015362"/>
              <a:gd name="connsiteY9" fmla="*/ 3524493 h 3533382"/>
              <a:gd name="connsiteX10" fmla="*/ 1678914 w 3015362"/>
              <a:gd name="connsiteY10" fmla="*/ 3128708 h 3533382"/>
              <a:gd name="connsiteX11" fmla="*/ 1665265 w 3015362"/>
              <a:gd name="connsiteY11" fmla="*/ 2651037 h 3533382"/>
              <a:gd name="connsiteX12" fmla="*/ 1883630 w 3015362"/>
              <a:gd name="connsiteY12" fmla="*/ 2159717 h 3533382"/>
              <a:gd name="connsiteX13" fmla="*/ 2470483 w 3015362"/>
              <a:gd name="connsiteY13" fmla="*/ 2064183 h 3533382"/>
              <a:gd name="connsiteX14" fmla="*/ 2716143 w 3015362"/>
              <a:gd name="connsiteY14" fmla="*/ 1914058 h 3533382"/>
              <a:gd name="connsiteX15" fmla="*/ 2989098 w 3015362"/>
              <a:gd name="connsiteY15" fmla="*/ 1559216 h 3533382"/>
              <a:gd name="connsiteX16" fmla="*/ 2989098 w 3015362"/>
              <a:gd name="connsiteY16" fmla="*/ 945067 h 3533382"/>
              <a:gd name="connsiteX17" fmla="*/ 2852620 w 3015362"/>
              <a:gd name="connsiteY17" fmla="*/ 440099 h 3533382"/>
              <a:gd name="connsiteX18" fmla="*/ 2293062 w 3015362"/>
              <a:gd name="connsiteY18" fmla="*/ 235383 h 3533382"/>
              <a:gd name="connsiteX19" fmla="*/ 1411360 w 3015362"/>
              <a:gd name="connsiteY19" fmla="*/ 12825 h 3533382"/>
              <a:gd name="connsiteX20" fmla="*/ 987953 w 3015362"/>
              <a:gd name="connsiteY20" fmla="*/ 25505 h 3533382"/>
              <a:gd name="connsiteX0" fmla="*/ 863175 w 3015362"/>
              <a:gd name="connsiteY0" fmla="*/ 81703 h 3533382"/>
              <a:gd name="connsiteX1" fmla="*/ 546149 w 3015362"/>
              <a:gd name="connsiteY1" fmla="*/ 385508 h 3533382"/>
              <a:gd name="connsiteX2" fmla="*/ 382376 w 3015362"/>
              <a:gd name="connsiteY2" fmla="*/ 767646 h 3533382"/>
              <a:gd name="connsiteX3" fmla="*/ 329917 w 3015362"/>
              <a:gd name="connsiteY3" fmla="*/ 1040230 h 3533382"/>
              <a:gd name="connsiteX4" fmla="*/ 300489 w 3015362"/>
              <a:gd name="connsiteY4" fmla="*/ 1354499 h 3533382"/>
              <a:gd name="connsiteX5" fmla="*/ 314137 w 3015362"/>
              <a:gd name="connsiteY5" fmla="*/ 1927705 h 3533382"/>
              <a:gd name="connsiteX6" fmla="*/ 54829 w 3015362"/>
              <a:gd name="connsiteY6" fmla="*/ 2350786 h 3533382"/>
              <a:gd name="connsiteX7" fmla="*/ 41182 w 3015362"/>
              <a:gd name="connsiteY7" fmla="*/ 2814810 h 3533382"/>
              <a:gd name="connsiteX8" fmla="*/ 300489 w 3015362"/>
              <a:gd name="connsiteY8" fmla="*/ 3374368 h 3533382"/>
              <a:gd name="connsiteX9" fmla="*/ 1078411 w 3015362"/>
              <a:gd name="connsiteY9" fmla="*/ 3524493 h 3533382"/>
              <a:gd name="connsiteX10" fmla="*/ 1678914 w 3015362"/>
              <a:gd name="connsiteY10" fmla="*/ 3128708 h 3533382"/>
              <a:gd name="connsiteX11" fmla="*/ 1665265 w 3015362"/>
              <a:gd name="connsiteY11" fmla="*/ 2651037 h 3533382"/>
              <a:gd name="connsiteX12" fmla="*/ 1883630 w 3015362"/>
              <a:gd name="connsiteY12" fmla="*/ 2159717 h 3533382"/>
              <a:gd name="connsiteX13" fmla="*/ 2470483 w 3015362"/>
              <a:gd name="connsiteY13" fmla="*/ 2064183 h 3533382"/>
              <a:gd name="connsiteX14" fmla="*/ 2716143 w 3015362"/>
              <a:gd name="connsiteY14" fmla="*/ 1914058 h 3533382"/>
              <a:gd name="connsiteX15" fmla="*/ 2989098 w 3015362"/>
              <a:gd name="connsiteY15" fmla="*/ 1559216 h 3533382"/>
              <a:gd name="connsiteX16" fmla="*/ 2989098 w 3015362"/>
              <a:gd name="connsiteY16" fmla="*/ 945067 h 3533382"/>
              <a:gd name="connsiteX17" fmla="*/ 2852620 w 3015362"/>
              <a:gd name="connsiteY17" fmla="*/ 440099 h 3533382"/>
              <a:gd name="connsiteX18" fmla="*/ 2293062 w 3015362"/>
              <a:gd name="connsiteY18" fmla="*/ 235383 h 3533382"/>
              <a:gd name="connsiteX19" fmla="*/ 1411360 w 3015362"/>
              <a:gd name="connsiteY19" fmla="*/ 12825 h 3533382"/>
              <a:gd name="connsiteX20" fmla="*/ 987953 w 3015362"/>
              <a:gd name="connsiteY20" fmla="*/ 25505 h 3533382"/>
              <a:gd name="connsiteX0" fmla="*/ 833067 w 2985254"/>
              <a:gd name="connsiteY0" fmla="*/ 81703 h 3534227"/>
              <a:gd name="connsiteX1" fmla="*/ 516041 w 2985254"/>
              <a:gd name="connsiteY1" fmla="*/ 385508 h 3534227"/>
              <a:gd name="connsiteX2" fmla="*/ 352268 w 2985254"/>
              <a:gd name="connsiteY2" fmla="*/ 767646 h 3534227"/>
              <a:gd name="connsiteX3" fmla="*/ 299809 w 2985254"/>
              <a:gd name="connsiteY3" fmla="*/ 1040230 h 3534227"/>
              <a:gd name="connsiteX4" fmla="*/ 270381 w 2985254"/>
              <a:gd name="connsiteY4" fmla="*/ 1354499 h 3534227"/>
              <a:gd name="connsiteX5" fmla="*/ 284029 w 2985254"/>
              <a:gd name="connsiteY5" fmla="*/ 1927705 h 3534227"/>
              <a:gd name="connsiteX6" fmla="*/ 24721 w 2985254"/>
              <a:gd name="connsiteY6" fmla="*/ 2350786 h 3534227"/>
              <a:gd name="connsiteX7" fmla="*/ 38370 w 2985254"/>
              <a:gd name="connsiteY7" fmla="*/ 2951287 h 3534227"/>
              <a:gd name="connsiteX8" fmla="*/ 270381 w 2985254"/>
              <a:gd name="connsiteY8" fmla="*/ 3374368 h 3534227"/>
              <a:gd name="connsiteX9" fmla="*/ 1048303 w 2985254"/>
              <a:gd name="connsiteY9" fmla="*/ 3524493 h 3534227"/>
              <a:gd name="connsiteX10" fmla="*/ 1648806 w 2985254"/>
              <a:gd name="connsiteY10" fmla="*/ 3128708 h 3534227"/>
              <a:gd name="connsiteX11" fmla="*/ 1635157 w 2985254"/>
              <a:gd name="connsiteY11" fmla="*/ 2651037 h 3534227"/>
              <a:gd name="connsiteX12" fmla="*/ 1853522 w 2985254"/>
              <a:gd name="connsiteY12" fmla="*/ 2159717 h 3534227"/>
              <a:gd name="connsiteX13" fmla="*/ 2440375 w 2985254"/>
              <a:gd name="connsiteY13" fmla="*/ 2064183 h 3534227"/>
              <a:gd name="connsiteX14" fmla="*/ 2686035 w 2985254"/>
              <a:gd name="connsiteY14" fmla="*/ 1914058 h 3534227"/>
              <a:gd name="connsiteX15" fmla="*/ 2958990 w 2985254"/>
              <a:gd name="connsiteY15" fmla="*/ 1559216 h 3534227"/>
              <a:gd name="connsiteX16" fmla="*/ 2958990 w 2985254"/>
              <a:gd name="connsiteY16" fmla="*/ 945067 h 3534227"/>
              <a:gd name="connsiteX17" fmla="*/ 2822512 w 2985254"/>
              <a:gd name="connsiteY17" fmla="*/ 440099 h 3534227"/>
              <a:gd name="connsiteX18" fmla="*/ 2262954 w 2985254"/>
              <a:gd name="connsiteY18" fmla="*/ 235383 h 3534227"/>
              <a:gd name="connsiteX19" fmla="*/ 1381252 w 2985254"/>
              <a:gd name="connsiteY19" fmla="*/ 12825 h 3534227"/>
              <a:gd name="connsiteX20" fmla="*/ 957845 w 2985254"/>
              <a:gd name="connsiteY20" fmla="*/ 25505 h 3534227"/>
              <a:gd name="connsiteX0" fmla="*/ 838324 w 2990511"/>
              <a:gd name="connsiteY0" fmla="*/ 81703 h 3541057"/>
              <a:gd name="connsiteX1" fmla="*/ 521298 w 2990511"/>
              <a:gd name="connsiteY1" fmla="*/ 385508 h 3541057"/>
              <a:gd name="connsiteX2" fmla="*/ 357525 w 2990511"/>
              <a:gd name="connsiteY2" fmla="*/ 767646 h 3541057"/>
              <a:gd name="connsiteX3" fmla="*/ 305066 w 2990511"/>
              <a:gd name="connsiteY3" fmla="*/ 1040230 h 3541057"/>
              <a:gd name="connsiteX4" fmla="*/ 275638 w 2990511"/>
              <a:gd name="connsiteY4" fmla="*/ 1354499 h 3541057"/>
              <a:gd name="connsiteX5" fmla="*/ 289286 w 2990511"/>
              <a:gd name="connsiteY5" fmla="*/ 1927705 h 3541057"/>
              <a:gd name="connsiteX6" fmla="*/ 29978 w 2990511"/>
              <a:gd name="connsiteY6" fmla="*/ 2350786 h 3541057"/>
              <a:gd name="connsiteX7" fmla="*/ 43627 w 2990511"/>
              <a:gd name="connsiteY7" fmla="*/ 2951287 h 3541057"/>
              <a:gd name="connsiteX8" fmla="*/ 371172 w 2990511"/>
              <a:gd name="connsiteY8" fmla="*/ 3415312 h 3541057"/>
              <a:gd name="connsiteX9" fmla="*/ 1053560 w 2990511"/>
              <a:gd name="connsiteY9" fmla="*/ 3524493 h 3541057"/>
              <a:gd name="connsiteX10" fmla="*/ 1654063 w 2990511"/>
              <a:gd name="connsiteY10" fmla="*/ 3128708 h 3541057"/>
              <a:gd name="connsiteX11" fmla="*/ 1640414 w 2990511"/>
              <a:gd name="connsiteY11" fmla="*/ 2651037 h 3541057"/>
              <a:gd name="connsiteX12" fmla="*/ 1858779 w 2990511"/>
              <a:gd name="connsiteY12" fmla="*/ 2159717 h 3541057"/>
              <a:gd name="connsiteX13" fmla="*/ 2445632 w 2990511"/>
              <a:gd name="connsiteY13" fmla="*/ 2064183 h 3541057"/>
              <a:gd name="connsiteX14" fmla="*/ 2691292 w 2990511"/>
              <a:gd name="connsiteY14" fmla="*/ 1914058 h 3541057"/>
              <a:gd name="connsiteX15" fmla="*/ 2964247 w 2990511"/>
              <a:gd name="connsiteY15" fmla="*/ 1559216 h 3541057"/>
              <a:gd name="connsiteX16" fmla="*/ 2964247 w 2990511"/>
              <a:gd name="connsiteY16" fmla="*/ 945067 h 3541057"/>
              <a:gd name="connsiteX17" fmla="*/ 2827769 w 2990511"/>
              <a:gd name="connsiteY17" fmla="*/ 440099 h 3541057"/>
              <a:gd name="connsiteX18" fmla="*/ 2268211 w 2990511"/>
              <a:gd name="connsiteY18" fmla="*/ 235383 h 3541057"/>
              <a:gd name="connsiteX19" fmla="*/ 1386509 w 2990511"/>
              <a:gd name="connsiteY19" fmla="*/ 12825 h 3541057"/>
              <a:gd name="connsiteX20" fmla="*/ 963102 w 2990511"/>
              <a:gd name="connsiteY20" fmla="*/ 25505 h 3541057"/>
              <a:gd name="connsiteX0" fmla="*/ 838324 w 2990511"/>
              <a:gd name="connsiteY0" fmla="*/ 81703 h 3486744"/>
              <a:gd name="connsiteX1" fmla="*/ 521298 w 2990511"/>
              <a:gd name="connsiteY1" fmla="*/ 385508 h 3486744"/>
              <a:gd name="connsiteX2" fmla="*/ 357525 w 2990511"/>
              <a:gd name="connsiteY2" fmla="*/ 767646 h 3486744"/>
              <a:gd name="connsiteX3" fmla="*/ 305066 w 2990511"/>
              <a:gd name="connsiteY3" fmla="*/ 1040230 h 3486744"/>
              <a:gd name="connsiteX4" fmla="*/ 275638 w 2990511"/>
              <a:gd name="connsiteY4" fmla="*/ 1354499 h 3486744"/>
              <a:gd name="connsiteX5" fmla="*/ 289286 w 2990511"/>
              <a:gd name="connsiteY5" fmla="*/ 1927705 h 3486744"/>
              <a:gd name="connsiteX6" fmla="*/ 29978 w 2990511"/>
              <a:gd name="connsiteY6" fmla="*/ 2350786 h 3486744"/>
              <a:gd name="connsiteX7" fmla="*/ 43627 w 2990511"/>
              <a:gd name="connsiteY7" fmla="*/ 2951287 h 3486744"/>
              <a:gd name="connsiteX8" fmla="*/ 371172 w 2990511"/>
              <a:gd name="connsiteY8" fmla="*/ 3415312 h 3486744"/>
              <a:gd name="connsiteX9" fmla="*/ 1080856 w 2990511"/>
              <a:gd name="connsiteY9" fmla="*/ 3456254 h 3486744"/>
              <a:gd name="connsiteX10" fmla="*/ 1654063 w 2990511"/>
              <a:gd name="connsiteY10" fmla="*/ 3128708 h 3486744"/>
              <a:gd name="connsiteX11" fmla="*/ 1640414 w 2990511"/>
              <a:gd name="connsiteY11" fmla="*/ 2651037 h 3486744"/>
              <a:gd name="connsiteX12" fmla="*/ 1858779 w 2990511"/>
              <a:gd name="connsiteY12" fmla="*/ 2159717 h 3486744"/>
              <a:gd name="connsiteX13" fmla="*/ 2445632 w 2990511"/>
              <a:gd name="connsiteY13" fmla="*/ 2064183 h 3486744"/>
              <a:gd name="connsiteX14" fmla="*/ 2691292 w 2990511"/>
              <a:gd name="connsiteY14" fmla="*/ 1914058 h 3486744"/>
              <a:gd name="connsiteX15" fmla="*/ 2964247 w 2990511"/>
              <a:gd name="connsiteY15" fmla="*/ 1559216 h 3486744"/>
              <a:gd name="connsiteX16" fmla="*/ 2964247 w 2990511"/>
              <a:gd name="connsiteY16" fmla="*/ 945067 h 3486744"/>
              <a:gd name="connsiteX17" fmla="*/ 2827769 w 2990511"/>
              <a:gd name="connsiteY17" fmla="*/ 440099 h 3486744"/>
              <a:gd name="connsiteX18" fmla="*/ 2268211 w 2990511"/>
              <a:gd name="connsiteY18" fmla="*/ 235383 h 3486744"/>
              <a:gd name="connsiteX19" fmla="*/ 1386509 w 2990511"/>
              <a:gd name="connsiteY19" fmla="*/ 12825 h 3486744"/>
              <a:gd name="connsiteX20" fmla="*/ 963102 w 2990511"/>
              <a:gd name="connsiteY20" fmla="*/ 25505 h 3486744"/>
              <a:gd name="connsiteX0" fmla="*/ 838324 w 2990511"/>
              <a:gd name="connsiteY0" fmla="*/ 81703 h 3486744"/>
              <a:gd name="connsiteX1" fmla="*/ 521298 w 2990511"/>
              <a:gd name="connsiteY1" fmla="*/ 385508 h 3486744"/>
              <a:gd name="connsiteX2" fmla="*/ 357525 w 2990511"/>
              <a:gd name="connsiteY2" fmla="*/ 767646 h 3486744"/>
              <a:gd name="connsiteX3" fmla="*/ 275638 w 2990511"/>
              <a:gd name="connsiteY3" fmla="*/ 1354499 h 3486744"/>
              <a:gd name="connsiteX4" fmla="*/ 289286 w 2990511"/>
              <a:gd name="connsiteY4" fmla="*/ 1927705 h 3486744"/>
              <a:gd name="connsiteX5" fmla="*/ 29978 w 2990511"/>
              <a:gd name="connsiteY5" fmla="*/ 2350786 h 3486744"/>
              <a:gd name="connsiteX6" fmla="*/ 43627 w 2990511"/>
              <a:gd name="connsiteY6" fmla="*/ 2951287 h 3486744"/>
              <a:gd name="connsiteX7" fmla="*/ 371172 w 2990511"/>
              <a:gd name="connsiteY7" fmla="*/ 3415312 h 3486744"/>
              <a:gd name="connsiteX8" fmla="*/ 1080856 w 2990511"/>
              <a:gd name="connsiteY8" fmla="*/ 3456254 h 3486744"/>
              <a:gd name="connsiteX9" fmla="*/ 1654063 w 2990511"/>
              <a:gd name="connsiteY9" fmla="*/ 3128708 h 3486744"/>
              <a:gd name="connsiteX10" fmla="*/ 1640414 w 2990511"/>
              <a:gd name="connsiteY10" fmla="*/ 2651037 h 3486744"/>
              <a:gd name="connsiteX11" fmla="*/ 1858779 w 2990511"/>
              <a:gd name="connsiteY11" fmla="*/ 2159717 h 3486744"/>
              <a:gd name="connsiteX12" fmla="*/ 2445632 w 2990511"/>
              <a:gd name="connsiteY12" fmla="*/ 2064183 h 3486744"/>
              <a:gd name="connsiteX13" fmla="*/ 2691292 w 2990511"/>
              <a:gd name="connsiteY13" fmla="*/ 1914058 h 3486744"/>
              <a:gd name="connsiteX14" fmla="*/ 2964247 w 2990511"/>
              <a:gd name="connsiteY14" fmla="*/ 1559216 h 3486744"/>
              <a:gd name="connsiteX15" fmla="*/ 2964247 w 2990511"/>
              <a:gd name="connsiteY15" fmla="*/ 945067 h 3486744"/>
              <a:gd name="connsiteX16" fmla="*/ 2827769 w 2990511"/>
              <a:gd name="connsiteY16" fmla="*/ 440099 h 3486744"/>
              <a:gd name="connsiteX17" fmla="*/ 2268211 w 2990511"/>
              <a:gd name="connsiteY17" fmla="*/ 235383 h 3486744"/>
              <a:gd name="connsiteX18" fmla="*/ 1386509 w 2990511"/>
              <a:gd name="connsiteY18" fmla="*/ 12825 h 3486744"/>
              <a:gd name="connsiteX19" fmla="*/ 963102 w 2990511"/>
              <a:gd name="connsiteY19" fmla="*/ 25505 h 3486744"/>
              <a:gd name="connsiteX0" fmla="*/ 838324 w 2990511"/>
              <a:gd name="connsiteY0" fmla="*/ 81703 h 3486744"/>
              <a:gd name="connsiteX1" fmla="*/ 521298 w 2990511"/>
              <a:gd name="connsiteY1" fmla="*/ 385508 h 3486744"/>
              <a:gd name="connsiteX2" fmla="*/ 357525 w 2990511"/>
              <a:gd name="connsiteY2" fmla="*/ 767646 h 3486744"/>
              <a:gd name="connsiteX3" fmla="*/ 275638 w 2990511"/>
              <a:gd name="connsiteY3" fmla="*/ 1354499 h 3486744"/>
              <a:gd name="connsiteX4" fmla="*/ 289286 w 2990511"/>
              <a:gd name="connsiteY4" fmla="*/ 1927705 h 3486744"/>
              <a:gd name="connsiteX5" fmla="*/ 29978 w 2990511"/>
              <a:gd name="connsiteY5" fmla="*/ 2350786 h 3486744"/>
              <a:gd name="connsiteX6" fmla="*/ 43627 w 2990511"/>
              <a:gd name="connsiteY6" fmla="*/ 2951287 h 3486744"/>
              <a:gd name="connsiteX7" fmla="*/ 371172 w 2990511"/>
              <a:gd name="connsiteY7" fmla="*/ 3415312 h 3486744"/>
              <a:gd name="connsiteX8" fmla="*/ 1080856 w 2990511"/>
              <a:gd name="connsiteY8" fmla="*/ 3456254 h 3486744"/>
              <a:gd name="connsiteX9" fmla="*/ 1654063 w 2990511"/>
              <a:gd name="connsiteY9" fmla="*/ 3128708 h 3486744"/>
              <a:gd name="connsiteX10" fmla="*/ 1640414 w 2990511"/>
              <a:gd name="connsiteY10" fmla="*/ 2651037 h 3486744"/>
              <a:gd name="connsiteX11" fmla="*/ 1858779 w 2990511"/>
              <a:gd name="connsiteY11" fmla="*/ 2159717 h 3486744"/>
              <a:gd name="connsiteX12" fmla="*/ 2445632 w 2990511"/>
              <a:gd name="connsiteY12" fmla="*/ 2064183 h 3486744"/>
              <a:gd name="connsiteX13" fmla="*/ 2691292 w 2990511"/>
              <a:gd name="connsiteY13" fmla="*/ 1914058 h 3486744"/>
              <a:gd name="connsiteX14" fmla="*/ 2964247 w 2990511"/>
              <a:gd name="connsiteY14" fmla="*/ 1559216 h 3486744"/>
              <a:gd name="connsiteX15" fmla="*/ 2964247 w 2990511"/>
              <a:gd name="connsiteY15" fmla="*/ 945067 h 3486744"/>
              <a:gd name="connsiteX16" fmla="*/ 2827769 w 2990511"/>
              <a:gd name="connsiteY16" fmla="*/ 440099 h 3486744"/>
              <a:gd name="connsiteX17" fmla="*/ 2268211 w 2990511"/>
              <a:gd name="connsiteY17" fmla="*/ 235383 h 3486744"/>
              <a:gd name="connsiteX18" fmla="*/ 1386509 w 2990511"/>
              <a:gd name="connsiteY18" fmla="*/ 12825 h 3486744"/>
              <a:gd name="connsiteX19" fmla="*/ 963102 w 2990511"/>
              <a:gd name="connsiteY19" fmla="*/ 25505 h 3486744"/>
              <a:gd name="connsiteX0" fmla="*/ 521298 w 2990511"/>
              <a:gd name="connsiteY0" fmla="*/ 385508 h 3486744"/>
              <a:gd name="connsiteX1" fmla="*/ 357525 w 2990511"/>
              <a:gd name="connsiteY1" fmla="*/ 767646 h 3486744"/>
              <a:gd name="connsiteX2" fmla="*/ 275638 w 2990511"/>
              <a:gd name="connsiteY2" fmla="*/ 1354499 h 3486744"/>
              <a:gd name="connsiteX3" fmla="*/ 289286 w 2990511"/>
              <a:gd name="connsiteY3" fmla="*/ 1927705 h 3486744"/>
              <a:gd name="connsiteX4" fmla="*/ 29978 w 2990511"/>
              <a:gd name="connsiteY4" fmla="*/ 2350786 h 3486744"/>
              <a:gd name="connsiteX5" fmla="*/ 43627 w 2990511"/>
              <a:gd name="connsiteY5" fmla="*/ 2951287 h 3486744"/>
              <a:gd name="connsiteX6" fmla="*/ 371172 w 2990511"/>
              <a:gd name="connsiteY6" fmla="*/ 3415312 h 3486744"/>
              <a:gd name="connsiteX7" fmla="*/ 1080856 w 2990511"/>
              <a:gd name="connsiteY7" fmla="*/ 3456254 h 3486744"/>
              <a:gd name="connsiteX8" fmla="*/ 1654063 w 2990511"/>
              <a:gd name="connsiteY8" fmla="*/ 3128708 h 3486744"/>
              <a:gd name="connsiteX9" fmla="*/ 1640414 w 2990511"/>
              <a:gd name="connsiteY9" fmla="*/ 2651037 h 3486744"/>
              <a:gd name="connsiteX10" fmla="*/ 1858779 w 2990511"/>
              <a:gd name="connsiteY10" fmla="*/ 2159717 h 3486744"/>
              <a:gd name="connsiteX11" fmla="*/ 2445632 w 2990511"/>
              <a:gd name="connsiteY11" fmla="*/ 2064183 h 3486744"/>
              <a:gd name="connsiteX12" fmla="*/ 2691292 w 2990511"/>
              <a:gd name="connsiteY12" fmla="*/ 1914058 h 3486744"/>
              <a:gd name="connsiteX13" fmla="*/ 2964247 w 2990511"/>
              <a:gd name="connsiteY13" fmla="*/ 1559216 h 3486744"/>
              <a:gd name="connsiteX14" fmla="*/ 2964247 w 2990511"/>
              <a:gd name="connsiteY14" fmla="*/ 945067 h 3486744"/>
              <a:gd name="connsiteX15" fmla="*/ 2827769 w 2990511"/>
              <a:gd name="connsiteY15" fmla="*/ 440099 h 3486744"/>
              <a:gd name="connsiteX16" fmla="*/ 2268211 w 2990511"/>
              <a:gd name="connsiteY16" fmla="*/ 235383 h 3486744"/>
              <a:gd name="connsiteX17" fmla="*/ 1386509 w 2990511"/>
              <a:gd name="connsiteY17" fmla="*/ 12825 h 3486744"/>
              <a:gd name="connsiteX18" fmla="*/ 963102 w 2990511"/>
              <a:gd name="connsiteY18" fmla="*/ 25505 h 3486744"/>
              <a:gd name="connsiteX0" fmla="*/ 521298 w 2990511"/>
              <a:gd name="connsiteY0" fmla="*/ 374581 h 3475817"/>
              <a:gd name="connsiteX1" fmla="*/ 357525 w 2990511"/>
              <a:gd name="connsiteY1" fmla="*/ 756719 h 3475817"/>
              <a:gd name="connsiteX2" fmla="*/ 275638 w 2990511"/>
              <a:gd name="connsiteY2" fmla="*/ 1343572 h 3475817"/>
              <a:gd name="connsiteX3" fmla="*/ 289286 w 2990511"/>
              <a:gd name="connsiteY3" fmla="*/ 1916778 h 3475817"/>
              <a:gd name="connsiteX4" fmla="*/ 29978 w 2990511"/>
              <a:gd name="connsiteY4" fmla="*/ 2339859 h 3475817"/>
              <a:gd name="connsiteX5" fmla="*/ 43627 w 2990511"/>
              <a:gd name="connsiteY5" fmla="*/ 2940360 h 3475817"/>
              <a:gd name="connsiteX6" fmla="*/ 371172 w 2990511"/>
              <a:gd name="connsiteY6" fmla="*/ 3404385 h 3475817"/>
              <a:gd name="connsiteX7" fmla="*/ 1080856 w 2990511"/>
              <a:gd name="connsiteY7" fmla="*/ 3445327 h 3475817"/>
              <a:gd name="connsiteX8" fmla="*/ 1654063 w 2990511"/>
              <a:gd name="connsiteY8" fmla="*/ 3117781 h 3475817"/>
              <a:gd name="connsiteX9" fmla="*/ 1640414 w 2990511"/>
              <a:gd name="connsiteY9" fmla="*/ 2640110 h 3475817"/>
              <a:gd name="connsiteX10" fmla="*/ 1858779 w 2990511"/>
              <a:gd name="connsiteY10" fmla="*/ 2148790 h 3475817"/>
              <a:gd name="connsiteX11" fmla="*/ 2445632 w 2990511"/>
              <a:gd name="connsiteY11" fmla="*/ 2053256 h 3475817"/>
              <a:gd name="connsiteX12" fmla="*/ 2691292 w 2990511"/>
              <a:gd name="connsiteY12" fmla="*/ 1903131 h 3475817"/>
              <a:gd name="connsiteX13" fmla="*/ 2964247 w 2990511"/>
              <a:gd name="connsiteY13" fmla="*/ 1548289 h 3475817"/>
              <a:gd name="connsiteX14" fmla="*/ 2964247 w 2990511"/>
              <a:gd name="connsiteY14" fmla="*/ 934140 h 3475817"/>
              <a:gd name="connsiteX15" fmla="*/ 2827769 w 2990511"/>
              <a:gd name="connsiteY15" fmla="*/ 429172 h 3475817"/>
              <a:gd name="connsiteX16" fmla="*/ 2268211 w 2990511"/>
              <a:gd name="connsiteY16" fmla="*/ 224456 h 3475817"/>
              <a:gd name="connsiteX17" fmla="*/ 1386509 w 2990511"/>
              <a:gd name="connsiteY17" fmla="*/ 1898 h 3475817"/>
              <a:gd name="connsiteX18" fmla="*/ 526374 w 2990511"/>
              <a:gd name="connsiteY18" fmla="*/ 355772 h 3475817"/>
              <a:gd name="connsiteX0" fmla="*/ 521298 w 2990511"/>
              <a:gd name="connsiteY0" fmla="*/ 374627 h 3475863"/>
              <a:gd name="connsiteX1" fmla="*/ 357525 w 2990511"/>
              <a:gd name="connsiteY1" fmla="*/ 756765 h 3475863"/>
              <a:gd name="connsiteX2" fmla="*/ 275638 w 2990511"/>
              <a:gd name="connsiteY2" fmla="*/ 1343618 h 3475863"/>
              <a:gd name="connsiteX3" fmla="*/ 289286 w 2990511"/>
              <a:gd name="connsiteY3" fmla="*/ 1916824 h 3475863"/>
              <a:gd name="connsiteX4" fmla="*/ 29978 w 2990511"/>
              <a:gd name="connsiteY4" fmla="*/ 2339905 h 3475863"/>
              <a:gd name="connsiteX5" fmla="*/ 43627 w 2990511"/>
              <a:gd name="connsiteY5" fmla="*/ 2940406 h 3475863"/>
              <a:gd name="connsiteX6" fmla="*/ 371172 w 2990511"/>
              <a:gd name="connsiteY6" fmla="*/ 3404431 h 3475863"/>
              <a:gd name="connsiteX7" fmla="*/ 1080856 w 2990511"/>
              <a:gd name="connsiteY7" fmla="*/ 3445373 h 3475863"/>
              <a:gd name="connsiteX8" fmla="*/ 1654063 w 2990511"/>
              <a:gd name="connsiteY8" fmla="*/ 3117827 h 3475863"/>
              <a:gd name="connsiteX9" fmla="*/ 1640414 w 2990511"/>
              <a:gd name="connsiteY9" fmla="*/ 2640156 h 3475863"/>
              <a:gd name="connsiteX10" fmla="*/ 1858779 w 2990511"/>
              <a:gd name="connsiteY10" fmla="*/ 2148836 h 3475863"/>
              <a:gd name="connsiteX11" fmla="*/ 2445632 w 2990511"/>
              <a:gd name="connsiteY11" fmla="*/ 2053302 h 3475863"/>
              <a:gd name="connsiteX12" fmla="*/ 2691292 w 2990511"/>
              <a:gd name="connsiteY12" fmla="*/ 1903177 h 3475863"/>
              <a:gd name="connsiteX13" fmla="*/ 2964247 w 2990511"/>
              <a:gd name="connsiteY13" fmla="*/ 1548335 h 3475863"/>
              <a:gd name="connsiteX14" fmla="*/ 2964247 w 2990511"/>
              <a:gd name="connsiteY14" fmla="*/ 934186 h 3475863"/>
              <a:gd name="connsiteX15" fmla="*/ 2827769 w 2990511"/>
              <a:gd name="connsiteY15" fmla="*/ 429218 h 3475863"/>
              <a:gd name="connsiteX16" fmla="*/ 2268211 w 2990511"/>
              <a:gd name="connsiteY16" fmla="*/ 224502 h 3475863"/>
              <a:gd name="connsiteX17" fmla="*/ 1386509 w 2990511"/>
              <a:gd name="connsiteY17" fmla="*/ 1944 h 3475863"/>
              <a:gd name="connsiteX18" fmla="*/ 676500 w 2990511"/>
              <a:gd name="connsiteY18" fmla="*/ 110158 h 3475863"/>
              <a:gd name="connsiteX0" fmla="*/ 521298 w 2990511"/>
              <a:gd name="connsiteY0" fmla="*/ 374627 h 3475863"/>
              <a:gd name="connsiteX1" fmla="*/ 357525 w 2990511"/>
              <a:gd name="connsiteY1" fmla="*/ 756765 h 3475863"/>
              <a:gd name="connsiteX2" fmla="*/ 275638 w 2990511"/>
              <a:gd name="connsiteY2" fmla="*/ 1343618 h 3475863"/>
              <a:gd name="connsiteX3" fmla="*/ 289286 w 2990511"/>
              <a:gd name="connsiteY3" fmla="*/ 1916824 h 3475863"/>
              <a:gd name="connsiteX4" fmla="*/ 29978 w 2990511"/>
              <a:gd name="connsiteY4" fmla="*/ 2339905 h 3475863"/>
              <a:gd name="connsiteX5" fmla="*/ 43627 w 2990511"/>
              <a:gd name="connsiteY5" fmla="*/ 2940406 h 3475863"/>
              <a:gd name="connsiteX6" fmla="*/ 371172 w 2990511"/>
              <a:gd name="connsiteY6" fmla="*/ 3404431 h 3475863"/>
              <a:gd name="connsiteX7" fmla="*/ 1080856 w 2990511"/>
              <a:gd name="connsiteY7" fmla="*/ 3445373 h 3475863"/>
              <a:gd name="connsiteX8" fmla="*/ 1654063 w 2990511"/>
              <a:gd name="connsiteY8" fmla="*/ 3117827 h 3475863"/>
              <a:gd name="connsiteX9" fmla="*/ 1640414 w 2990511"/>
              <a:gd name="connsiteY9" fmla="*/ 2640156 h 3475863"/>
              <a:gd name="connsiteX10" fmla="*/ 1858779 w 2990511"/>
              <a:gd name="connsiteY10" fmla="*/ 2148836 h 3475863"/>
              <a:gd name="connsiteX11" fmla="*/ 2445632 w 2990511"/>
              <a:gd name="connsiteY11" fmla="*/ 2053302 h 3475863"/>
              <a:gd name="connsiteX12" fmla="*/ 2691292 w 2990511"/>
              <a:gd name="connsiteY12" fmla="*/ 1903177 h 3475863"/>
              <a:gd name="connsiteX13" fmla="*/ 2964247 w 2990511"/>
              <a:gd name="connsiteY13" fmla="*/ 1548335 h 3475863"/>
              <a:gd name="connsiteX14" fmla="*/ 2964247 w 2990511"/>
              <a:gd name="connsiteY14" fmla="*/ 934186 h 3475863"/>
              <a:gd name="connsiteX15" fmla="*/ 2827769 w 2990511"/>
              <a:gd name="connsiteY15" fmla="*/ 429218 h 3475863"/>
              <a:gd name="connsiteX16" fmla="*/ 2268211 w 2990511"/>
              <a:gd name="connsiteY16" fmla="*/ 224502 h 3475863"/>
              <a:gd name="connsiteX17" fmla="*/ 1386509 w 2990511"/>
              <a:gd name="connsiteY17" fmla="*/ 1944 h 3475863"/>
              <a:gd name="connsiteX18" fmla="*/ 676500 w 2990511"/>
              <a:gd name="connsiteY18" fmla="*/ 110158 h 3475863"/>
              <a:gd name="connsiteX19" fmla="*/ 521298 w 2990511"/>
              <a:gd name="connsiteY19" fmla="*/ 374627 h 3475863"/>
              <a:gd name="connsiteX0" fmla="*/ 521298 w 2990511"/>
              <a:gd name="connsiteY0" fmla="*/ 373098 h 3474334"/>
              <a:gd name="connsiteX1" fmla="*/ 357525 w 2990511"/>
              <a:gd name="connsiteY1" fmla="*/ 755236 h 3474334"/>
              <a:gd name="connsiteX2" fmla="*/ 275638 w 2990511"/>
              <a:gd name="connsiteY2" fmla="*/ 1342089 h 3474334"/>
              <a:gd name="connsiteX3" fmla="*/ 289286 w 2990511"/>
              <a:gd name="connsiteY3" fmla="*/ 1915295 h 3474334"/>
              <a:gd name="connsiteX4" fmla="*/ 29978 w 2990511"/>
              <a:gd name="connsiteY4" fmla="*/ 2338376 h 3474334"/>
              <a:gd name="connsiteX5" fmla="*/ 43627 w 2990511"/>
              <a:gd name="connsiteY5" fmla="*/ 2938877 h 3474334"/>
              <a:gd name="connsiteX6" fmla="*/ 371172 w 2990511"/>
              <a:gd name="connsiteY6" fmla="*/ 3402902 h 3474334"/>
              <a:gd name="connsiteX7" fmla="*/ 1080856 w 2990511"/>
              <a:gd name="connsiteY7" fmla="*/ 3443844 h 3474334"/>
              <a:gd name="connsiteX8" fmla="*/ 1654063 w 2990511"/>
              <a:gd name="connsiteY8" fmla="*/ 3116298 h 3474334"/>
              <a:gd name="connsiteX9" fmla="*/ 1640414 w 2990511"/>
              <a:gd name="connsiteY9" fmla="*/ 2638627 h 3474334"/>
              <a:gd name="connsiteX10" fmla="*/ 1858779 w 2990511"/>
              <a:gd name="connsiteY10" fmla="*/ 2147307 h 3474334"/>
              <a:gd name="connsiteX11" fmla="*/ 2445632 w 2990511"/>
              <a:gd name="connsiteY11" fmla="*/ 2051773 h 3474334"/>
              <a:gd name="connsiteX12" fmla="*/ 2691292 w 2990511"/>
              <a:gd name="connsiteY12" fmla="*/ 1901648 h 3474334"/>
              <a:gd name="connsiteX13" fmla="*/ 2964247 w 2990511"/>
              <a:gd name="connsiteY13" fmla="*/ 1546806 h 3474334"/>
              <a:gd name="connsiteX14" fmla="*/ 2964247 w 2990511"/>
              <a:gd name="connsiteY14" fmla="*/ 932657 h 3474334"/>
              <a:gd name="connsiteX15" fmla="*/ 2827769 w 2990511"/>
              <a:gd name="connsiteY15" fmla="*/ 427689 h 3474334"/>
              <a:gd name="connsiteX16" fmla="*/ 2268211 w 2990511"/>
              <a:gd name="connsiteY16" fmla="*/ 222973 h 3474334"/>
              <a:gd name="connsiteX17" fmla="*/ 1386509 w 2990511"/>
              <a:gd name="connsiteY17" fmla="*/ 415 h 3474334"/>
              <a:gd name="connsiteX18" fmla="*/ 908512 w 2990511"/>
              <a:gd name="connsiteY18" fmla="*/ 163220 h 3474334"/>
              <a:gd name="connsiteX19" fmla="*/ 521298 w 2990511"/>
              <a:gd name="connsiteY19" fmla="*/ 373098 h 3474334"/>
              <a:gd name="connsiteX0" fmla="*/ 521298 w 2990511"/>
              <a:gd name="connsiteY0" fmla="*/ 209878 h 3311114"/>
              <a:gd name="connsiteX1" fmla="*/ 357525 w 2990511"/>
              <a:gd name="connsiteY1" fmla="*/ 592016 h 3311114"/>
              <a:gd name="connsiteX2" fmla="*/ 275638 w 2990511"/>
              <a:gd name="connsiteY2" fmla="*/ 1178869 h 3311114"/>
              <a:gd name="connsiteX3" fmla="*/ 289286 w 2990511"/>
              <a:gd name="connsiteY3" fmla="*/ 1752075 h 3311114"/>
              <a:gd name="connsiteX4" fmla="*/ 29978 w 2990511"/>
              <a:gd name="connsiteY4" fmla="*/ 2175156 h 3311114"/>
              <a:gd name="connsiteX5" fmla="*/ 43627 w 2990511"/>
              <a:gd name="connsiteY5" fmla="*/ 2775657 h 3311114"/>
              <a:gd name="connsiteX6" fmla="*/ 371172 w 2990511"/>
              <a:gd name="connsiteY6" fmla="*/ 3239682 h 3311114"/>
              <a:gd name="connsiteX7" fmla="*/ 1080856 w 2990511"/>
              <a:gd name="connsiteY7" fmla="*/ 3280624 h 3311114"/>
              <a:gd name="connsiteX8" fmla="*/ 1654063 w 2990511"/>
              <a:gd name="connsiteY8" fmla="*/ 2953078 h 3311114"/>
              <a:gd name="connsiteX9" fmla="*/ 1640414 w 2990511"/>
              <a:gd name="connsiteY9" fmla="*/ 2475407 h 3311114"/>
              <a:gd name="connsiteX10" fmla="*/ 1858779 w 2990511"/>
              <a:gd name="connsiteY10" fmla="*/ 1984087 h 3311114"/>
              <a:gd name="connsiteX11" fmla="*/ 2445632 w 2990511"/>
              <a:gd name="connsiteY11" fmla="*/ 1888553 h 3311114"/>
              <a:gd name="connsiteX12" fmla="*/ 2691292 w 2990511"/>
              <a:gd name="connsiteY12" fmla="*/ 1738428 h 3311114"/>
              <a:gd name="connsiteX13" fmla="*/ 2964247 w 2990511"/>
              <a:gd name="connsiteY13" fmla="*/ 1383586 h 3311114"/>
              <a:gd name="connsiteX14" fmla="*/ 2964247 w 2990511"/>
              <a:gd name="connsiteY14" fmla="*/ 769437 h 3311114"/>
              <a:gd name="connsiteX15" fmla="*/ 2827769 w 2990511"/>
              <a:gd name="connsiteY15" fmla="*/ 264469 h 3311114"/>
              <a:gd name="connsiteX16" fmla="*/ 2268211 w 2990511"/>
              <a:gd name="connsiteY16" fmla="*/ 59753 h 3311114"/>
              <a:gd name="connsiteX17" fmla="*/ 1591226 w 2990511"/>
              <a:gd name="connsiteY17" fmla="*/ 41911 h 3311114"/>
              <a:gd name="connsiteX18" fmla="*/ 908512 w 2990511"/>
              <a:gd name="connsiteY18" fmla="*/ 0 h 3311114"/>
              <a:gd name="connsiteX19" fmla="*/ 521298 w 2990511"/>
              <a:gd name="connsiteY19" fmla="*/ 209878 h 3311114"/>
              <a:gd name="connsiteX0" fmla="*/ 521298 w 2990511"/>
              <a:gd name="connsiteY0" fmla="*/ 169589 h 3270825"/>
              <a:gd name="connsiteX1" fmla="*/ 357525 w 2990511"/>
              <a:gd name="connsiteY1" fmla="*/ 551727 h 3270825"/>
              <a:gd name="connsiteX2" fmla="*/ 275638 w 2990511"/>
              <a:gd name="connsiteY2" fmla="*/ 1138580 h 3270825"/>
              <a:gd name="connsiteX3" fmla="*/ 289286 w 2990511"/>
              <a:gd name="connsiteY3" fmla="*/ 1711786 h 3270825"/>
              <a:gd name="connsiteX4" fmla="*/ 29978 w 2990511"/>
              <a:gd name="connsiteY4" fmla="*/ 2134867 h 3270825"/>
              <a:gd name="connsiteX5" fmla="*/ 43627 w 2990511"/>
              <a:gd name="connsiteY5" fmla="*/ 2735368 h 3270825"/>
              <a:gd name="connsiteX6" fmla="*/ 371172 w 2990511"/>
              <a:gd name="connsiteY6" fmla="*/ 3199393 h 3270825"/>
              <a:gd name="connsiteX7" fmla="*/ 1080856 w 2990511"/>
              <a:gd name="connsiteY7" fmla="*/ 3240335 h 3270825"/>
              <a:gd name="connsiteX8" fmla="*/ 1654063 w 2990511"/>
              <a:gd name="connsiteY8" fmla="*/ 2912789 h 3270825"/>
              <a:gd name="connsiteX9" fmla="*/ 1640414 w 2990511"/>
              <a:gd name="connsiteY9" fmla="*/ 2435118 h 3270825"/>
              <a:gd name="connsiteX10" fmla="*/ 1858779 w 2990511"/>
              <a:gd name="connsiteY10" fmla="*/ 1943798 h 3270825"/>
              <a:gd name="connsiteX11" fmla="*/ 2445632 w 2990511"/>
              <a:gd name="connsiteY11" fmla="*/ 1848264 h 3270825"/>
              <a:gd name="connsiteX12" fmla="*/ 2691292 w 2990511"/>
              <a:gd name="connsiteY12" fmla="*/ 1698139 h 3270825"/>
              <a:gd name="connsiteX13" fmla="*/ 2964247 w 2990511"/>
              <a:gd name="connsiteY13" fmla="*/ 1343297 h 3270825"/>
              <a:gd name="connsiteX14" fmla="*/ 2964247 w 2990511"/>
              <a:gd name="connsiteY14" fmla="*/ 729148 h 3270825"/>
              <a:gd name="connsiteX15" fmla="*/ 2827769 w 2990511"/>
              <a:gd name="connsiteY15" fmla="*/ 224180 h 3270825"/>
              <a:gd name="connsiteX16" fmla="*/ 2268211 w 2990511"/>
              <a:gd name="connsiteY16" fmla="*/ 19464 h 3270825"/>
              <a:gd name="connsiteX17" fmla="*/ 1591226 w 2990511"/>
              <a:gd name="connsiteY17" fmla="*/ 1622 h 3270825"/>
              <a:gd name="connsiteX18" fmla="*/ 521298 w 2990511"/>
              <a:gd name="connsiteY18" fmla="*/ 169589 h 3270825"/>
              <a:gd name="connsiteX0" fmla="*/ 616832 w 2990511"/>
              <a:gd name="connsiteY0" fmla="*/ 124716 h 3280544"/>
              <a:gd name="connsiteX1" fmla="*/ 357525 w 2990511"/>
              <a:gd name="connsiteY1" fmla="*/ 561446 h 3280544"/>
              <a:gd name="connsiteX2" fmla="*/ 275638 w 2990511"/>
              <a:gd name="connsiteY2" fmla="*/ 1148299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0511"/>
              <a:gd name="connsiteY0" fmla="*/ 124716 h 3280544"/>
              <a:gd name="connsiteX1" fmla="*/ 357525 w 2990511"/>
              <a:gd name="connsiteY1" fmla="*/ 561446 h 3280544"/>
              <a:gd name="connsiteX2" fmla="*/ 343877 w 2990511"/>
              <a:gd name="connsiteY2" fmla="*/ 1121003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0511"/>
              <a:gd name="connsiteY0" fmla="*/ 124716 h 3280544"/>
              <a:gd name="connsiteX1" fmla="*/ 357525 w 2990511"/>
              <a:gd name="connsiteY1" fmla="*/ 561446 h 3280544"/>
              <a:gd name="connsiteX2" fmla="*/ 343877 w 2990511"/>
              <a:gd name="connsiteY2" fmla="*/ 1121003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0511"/>
              <a:gd name="connsiteY0" fmla="*/ 124716 h 3280544"/>
              <a:gd name="connsiteX1" fmla="*/ 357525 w 2990511"/>
              <a:gd name="connsiteY1" fmla="*/ 561446 h 3280544"/>
              <a:gd name="connsiteX2" fmla="*/ 343877 w 2990511"/>
              <a:gd name="connsiteY2" fmla="*/ 1121003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8366"/>
              <a:gd name="connsiteY0" fmla="*/ 124716 h 3280544"/>
              <a:gd name="connsiteX1" fmla="*/ 357525 w 2998366"/>
              <a:gd name="connsiteY1" fmla="*/ 561446 h 3280544"/>
              <a:gd name="connsiteX2" fmla="*/ 343877 w 2998366"/>
              <a:gd name="connsiteY2" fmla="*/ 1121003 h 3280544"/>
              <a:gd name="connsiteX3" fmla="*/ 289286 w 2998366"/>
              <a:gd name="connsiteY3" fmla="*/ 1721505 h 3280544"/>
              <a:gd name="connsiteX4" fmla="*/ 29978 w 2998366"/>
              <a:gd name="connsiteY4" fmla="*/ 2144586 h 3280544"/>
              <a:gd name="connsiteX5" fmla="*/ 43627 w 2998366"/>
              <a:gd name="connsiteY5" fmla="*/ 2745087 h 3280544"/>
              <a:gd name="connsiteX6" fmla="*/ 371172 w 2998366"/>
              <a:gd name="connsiteY6" fmla="*/ 3209112 h 3280544"/>
              <a:gd name="connsiteX7" fmla="*/ 1080856 w 2998366"/>
              <a:gd name="connsiteY7" fmla="*/ 3250054 h 3280544"/>
              <a:gd name="connsiteX8" fmla="*/ 1654063 w 2998366"/>
              <a:gd name="connsiteY8" fmla="*/ 2922508 h 3280544"/>
              <a:gd name="connsiteX9" fmla="*/ 1640414 w 2998366"/>
              <a:gd name="connsiteY9" fmla="*/ 2444837 h 3280544"/>
              <a:gd name="connsiteX10" fmla="*/ 1858779 w 2998366"/>
              <a:gd name="connsiteY10" fmla="*/ 1953517 h 3280544"/>
              <a:gd name="connsiteX11" fmla="*/ 2445632 w 2998366"/>
              <a:gd name="connsiteY11" fmla="*/ 1857983 h 3280544"/>
              <a:gd name="connsiteX12" fmla="*/ 2691292 w 2998366"/>
              <a:gd name="connsiteY12" fmla="*/ 1707858 h 3280544"/>
              <a:gd name="connsiteX13" fmla="*/ 2964247 w 2998366"/>
              <a:gd name="connsiteY13" fmla="*/ 1353016 h 3280544"/>
              <a:gd name="connsiteX14" fmla="*/ 2964247 w 2998366"/>
              <a:gd name="connsiteY14" fmla="*/ 738867 h 3280544"/>
              <a:gd name="connsiteX15" fmla="*/ 2827769 w 2998366"/>
              <a:gd name="connsiteY15" fmla="*/ 233899 h 3280544"/>
              <a:gd name="connsiteX16" fmla="*/ 2268211 w 2998366"/>
              <a:gd name="connsiteY16" fmla="*/ 29183 h 3280544"/>
              <a:gd name="connsiteX17" fmla="*/ 1591226 w 2998366"/>
              <a:gd name="connsiteY17" fmla="*/ 11341 h 3280544"/>
              <a:gd name="connsiteX18" fmla="*/ 616832 w 2998366"/>
              <a:gd name="connsiteY18" fmla="*/ 124716 h 3280544"/>
              <a:gd name="connsiteX0" fmla="*/ 616832 w 2998366"/>
              <a:gd name="connsiteY0" fmla="*/ 124716 h 3280544"/>
              <a:gd name="connsiteX1" fmla="*/ 357525 w 2998366"/>
              <a:gd name="connsiteY1" fmla="*/ 561446 h 3280544"/>
              <a:gd name="connsiteX2" fmla="*/ 343877 w 2998366"/>
              <a:gd name="connsiteY2" fmla="*/ 1121003 h 3280544"/>
              <a:gd name="connsiteX3" fmla="*/ 289286 w 2998366"/>
              <a:gd name="connsiteY3" fmla="*/ 1721505 h 3280544"/>
              <a:gd name="connsiteX4" fmla="*/ 29978 w 2998366"/>
              <a:gd name="connsiteY4" fmla="*/ 2144586 h 3280544"/>
              <a:gd name="connsiteX5" fmla="*/ 43627 w 2998366"/>
              <a:gd name="connsiteY5" fmla="*/ 2745087 h 3280544"/>
              <a:gd name="connsiteX6" fmla="*/ 371172 w 2998366"/>
              <a:gd name="connsiteY6" fmla="*/ 3209112 h 3280544"/>
              <a:gd name="connsiteX7" fmla="*/ 1080856 w 2998366"/>
              <a:gd name="connsiteY7" fmla="*/ 3250054 h 3280544"/>
              <a:gd name="connsiteX8" fmla="*/ 1654063 w 2998366"/>
              <a:gd name="connsiteY8" fmla="*/ 2922508 h 3280544"/>
              <a:gd name="connsiteX9" fmla="*/ 1640414 w 2998366"/>
              <a:gd name="connsiteY9" fmla="*/ 2444837 h 3280544"/>
              <a:gd name="connsiteX10" fmla="*/ 1858779 w 2998366"/>
              <a:gd name="connsiteY10" fmla="*/ 1953517 h 3280544"/>
              <a:gd name="connsiteX11" fmla="*/ 2445632 w 2998366"/>
              <a:gd name="connsiteY11" fmla="*/ 1857983 h 3280544"/>
              <a:gd name="connsiteX12" fmla="*/ 2691292 w 2998366"/>
              <a:gd name="connsiteY12" fmla="*/ 1707858 h 3280544"/>
              <a:gd name="connsiteX13" fmla="*/ 2964247 w 2998366"/>
              <a:gd name="connsiteY13" fmla="*/ 1353016 h 3280544"/>
              <a:gd name="connsiteX14" fmla="*/ 2964247 w 2998366"/>
              <a:gd name="connsiteY14" fmla="*/ 738867 h 3280544"/>
              <a:gd name="connsiteX15" fmla="*/ 2827769 w 2998366"/>
              <a:gd name="connsiteY15" fmla="*/ 233899 h 3280544"/>
              <a:gd name="connsiteX16" fmla="*/ 2268211 w 2998366"/>
              <a:gd name="connsiteY16" fmla="*/ 29183 h 3280544"/>
              <a:gd name="connsiteX17" fmla="*/ 1591226 w 2998366"/>
              <a:gd name="connsiteY17" fmla="*/ 11341 h 3280544"/>
              <a:gd name="connsiteX18" fmla="*/ 616832 w 2998366"/>
              <a:gd name="connsiteY18" fmla="*/ 124716 h 3280544"/>
              <a:gd name="connsiteX0" fmla="*/ 616832 w 2998366"/>
              <a:gd name="connsiteY0" fmla="*/ 124716 h 3280544"/>
              <a:gd name="connsiteX1" fmla="*/ 357525 w 2998366"/>
              <a:gd name="connsiteY1" fmla="*/ 561446 h 3280544"/>
              <a:gd name="connsiteX2" fmla="*/ 343877 w 2998366"/>
              <a:gd name="connsiteY2" fmla="*/ 1121003 h 3280544"/>
              <a:gd name="connsiteX3" fmla="*/ 289286 w 2998366"/>
              <a:gd name="connsiteY3" fmla="*/ 1721505 h 3280544"/>
              <a:gd name="connsiteX4" fmla="*/ 29978 w 2998366"/>
              <a:gd name="connsiteY4" fmla="*/ 2144586 h 3280544"/>
              <a:gd name="connsiteX5" fmla="*/ 43627 w 2998366"/>
              <a:gd name="connsiteY5" fmla="*/ 2745087 h 3280544"/>
              <a:gd name="connsiteX6" fmla="*/ 371172 w 2998366"/>
              <a:gd name="connsiteY6" fmla="*/ 3209112 h 3280544"/>
              <a:gd name="connsiteX7" fmla="*/ 1080856 w 2998366"/>
              <a:gd name="connsiteY7" fmla="*/ 3250054 h 3280544"/>
              <a:gd name="connsiteX8" fmla="*/ 1654063 w 2998366"/>
              <a:gd name="connsiteY8" fmla="*/ 2922508 h 3280544"/>
              <a:gd name="connsiteX9" fmla="*/ 1640414 w 2998366"/>
              <a:gd name="connsiteY9" fmla="*/ 2444837 h 3280544"/>
              <a:gd name="connsiteX10" fmla="*/ 1858779 w 2998366"/>
              <a:gd name="connsiteY10" fmla="*/ 1953517 h 3280544"/>
              <a:gd name="connsiteX11" fmla="*/ 2445632 w 2998366"/>
              <a:gd name="connsiteY11" fmla="*/ 1857983 h 3280544"/>
              <a:gd name="connsiteX12" fmla="*/ 2691292 w 2998366"/>
              <a:gd name="connsiteY12" fmla="*/ 1707858 h 3280544"/>
              <a:gd name="connsiteX13" fmla="*/ 2964247 w 2998366"/>
              <a:gd name="connsiteY13" fmla="*/ 1353016 h 3280544"/>
              <a:gd name="connsiteX14" fmla="*/ 2964247 w 2998366"/>
              <a:gd name="connsiteY14" fmla="*/ 738867 h 3280544"/>
              <a:gd name="connsiteX15" fmla="*/ 2827769 w 2998366"/>
              <a:gd name="connsiteY15" fmla="*/ 233899 h 3280544"/>
              <a:gd name="connsiteX16" fmla="*/ 2268211 w 2998366"/>
              <a:gd name="connsiteY16" fmla="*/ 29183 h 3280544"/>
              <a:gd name="connsiteX17" fmla="*/ 1591226 w 2998366"/>
              <a:gd name="connsiteY17" fmla="*/ 11341 h 3280544"/>
              <a:gd name="connsiteX18" fmla="*/ 616832 w 2998366"/>
              <a:gd name="connsiteY18" fmla="*/ 124716 h 3280544"/>
              <a:gd name="connsiteX0" fmla="*/ 616832 w 2975615"/>
              <a:gd name="connsiteY0" fmla="*/ 124716 h 3280544"/>
              <a:gd name="connsiteX1" fmla="*/ 357525 w 2975615"/>
              <a:gd name="connsiteY1" fmla="*/ 561446 h 3280544"/>
              <a:gd name="connsiteX2" fmla="*/ 343877 w 2975615"/>
              <a:gd name="connsiteY2" fmla="*/ 1121003 h 3280544"/>
              <a:gd name="connsiteX3" fmla="*/ 289286 w 2975615"/>
              <a:gd name="connsiteY3" fmla="*/ 1721505 h 3280544"/>
              <a:gd name="connsiteX4" fmla="*/ 29978 w 2975615"/>
              <a:gd name="connsiteY4" fmla="*/ 2144586 h 3280544"/>
              <a:gd name="connsiteX5" fmla="*/ 43627 w 2975615"/>
              <a:gd name="connsiteY5" fmla="*/ 2745087 h 3280544"/>
              <a:gd name="connsiteX6" fmla="*/ 371172 w 2975615"/>
              <a:gd name="connsiteY6" fmla="*/ 3209112 h 3280544"/>
              <a:gd name="connsiteX7" fmla="*/ 1080856 w 2975615"/>
              <a:gd name="connsiteY7" fmla="*/ 3250054 h 3280544"/>
              <a:gd name="connsiteX8" fmla="*/ 1654063 w 2975615"/>
              <a:gd name="connsiteY8" fmla="*/ 2922508 h 3280544"/>
              <a:gd name="connsiteX9" fmla="*/ 1640414 w 2975615"/>
              <a:gd name="connsiteY9" fmla="*/ 2444837 h 3280544"/>
              <a:gd name="connsiteX10" fmla="*/ 1858779 w 2975615"/>
              <a:gd name="connsiteY10" fmla="*/ 1953517 h 3280544"/>
              <a:gd name="connsiteX11" fmla="*/ 2445632 w 2975615"/>
              <a:gd name="connsiteY11" fmla="*/ 1857983 h 3280544"/>
              <a:gd name="connsiteX12" fmla="*/ 2691292 w 2975615"/>
              <a:gd name="connsiteY12" fmla="*/ 1707858 h 3280544"/>
              <a:gd name="connsiteX13" fmla="*/ 2936951 w 2975615"/>
              <a:gd name="connsiteY13" fmla="*/ 1639619 h 3280544"/>
              <a:gd name="connsiteX14" fmla="*/ 2964247 w 2975615"/>
              <a:gd name="connsiteY14" fmla="*/ 738867 h 3280544"/>
              <a:gd name="connsiteX15" fmla="*/ 2827769 w 2975615"/>
              <a:gd name="connsiteY15" fmla="*/ 233899 h 3280544"/>
              <a:gd name="connsiteX16" fmla="*/ 2268211 w 2975615"/>
              <a:gd name="connsiteY16" fmla="*/ 29183 h 3280544"/>
              <a:gd name="connsiteX17" fmla="*/ 1591226 w 2975615"/>
              <a:gd name="connsiteY17" fmla="*/ 11341 h 3280544"/>
              <a:gd name="connsiteX18" fmla="*/ 616832 w 2975615"/>
              <a:gd name="connsiteY18" fmla="*/ 124716 h 3280544"/>
              <a:gd name="connsiteX0" fmla="*/ 616832 w 3010134"/>
              <a:gd name="connsiteY0" fmla="*/ 124716 h 3280544"/>
              <a:gd name="connsiteX1" fmla="*/ 357525 w 3010134"/>
              <a:gd name="connsiteY1" fmla="*/ 561446 h 3280544"/>
              <a:gd name="connsiteX2" fmla="*/ 343877 w 3010134"/>
              <a:gd name="connsiteY2" fmla="*/ 1121003 h 3280544"/>
              <a:gd name="connsiteX3" fmla="*/ 289286 w 3010134"/>
              <a:gd name="connsiteY3" fmla="*/ 1721505 h 3280544"/>
              <a:gd name="connsiteX4" fmla="*/ 29978 w 3010134"/>
              <a:gd name="connsiteY4" fmla="*/ 2144586 h 3280544"/>
              <a:gd name="connsiteX5" fmla="*/ 43627 w 3010134"/>
              <a:gd name="connsiteY5" fmla="*/ 2745087 h 3280544"/>
              <a:gd name="connsiteX6" fmla="*/ 371172 w 3010134"/>
              <a:gd name="connsiteY6" fmla="*/ 3209112 h 3280544"/>
              <a:gd name="connsiteX7" fmla="*/ 1080856 w 3010134"/>
              <a:gd name="connsiteY7" fmla="*/ 3250054 h 3280544"/>
              <a:gd name="connsiteX8" fmla="*/ 1654063 w 3010134"/>
              <a:gd name="connsiteY8" fmla="*/ 2922508 h 3280544"/>
              <a:gd name="connsiteX9" fmla="*/ 1640414 w 3010134"/>
              <a:gd name="connsiteY9" fmla="*/ 2444837 h 3280544"/>
              <a:gd name="connsiteX10" fmla="*/ 1858779 w 3010134"/>
              <a:gd name="connsiteY10" fmla="*/ 1953517 h 3280544"/>
              <a:gd name="connsiteX11" fmla="*/ 2445632 w 3010134"/>
              <a:gd name="connsiteY11" fmla="*/ 1857983 h 3280544"/>
              <a:gd name="connsiteX12" fmla="*/ 2691292 w 3010134"/>
              <a:gd name="connsiteY12" fmla="*/ 1707858 h 3280544"/>
              <a:gd name="connsiteX13" fmla="*/ 2936951 w 3010134"/>
              <a:gd name="connsiteY13" fmla="*/ 1639619 h 3280544"/>
              <a:gd name="connsiteX14" fmla="*/ 3005191 w 3010134"/>
              <a:gd name="connsiteY14" fmla="*/ 697924 h 3280544"/>
              <a:gd name="connsiteX15" fmla="*/ 2827769 w 3010134"/>
              <a:gd name="connsiteY15" fmla="*/ 233899 h 3280544"/>
              <a:gd name="connsiteX16" fmla="*/ 2268211 w 3010134"/>
              <a:gd name="connsiteY16" fmla="*/ 29183 h 3280544"/>
              <a:gd name="connsiteX17" fmla="*/ 1591226 w 3010134"/>
              <a:gd name="connsiteY17" fmla="*/ 11341 h 3280544"/>
              <a:gd name="connsiteX18" fmla="*/ 616832 w 3010134"/>
              <a:gd name="connsiteY18" fmla="*/ 124716 h 3280544"/>
              <a:gd name="connsiteX0" fmla="*/ 616832 w 3008330"/>
              <a:gd name="connsiteY0" fmla="*/ 124716 h 3280544"/>
              <a:gd name="connsiteX1" fmla="*/ 357525 w 3008330"/>
              <a:gd name="connsiteY1" fmla="*/ 561446 h 3280544"/>
              <a:gd name="connsiteX2" fmla="*/ 343877 w 3008330"/>
              <a:gd name="connsiteY2" fmla="*/ 1121003 h 3280544"/>
              <a:gd name="connsiteX3" fmla="*/ 289286 w 3008330"/>
              <a:gd name="connsiteY3" fmla="*/ 1721505 h 3280544"/>
              <a:gd name="connsiteX4" fmla="*/ 29978 w 3008330"/>
              <a:gd name="connsiteY4" fmla="*/ 2144586 h 3280544"/>
              <a:gd name="connsiteX5" fmla="*/ 43627 w 3008330"/>
              <a:gd name="connsiteY5" fmla="*/ 2745087 h 3280544"/>
              <a:gd name="connsiteX6" fmla="*/ 371172 w 3008330"/>
              <a:gd name="connsiteY6" fmla="*/ 3209112 h 3280544"/>
              <a:gd name="connsiteX7" fmla="*/ 1080856 w 3008330"/>
              <a:gd name="connsiteY7" fmla="*/ 3250054 h 3280544"/>
              <a:gd name="connsiteX8" fmla="*/ 1654063 w 3008330"/>
              <a:gd name="connsiteY8" fmla="*/ 2922508 h 3280544"/>
              <a:gd name="connsiteX9" fmla="*/ 1640414 w 3008330"/>
              <a:gd name="connsiteY9" fmla="*/ 2444837 h 3280544"/>
              <a:gd name="connsiteX10" fmla="*/ 1858779 w 3008330"/>
              <a:gd name="connsiteY10" fmla="*/ 1953517 h 3280544"/>
              <a:gd name="connsiteX11" fmla="*/ 2445632 w 3008330"/>
              <a:gd name="connsiteY11" fmla="*/ 1857983 h 3280544"/>
              <a:gd name="connsiteX12" fmla="*/ 2882361 w 3008330"/>
              <a:gd name="connsiteY12" fmla="*/ 1803392 h 3280544"/>
              <a:gd name="connsiteX13" fmla="*/ 2936951 w 3008330"/>
              <a:gd name="connsiteY13" fmla="*/ 1639619 h 3280544"/>
              <a:gd name="connsiteX14" fmla="*/ 3005191 w 3008330"/>
              <a:gd name="connsiteY14" fmla="*/ 697924 h 3280544"/>
              <a:gd name="connsiteX15" fmla="*/ 2827769 w 3008330"/>
              <a:gd name="connsiteY15" fmla="*/ 233899 h 3280544"/>
              <a:gd name="connsiteX16" fmla="*/ 2268211 w 3008330"/>
              <a:gd name="connsiteY16" fmla="*/ 29183 h 3280544"/>
              <a:gd name="connsiteX17" fmla="*/ 1591226 w 3008330"/>
              <a:gd name="connsiteY17" fmla="*/ 11341 h 3280544"/>
              <a:gd name="connsiteX18" fmla="*/ 616832 w 3008330"/>
              <a:gd name="connsiteY18" fmla="*/ 124716 h 3280544"/>
              <a:gd name="connsiteX0" fmla="*/ 616832 w 3018346"/>
              <a:gd name="connsiteY0" fmla="*/ 124716 h 3280544"/>
              <a:gd name="connsiteX1" fmla="*/ 357525 w 3018346"/>
              <a:gd name="connsiteY1" fmla="*/ 561446 h 3280544"/>
              <a:gd name="connsiteX2" fmla="*/ 343877 w 3018346"/>
              <a:gd name="connsiteY2" fmla="*/ 1121003 h 3280544"/>
              <a:gd name="connsiteX3" fmla="*/ 289286 w 3018346"/>
              <a:gd name="connsiteY3" fmla="*/ 1721505 h 3280544"/>
              <a:gd name="connsiteX4" fmla="*/ 29978 w 3018346"/>
              <a:gd name="connsiteY4" fmla="*/ 2144586 h 3280544"/>
              <a:gd name="connsiteX5" fmla="*/ 43627 w 3018346"/>
              <a:gd name="connsiteY5" fmla="*/ 2745087 h 3280544"/>
              <a:gd name="connsiteX6" fmla="*/ 371172 w 3018346"/>
              <a:gd name="connsiteY6" fmla="*/ 3209112 h 3280544"/>
              <a:gd name="connsiteX7" fmla="*/ 1080856 w 3018346"/>
              <a:gd name="connsiteY7" fmla="*/ 3250054 h 3280544"/>
              <a:gd name="connsiteX8" fmla="*/ 1654063 w 3018346"/>
              <a:gd name="connsiteY8" fmla="*/ 2922508 h 3280544"/>
              <a:gd name="connsiteX9" fmla="*/ 1640414 w 3018346"/>
              <a:gd name="connsiteY9" fmla="*/ 2444837 h 3280544"/>
              <a:gd name="connsiteX10" fmla="*/ 1858779 w 3018346"/>
              <a:gd name="connsiteY10" fmla="*/ 1953517 h 3280544"/>
              <a:gd name="connsiteX11" fmla="*/ 2445632 w 3018346"/>
              <a:gd name="connsiteY11" fmla="*/ 1857983 h 3280544"/>
              <a:gd name="connsiteX12" fmla="*/ 2882361 w 3018346"/>
              <a:gd name="connsiteY12" fmla="*/ 1803392 h 3280544"/>
              <a:gd name="connsiteX13" fmla="*/ 2991542 w 3018346"/>
              <a:gd name="connsiteY13" fmla="*/ 1271130 h 3280544"/>
              <a:gd name="connsiteX14" fmla="*/ 3005191 w 3018346"/>
              <a:gd name="connsiteY14" fmla="*/ 697924 h 3280544"/>
              <a:gd name="connsiteX15" fmla="*/ 2827769 w 3018346"/>
              <a:gd name="connsiteY15" fmla="*/ 233899 h 3280544"/>
              <a:gd name="connsiteX16" fmla="*/ 2268211 w 3018346"/>
              <a:gd name="connsiteY16" fmla="*/ 29183 h 3280544"/>
              <a:gd name="connsiteX17" fmla="*/ 1591226 w 3018346"/>
              <a:gd name="connsiteY17" fmla="*/ 11341 h 3280544"/>
              <a:gd name="connsiteX18" fmla="*/ 616832 w 3018346"/>
              <a:gd name="connsiteY18" fmla="*/ 124716 h 328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8346" h="3280544">
                <a:moveTo>
                  <a:pt x="616832" y="124716"/>
                </a:moveTo>
                <a:cubicBezTo>
                  <a:pt x="411215" y="216400"/>
                  <a:pt x="403017" y="395398"/>
                  <a:pt x="357525" y="561446"/>
                </a:cubicBezTo>
                <a:cubicBezTo>
                  <a:pt x="312033" y="727494"/>
                  <a:pt x="355250" y="927660"/>
                  <a:pt x="343877" y="1121003"/>
                </a:cubicBezTo>
                <a:cubicBezTo>
                  <a:pt x="332504" y="1314346"/>
                  <a:pt x="341602" y="1550908"/>
                  <a:pt x="289286" y="1721505"/>
                </a:cubicBezTo>
                <a:cubicBezTo>
                  <a:pt x="236970" y="1892102"/>
                  <a:pt x="70921" y="1973989"/>
                  <a:pt x="29978" y="2144586"/>
                </a:cubicBezTo>
                <a:cubicBezTo>
                  <a:pt x="-10965" y="2315183"/>
                  <a:pt x="-13239" y="2567666"/>
                  <a:pt x="43627" y="2745087"/>
                </a:cubicBezTo>
                <a:cubicBezTo>
                  <a:pt x="100493" y="2922508"/>
                  <a:pt x="198301" y="3124951"/>
                  <a:pt x="371172" y="3209112"/>
                </a:cubicBezTo>
                <a:cubicBezTo>
                  <a:pt x="544043" y="3293273"/>
                  <a:pt x="867041" y="3297821"/>
                  <a:pt x="1080856" y="3250054"/>
                </a:cubicBezTo>
                <a:cubicBezTo>
                  <a:pt x="1294671" y="3202287"/>
                  <a:pt x="1560803" y="3056711"/>
                  <a:pt x="1654063" y="2922508"/>
                </a:cubicBezTo>
                <a:cubicBezTo>
                  <a:pt x="1747323" y="2788305"/>
                  <a:pt x="1644964" y="2604061"/>
                  <a:pt x="1640414" y="2444837"/>
                </a:cubicBezTo>
                <a:cubicBezTo>
                  <a:pt x="1635864" y="2285613"/>
                  <a:pt x="1724576" y="2051326"/>
                  <a:pt x="1858779" y="1953517"/>
                </a:cubicBezTo>
                <a:cubicBezTo>
                  <a:pt x="1992982" y="1855708"/>
                  <a:pt x="2275035" y="1883004"/>
                  <a:pt x="2445632" y="1857983"/>
                </a:cubicBezTo>
                <a:cubicBezTo>
                  <a:pt x="2616229" y="1832962"/>
                  <a:pt x="2791376" y="1901201"/>
                  <a:pt x="2882361" y="1803392"/>
                </a:cubicBezTo>
                <a:cubicBezTo>
                  <a:pt x="2973346" y="1705583"/>
                  <a:pt x="2971070" y="1455375"/>
                  <a:pt x="2991542" y="1271130"/>
                </a:cubicBezTo>
                <a:cubicBezTo>
                  <a:pt x="3012014" y="1086885"/>
                  <a:pt x="3032487" y="870796"/>
                  <a:pt x="3005191" y="697924"/>
                </a:cubicBezTo>
                <a:cubicBezTo>
                  <a:pt x="2977896" y="525052"/>
                  <a:pt x="2950599" y="345356"/>
                  <a:pt x="2827769" y="233899"/>
                </a:cubicBezTo>
                <a:cubicBezTo>
                  <a:pt x="2704939" y="122442"/>
                  <a:pt x="2474302" y="66276"/>
                  <a:pt x="2268211" y="29183"/>
                </a:cubicBezTo>
                <a:cubicBezTo>
                  <a:pt x="2062121" y="-7910"/>
                  <a:pt x="1866456" y="-4581"/>
                  <a:pt x="1591226" y="11341"/>
                </a:cubicBezTo>
                <a:cubicBezTo>
                  <a:pt x="1315996" y="27263"/>
                  <a:pt x="822449" y="33032"/>
                  <a:pt x="616832" y="124716"/>
                </a:cubicBezTo>
                <a:close/>
              </a:path>
            </a:pathLst>
          </a:custGeom>
          <a:solidFill>
            <a:schemeClr val="accent2">
              <a:lumMod val="40000"/>
              <a:lumOff val="60000"/>
              <a:alpha val="25098"/>
            </a:schemeClr>
          </a:solidFill>
          <a:ln w="28575" cap="flat">
            <a:solidFill>
              <a:srgbClr val="FF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2091323" y="1856212"/>
            <a:ext cx="3201783" cy="3723468"/>
          </a:xfrm>
          <a:custGeom>
            <a:avLst/>
            <a:gdLst>
              <a:gd name="connsiteX0" fmla="*/ 0 w 2975212"/>
              <a:gd name="connsiteY0" fmla="*/ 2825087 h 3316406"/>
              <a:gd name="connsiteX1" fmla="*/ 286603 w 2975212"/>
              <a:gd name="connsiteY1" fmla="*/ 3166281 h 3316406"/>
              <a:gd name="connsiteX2" fmla="*/ 1064525 w 2975212"/>
              <a:gd name="connsiteY2" fmla="*/ 3316406 h 3316406"/>
              <a:gd name="connsiteX3" fmla="*/ 1555845 w 2975212"/>
              <a:gd name="connsiteY3" fmla="*/ 3070747 h 3316406"/>
              <a:gd name="connsiteX4" fmla="*/ 1651379 w 2975212"/>
              <a:gd name="connsiteY4" fmla="*/ 2442950 h 3316406"/>
              <a:gd name="connsiteX5" fmla="*/ 1678675 w 2975212"/>
              <a:gd name="connsiteY5" fmla="*/ 1897039 h 3316406"/>
              <a:gd name="connsiteX6" fmla="*/ 2456597 w 2975212"/>
              <a:gd name="connsiteY6" fmla="*/ 1856096 h 3316406"/>
              <a:gd name="connsiteX7" fmla="*/ 2702257 w 2975212"/>
              <a:gd name="connsiteY7" fmla="*/ 1705971 h 3316406"/>
              <a:gd name="connsiteX8" fmla="*/ 2975212 w 2975212"/>
              <a:gd name="connsiteY8" fmla="*/ 1351129 h 3316406"/>
              <a:gd name="connsiteX9" fmla="*/ 2975212 w 2975212"/>
              <a:gd name="connsiteY9" fmla="*/ 736980 h 3316406"/>
              <a:gd name="connsiteX10" fmla="*/ 2838734 w 2975212"/>
              <a:gd name="connsiteY10" fmla="*/ 232012 h 3316406"/>
              <a:gd name="connsiteX11" fmla="*/ 2279176 w 2975212"/>
              <a:gd name="connsiteY11" fmla="*/ 27296 h 3316406"/>
              <a:gd name="connsiteX12" fmla="*/ 1378424 w 2975212"/>
              <a:gd name="connsiteY12" fmla="*/ 0 h 3316406"/>
              <a:gd name="connsiteX13" fmla="*/ 982639 w 2975212"/>
              <a:gd name="connsiteY13" fmla="*/ 54591 h 3316406"/>
              <a:gd name="connsiteX14" fmla="*/ 464024 w 2975212"/>
              <a:gd name="connsiteY14" fmla="*/ 163774 h 3316406"/>
              <a:gd name="connsiteX15" fmla="*/ 368490 w 2975212"/>
              <a:gd name="connsiteY15" fmla="*/ 559559 h 3316406"/>
              <a:gd name="connsiteX16" fmla="*/ 286603 w 2975212"/>
              <a:gd name="connsiteY16" fmla="*/ 1146412 h 3316406"/>
              <a:gd name="connsiteX17" fmla="*/ 300251 w 2975212"/>
              <a:gd name="connsiteY17" fmla="*/ 1719618 h 3316406"/>
              <a:gd name="connsiteX18" fmla="*/ 40943 w 2975212"/>
              <a:gd name="connsiteY18" fmla="*/ 2142699 h 3316406"/>
              <a:gd name="connsiteX19" fmla="*/ 27296 w 2975212"/>
              <a:gd name="connsiteY19" fmla="*/ 2606723 h 3316406"/>
              <a:gd name="connsiteX20" fmla="*/ 0 w 2975212"/>
              <a:gd name="connsiteY20" fmla="*/ 2825087 h 3316406"/>
              <a:gd name="connsiteX0" fmla="*/ 0 w 2975212"/>
              <a:gd name="connsiteY0" fmla="*/ 2825087 h 3316406"/>
              <a:gd name="connsiteX1" fmla="*/ 286603 w 2975212"/>
              <a:gd name="connsiteY1" fmla="*/ 3166281 h 3316406"/>
              <a:gd name="connsiteX2" fmla="*/ 1064525 w 2975212"/>
              <a:gd name="connsiteY2" fmla="*/ 3316406 h 3316406"/>
              <a:gd name="connsiteX3" fmla="*/ 1555845 w 2975212"/>
              <a:gd name="connsiteY3" fmla="*/ 3070747 h 3316406"/>
              <a:gd name="connsiteX4" fmla="*/ 1651379 w 2975212"/>
              <a:gd name="connsiteY4" fmla="*/ 2442950 h 3316406"/>
              <a:gd name="connsiteX5" fmla="*/ 1678675 w 2975212"/>
              <a:gd name="connsiteY5" fmla="*/ 1897039 h 3316406"/>
              <a:gd name="connsiteX6" fmla="*/ 2456597 w 2975212"/>
              <a:gd name="connsiteY6" fmla="*/ 1856096 h 3316406"/>
              <a:gd name="connsiteX7" fmla="*/ 2702257 w 2975212"/>
              <a:gd name="connsiteY7" fmla="*/ 1705971 h 3316406"/>
              <a:gd name="connsiteX8" fmla="*/ 2975212 w 2975212"/>
              <a:gd name="connsiteY8" fmla="*/ 1351129 h 3316406"/>
              <a:gd name="connsiteX9" fmla="*/ 2975212 w 2975212"/>
              <a:gd name="connsiteY9" fmla="*/ 736980 h 3316406"/>
              <a:gd name="connsiteX10" fmla="*/ 2838734 w 2975212"/>
              <a:gd name="connsiteY10" fmla="*/ 232012 h 3316406"/>
              <a:gd name="connsiteX11" fmla="*/ 2279176 w 2975212"/>
              <a:gd name="connsiteY11" fmla="*/ 27296 h 3316406"/>
              <a:gd name="connsiteX12" fmla="*/ 1378424 w 2975212"/>
              <a:gd name="connsiteY12" fmla="*/ 0 h 3316406"/>
              <a:gd name="connsiteX13" fmla="*/ 982639 w 2975212"/>
              <a:gd name="connsiteY13" fmla="*/ 54591 h 3316406"/>
              <a:gd name="connsiteX14" fmla="*/ 532263 w 2975212"/>
              <a:gd name="connsiteY14" fmla="*/ 177421 h 3316406"/>
              <a:gd name="connsiteX15" fmla="*/ 368490 w 2975212"/>
              <a:gd name="connsiteY15" fmla="*/ 559559 h 3316406"/>
              <a:gd name="connsiteX16" fmla="*/ 286603 w 2975212"/>
              <a:gd name="connsiteY16" fmla="*/ 1146412 h 3316406"/>
              <a:gd name="connsiteX17" fmla="*/ 300251 w 2975212"/>
              <a:gd name="connsiteY17" fmla="*/ 1719618 h 3316406"/>
              <a:gd name="connsiteX18" fmla="*/ 40943 w 2975212"/>
              <a:gd name="connsiteY18" fmla="*/ 2142699 h 3316406"/>
              <a:gd name="connsiteX19" fmla="*/ 27296 w 2975212"/>
              <a:gd name="connsiteY19" fmla="*/ 2606723 h 3316406"/>
              <a:gd name="connsiteX20" fmla="*/ 0 w 2975212"/>
              <a:gd name="connsiteY20" fmla="*/ 2825087 h 3316406"/>
              <a:gd name="connsiteX0" fmla="*/ 0 w 2975212"/>
              <a:gd name="connsiteY0" fmla="*/ 3020349 h 3511668"/>
              <a:gd name="connsiteX1" fmla="*/ 286603 w 2975212"/>
              <a:gd name="connsiteY1" fmla="*/ 3361543 h 3511668"/>
              <a:gd name="connsiteX2" fmla="*/ 1064525 w 2975212"/>
              <a:gd name="connsiteY2" fmla="*/ 3511668 h 3511668"/>
              <a:gd name="connsiteX3" fmla="*/ 1555845 w 2975212"/>
              <a:gd name="connsiteY3" fmla="*/ 3266009 h 3511668"/>
              <a:gd name="connsiteX4" fmla="*/ 1651379 w 2975212"/>
              <a:gd name="connsiteY4" fmla="*/ 2638212 h 3511668"/>
              <a:gd name="connsiteX5" fmla="*/ 1678675 w 2975212"/>
              <a:gd name="connsiteY5" fmla="*/ 2092301 h 3511668"/>
              <a:gd name="connsiteX6" fmla="*/ 2456597 w 2975212"/>
              <a:gd name="connsiteY6" fmla="*/ 2051358 h 3511668"/>
              <a:gd name="connsiteX7" fmla="*/ 2702257 w 2975212"/>
              <a:gd name="connsiteY7" fmla="*/ 1901233 h 3511668"/>
              <a:gd name="connsiteX8" fmla="*/ 2975212 w 2975212"/>
              <a:gd name="connsiteY8" fmla="*/ 1546391 h 3511668"/>
              <a:gd name="connsiteX9" fmla="*/ 2975212 w 2975212"/>
              <a:gd name="connsiteY9" fmla="*/ 932242 h 3511668"/>
              <a:gd name="connsiteX10" fmla="*/ 2838734 w 2975212"/>
              <a:gd name="connsiteY10" fmla="*/ 427274 h 3511668"/>
              <a:gd name="connsiteX11" fmla="*/ 2279176 w 2975212"/>
              <a:gd name="connsiteY11" fmla="*/ 222558 h 3511668"/>
              <a:gd name="connsiteX12" fmla="*/ 1397474 w 2975212"/>
              <a:gd name="connsiteY12" fmla="*/ 0 h 3511668"/>
              <a:gd name="connsiteX13" fmla="*/ 982639 w 2975212"/>
              <a:gd name="connsiteY13" fmla="*/ 249853 h 3511668"/>
              <a:gd name="connsiteX14" fmla="*/ 532263 w 2975212"/>
              <a:gd name="connsiteY14" fmla="*/ 372683 h 3511668"/>
              <a:gd name="connsiteX15" fmla="*/ 368490 w 2975212"/>
              <a:gd name="connsiteY15" fmla="*/ 754821 h 3511668"/>
              <a:gd name="connsiteX16" fmla="*/ 286603 w 2975212"/>
              <a:gd name="connsiteY16" fmla="*/ 1341674 h 3511668"/>
              <a:gd name="connsiteX17" fmla="*/ 300251 w 2975212"/>
              <a:gd name="connsiteY17" fmla="*/ 1914880 h 3511668"/>
              <a:gd name="connsiteX18" fmla="*/ 40943 w 2975212"/>
              <a:gd name="connsiteY18" fmla="*/ 2337961 h 3511668"/>
              <a:gd name="connsiteX19" fmla="*/ 27296 w 2975212"/>
              <a:gd name="connsiteY19" fmla="*/ 2801985 h 3511668"/>
              <a:gd name="connsiteX20" fmla="*/ 0 w 2975212"/>
              <a:gd name="connsiteY20" fmla="*/ 3020349 h 3511668"/>
              <a:gd name="connsiteX0" fmla="*/ 0 w 2975212"/>
              <a:gd name="connsiteY0" fmla="*/ 3020349 h 3511668"/>
              <a:gd name="connsiteX1" fmla="*/ 286603 w 2975212"/>
              <a:gd name="connsiteY1" fmla="*/ 3361543 h 3511668"/>
              <a:gd name="connsiteX2" fmla="*/ 1064525 w 2975212"/>
              <a:gd name="connsiteY2" fmla="*/ 3511668 h 3511668"/>
              <a:gd name="connsiteX3" fmla="*/ 1555845 w 2975212"/>
              <a:gd name="connsiteY3" fmla="*/ 3266009 h 3511668"/>
              <a:gd name="connsiteX4" fmla="*/ 1651379 w 2975212"/>
              <a:gd name="connsiteY4" fmla="*/ 2638212 h 3511668"/>
              <a:gd name="connsiteX5" fmla="*/ 1678675 w 2975212"/>
              <a:gd name="connsiteY5" fmla="*/ 2092301 h 3511668"/>
              <a:gd name="connsiteX6" fmla="*/ 2456597 w 2975212"/>
              <a:gd name="connsiteY6" fmla="*/ 2051358 h 3511668"/>
              <a:gd name="connsiteX7" fmla="*/ 2702257 w 2975212"/>
              <a:gd name="connsiteY7" fmla="*/ 1901233 h 3511668"/>
              <a:gd name="connsiteX8" fmla="*/ 2975212 w 2975212"/>
              <a:gd name="connsiteY8" fmla="*/ 1546391 h 3511668"/>
              <a:gd name="connsiteX9" fmla="*/ 2975212 w 2975212"/>
              <a:gd name="connsiteY9" fmla="*/ 932242 h 3511668"/>
              <a:gd name="connsiteX10" fmla="*/ 2838734 w 2975212"/>
              <a:gd name="connsiteY10" fmla="*/ 427274 h 3511668"/>
              <a:gd name="connsiteX11" fmla="*/ 2279176 w 2975212"/>
              <a:gd name="connsiteY11" fmla="*/ 222558 h 3511668"/>
              <a:gd name="connsiteX12" fmla="*/ 1397474 w 2975212"/>
              <a:gd name="connsiteY12" fmla="*/ 0 h 3511668"/>
              <a:gd name="connsiteX13" fmla="*/ 849289 w 2975212"/>
              <a:gd name="connsiteY13" fmla="*/ 68878 h 3511668"/>
              <a:gd name="connsiteX14" fmla="*/ 532263 w 2975212"/>
              <a:gd name="connsiteY14" fmla="*/ 372683 h 3511668"/>
              <a:gd name="connsiteX15" fmla="*/ 368490 w 2975212"/>
              <a:gd name="connsiteY15" fmla="*/ 754821 h 3511668"/>
              <a:gd name="connsiteX16" fmla="*/ 286603 w 2975212"/>
              <a:gd name="connsiteY16" fmla="*/ 1341674 h 3511668"/>
              <a:gd name="connsiteX17" fmla="*/ 300251 w 2975212"/>
              <a:gd name="connsiteY17" fmla="*/ 1914880 h 3511668"/>
              <a:gd name="connsiteX18" fmla="*/ 40943 w 2975212"/>
              <a:gd name="connsiteY18" fmla="*/ 2337961 h 3511668"/>
              <a:gd name="connsiteX19" fmla="*/ 27296 w 2975212"/>
              <a:gd name="connsiteY19" fmla="*/ 2801985 h 3511668"/>
              <a:gd name="connsiteX20" fmla="*/ 0 w 2975212"/>
              <a:gd name="connsiteY20" fmla="*/ 3020349 h 3511668"/>
              <a:gd name="connsiteX0" fmla="*/ 849289 w 2975212"/>
              <a:gd name="connsiteY0" fmla="*/ 68878 h 3511668"/>
              <a:gd name="connsiteX1" fmla="*/ 532263 w 2975212"/>
              <a:gd name="connsiteY1" fmla="*/ 372683 h 3511668"/>
              <a:gd name="connsiteX2" fmla="*/ 368490 w 2975212"/>
              <a:gd name="connsiteY2" fmla="*/ 754821 h 3511668"/>
              <a:gd name="connsiteX3" fmla="*/ 286603 w 2975212"/>
              <a:gd name="connsiteY3" fmla="*/ 1341674 h 3511668"/>
              <a:gd name="connsiteX4" fmla="*/ 300251 w 2975212"/>
              <a:gd name="connsiteY4" fmla="*/ 1914880 h 3511668"/>
              <a:gd name="connsiteX5" fmla="*/ 40943 w 2975212"/>
              <a:gd name="connsiteY5" fmla="*/ 2337961 h 3511668"/>
              <a:gd name="connsiteX6" fmla="*/ 27296 w 2975212"/>
              <a:gd name="connsiteY6" fmla="*/ 2801985 h 3511668"/>
              <a:gd name="connsiteX7" fmla="*/ 0 w 2975212"/>
              <a:gd name="connsiteY7" fmla="*/ 3020349 h 3511668"/>
              <a:gd name="connsiteX8" fmla="*/ 286603 w 2975212"/>
              <a:gd name="connsiteY8" fmla="*/ 3361543 h 3511668"/>
              <a:gd name="connsiteX9" fmla="*/ 1064525 w 2975212"/>
              <a:gd name="connsiteY9" fmla="*/ 3511668 h 3511668"/>
              <a:gd name="connsiteX10" fmla="*/ 1555845 w 2975212"/>
              <a:gd name="connsiteY10" fmla="*/ 3266009 h 3511668"/>
              <a:gd name="connsiteX11" fmla="*/ 1651379 w 2975212"/>
              <a:gd name="connsiteY11" fmla="*/ 2638212 h 3511668"/>
              <a:gd name="connsiteX12" fmla="*/ 1678675 w 2975212"/>
              <a:gd name="connsiteY12" fmla="*/ 2092301 h 3511668"/>
              <a:gd name="connsiteX13" fmla="*/ 2456597 w 2975212"/>
              <a:gd name="connsiteY13" fmla="*/ 2051358 h 3511668"/>
              <a:gd name="connsiteX14" fmla="*/ 2702257 w 2975212"/>
              <a:gd name="connsiteY14" fmla="*/ 1901233 h 3511668"/>
              <a:gd name="connsiteX15" fmla="*/ 2975212 w 2975212"/>
              <a:gd name="connsiteY15" fmla="*/ 1546391 h 3511668"/>
              <a:gd name="connsiteX16" fmla="*/ 2975212 w 2975212"/>
              <a:gd name="connsiteY16" fmla="*/ 932242 h 3511668"/>
              <a:gd name="connsiteX17" fmla="*/ 2838734 w 2975212"/>
              <a:gd name="connsiteY17" fmla="*/ 427274 h 3511668"/>
              <a:gd name="connsiteX18" fmla="*/ 2279176 w 2975212"/>
              <a:gd name="connsiteY18" fmla="*/ 222558 h 3511668"/>
              <a:gd name="connsiteX19" fmla="*/ 1397474 w 2975212"/>
              <a:gd name="connsiteY19" fmla="*/ 0 h 3511668"/>
              <a:gd name="connsiteX20" fmla="*/ 940729 w 2975212"/>
              <a:gd name="connsiteY20" fmla="*/ 160318 h 3511668"/>
              <a:gd name="connsiteX0" fmla="*/ 849289 w 2975212"/>
              <a:gd name="connsiteY0" fmla="*/ 68878 h 3511668"/>
              <a:gd name="connsiteX1" fmla="*/ 532263 w 2975212"/>
              <a:gd name="connsiteY1" fmla="*/ 372683 h 3511668"/>
              <a:gd name="connsiteX2" fmla="*/ 368490 w 2975212"/>
              <a:gd name="connsiteY2" fmla="*/ 754821 h 3511668"/>
              <a:gd name="connsiteX3" fmla="*/ 286603 w 2975212"/>
              <a:gd name="connsiteY3" fmla="*/ 1341674 h 3511668"/>
              <a:gd name="connsiteX4" fmla="*/ 300251 w 2975212"/>
              <a:gd name="connsiteY4" fmla="*/ 1914880 h 3511668"/>
              <a:gd name="connsiteX5" fmla="*/ 40943 w 2975212"/>
              <a:gd name="connsiteY5" fmla="*/ 2337961 h 3511668"/>
              <a:gd name="connsiteX6" fmla="*/ 27296 w 2975212"/>
              <a:gd name="connsiteY6" fmla="*/ 2801985 h 3511668"/>
              <a:gd name="connsiteX7" fmla="*/ 0 w 2975212"/>
              <a:gd name="connsiteY7" fmla="*/ 3020349 h 3511668"/>
              <a:gd name="connsiteX8" fmla="*/ 286603 w 2975212"/>
              <a:gd name="connsiteY8" fmla="*/ 3361543 h 3511668"/>
              <a:gd name="connsiteX9" fmla="*/ 1064525 w 2975212"/>
              <a:gd name="connsiteY9" fmla="*/ 3511668 h 3511668"/>
              <a:gd name="connsiteX10" fmla="*/ 1555845 w 2975212"/>
              <a:gd name="connsiteY10" fmla="*/ 3266009 h 3511668"/>
              <a:gd name="connsiteX11" fmla="*/ 1651379 w 2975212"/>
              <a:gd name="connsiteY11" fmla="*/ 2638212 h 3511668"/>
              <a:gd name="connsiteX12" fmla="*/ 1678675 w 2975212"/>
              <a:gd name="connsiteY12" fmla="*/ 2092301 h 3511668"/>
              <a:gd name="connsiteX13" fmla="*/ 2456597 w 2975212"/>
              <a:gd name="connsiteY13" fmla="*/ 2051358 h 3511668"/>
              <a:gd name="connsiteX14" fmla="*/ 2702257 w 2975212"/>
              <a:gd name="connsiteY14" fmla="*/ 1901233 h 3511668"/>
              <a:gd name="connsiteX15" fmla="*/ 2975212 w 2975212"/>
              <a:gd name="connsiteY15" fmla="*/ 1546391 h 3511668"/>
              <a:gd name="connsiteX16" fmla="*/ 2975212 w 2975212"/>
              <a:gd name="connsiteY16" fmla="*/ 932242 h 3511668"/>
              <a:gd name="connsiteX17" fmla="*/ 2838734 w 2975212"/>
              <a:gd name="connsiteY17" fmla="*/ 427274 h 3511668"/>
              <a:gd name="connsiteX18" fmla="*/ 2279176 w 2975212"/>
              <a:gd name="connsiteY18" fmla="*/ 222558 h 3511668"/>
              <a:gd name="connsiteX19" fmla="*/ 1397474 w 2975212"/>
              <a:gd name="connsiteY19" fmla="*/ 0 h 3511668"/>
              <a:gd name="connsiteX20" fmla="*/ 940729 w 2975212"/>
              <a:gd name="connsiteY20" fmla="*/ 160318 h 3511668"/>
              <a:gd name="connsiteX0" fmla="*/ 849289 w 2975212"/>
              <a:gd name="connsiteY0" fmla="*/ 69332 h 3512122"/>
              <a:gd name="connsiteX1" fmla="*/ 532263 w 2975212"/>
              <a:gd name="connsiteY1" fmla="*/ 373137 h 3512122"/>
              <a:gd name="connsiteX2" fmla="*/ 368490 w 2975212"/>
              <a:gd name="connsiteY2" fmla="*/ 755275 h 3512122"/>
              <a:gd name="connsiteX3" fmla="*/ 286603 w 2975212"/>
              <a:gd name="connsiteY3" fmla="*/ 1342128 h 3512122"/>
              <a:gd name="connsiteX4" fmla="*/ 300251 w 2975212"/>
              <a:gd name="connsiteY4" fmla="*/ 1915334 h 3512122"/>
              <a:gd name="connsiteX5" fmla="*/ 40943 w 2975212"/>
              <a:gd name="connsiteY5" fmla="*/ 2338415 h 3512122"/>
              <a:gd name="connsiteX6" fmla="*/ 27296 w 2975212"/>
              <a:gd name="connsiteY6" fmla="*/ 2802439 h 3512122"/>
              <a:gd name="connsiteX7" fmla="*/ 0 w 2975212"/>
              <a:gd name="connsiteY7" fmla="*/ 3020803 h 3512122"/>
              <a:gd name="connsiteX8" fmla="*/ 286603 w 2975212"/>
              <a:gd name="connsiteY8" fmla="*/ 3361997 h 3512122"/>
              <a:gd name="connsiteX9" fmla="*/ 1064525 w 2975212"/>
              <a:gd name="connsiteY9" fmla="*/ 3512122 h 3512122"/>
              <a:gd name="connsiteX10" fmla="*/ 1555845 w 2975212"/>
              <a:gd name="connsiteY10" fmla="*/ 3266463 h 3512122"/>
              <a:gd name="connsiteX11" fmla="*/ 1651379 w 2975212"/>
              <a:gd name="connsiteY11" fmla="*/ 2638666 h 3512122"/>
              <a:gd name="connsiteX12" fmla="*/ 1678675 w 2975212"/>
              <a:gd name="connsiteY12" fmla="*/ 2092755 h 3512122"/>
              <a:gd name="connsiteX13" fmla="*/ 2456597 w 2975212"/>
              <a:gd name="connsiteY13" fmla="*/ 2051812 h 3512122"/>
              <a:gd name="connsiteX14" fmla="*/ 2702257 w 2975212"/>
              <a:gd name="connsiteY14" fmla="*/ 1901687 h 3512122"/>
              <a:gd name="connsiteX15" fmla="*/ 2975212 w 2975212"/>
              <a:gd name="connsiteY15" fmla="*/ 1546845 h 3512122"/>
              <a:gd name="connsiteX16" fmla="*/ 2975212 w 2975212"/>
              <a:gd name="connsiteY16" fmla="*/ 932696 h 3512122"/>
              <a:gd name="connsiteX17" fmla="*/ 2838734 w 2975212"/>
              <a:gd name="connsiteY17" fmla="*/ 427728 h 3512122"/>
              <a:gd name="connsiteX18" fmla="*/ 2279176 w 2975212"/>
              <a:gd name="connsiteY18" fmla="*/ 223012 h 3512122"/>
              <a:gd name="connsiteX19" fmla="*/ 1397474 w 2975212"/>
              <a:gd name="connsiteY19" fmla="*/ 454 h 3512122"/>
              <a:gd name="connsiteX20" fmla="*/ 940729 w 2975212"/>
              <a:gd name="connsiteY20" fmla="*/ 160772 h 3512122"/>
              <a:gd name="connsiteX0" fmla="*/ 849289 w 2975212"/>
              <a:gd name="connsiteY0" fmla="*/ 69332 h 3512122"/>
              <a:gd name="connsiteX1" fmla="*/ 532263 w 2975212"/>
              <a:gd name="connsiteY1" fmla="*/ 373137 h 3512122"/>
              <a:gd name="connsiteX2" fmla="*/ 368490 w 2975212"/>
              <a:gd name="connsiteY2" fmla="*/ 755275 h 3512122"/>
              <a:gd name="connsiteX3" fmla="*/ 286603 w 2975212"/>
              <a:gd name="connsiteY3" fmla="*/ 1342128 h 3512122"/>
              <a:gd name="connsiteX4" fmla="*/ 300251 w 2975212"/>
              <a:gd name="connsiteY4" fmla="*/ 1915334 h 3512122"/>
              <a:gd name="connsiteX5" fmla="*/ 40943 w 2975212"/>
              <a:gd name="connsiteY5" fmla="*/ 2338415 h 3512122"/>
              <a:gd name="connsiteX6" fmla="*/ 27296 w 2975212"/>
              <a:gd name="connsiteY6" fmla="*/ 2802439 h 3512122"/>
              <a:gd name="connsiteX7" fmla="*/ 0 w 2975212"/>
              <a:gd name="connsiteY7" fmla="*/ 3020803 h 3512122"/>
              <a:gd name="connsiteX8" fmla="*/ 286603 w 2975212"/>
              <a:gd name="connsiteY8" fmla="*/ 3361997 h 3512122"/>
              <a:gd name="connsiteX9" fmla="*/ 1064525 w 2975212"/>
              <a:gd name="connsiteY9" fmla="*/ 3512122 h 3512122"/>
              <a:gd name="connsiteX10" fmla="*/ 1555845 w 2975212"/>
              <a:gd name="connsiteY10" fmla="*/ 3266463 h 3512122"/>
              <a:gd name="connsiteX11" fmla="*/ 1651379 w 2975212"/>
              <a:gd name="connsiteY11" fmla="*/ 2638666 h 3512122"/>
              <a:gd name="connsiteX12" fmla="*/ 1678675 w 2975212"/>
              <a:gd name="connsiteY12" fmla="*/ 2092755 h 3512122"/>
              <a:gd name="connsiteX13" fmla="*/ 2456597 w 2975212"/>
              <a:gd name="connsiteY13" fmla="*/ 2051812 h 3512122"/>
              <a:gd name="connsiteX14" fmla="*/ 2702257 w 2975212"/>
              <a:gd name="connsiteY14" fmla="*/ 1901687 h 3512122"/>
              <a:gd name="connsiteX15" fmla="*/ 2975212 w 2975212"/>
              <a:gd name="connsiteY15" fmla="*/ 1546845 h 3512122"/>
              <a:gd name="connsiteX16" fmla="*/ 2975212 w 2975212"/>
              <a:gd name="connsiteY16" fmla="*/ 932696 h 3512122"/>
              <a:gd name="connsiteX17" fmla="*/ 2838734 w 2975212"/>
              <a:gd name="connsiteY17" fmla="*/ 427728 h 3512122"/>
              <a:gd name="connsiteX18" fmla="*/ 2279176 w 2975212"/>
              <a:gd name="connsiteY18" fmla="*/ 223012 h 3512122"/>
              <a:gd name="connsiteX19" fmla="*/ 1397474 w 2975212"/>
              <a:gd name="connsiteY19" fmla="*/ 454 h 3512122"/>
              <a:gd name="connsiteX20" fmla="*/ 940729 w 2975212"/>
              <a:gd name="connsiteY20" fmla="*/ 160772 h 3512122"/>
              <a:gd name="connsiteX0" fmla="*/ 849289 w 2975212"/>
              <a:gd name="connsiteY0" fmla="*/ 69332 h 3512122"/>
              <a:gd name="connsiteX1" fmla="*/ 532263 w 2975212"/>
              <a:gd name="connsiteY1" fmla="*/ 373137 h 3512122"/>
              <a:gd name="connsiteX2" fmla="*/ 368490 w 2975212"/>
              <a:gd name="connsiteY2" fmla="*/ 755275 h 3512122"/>
              <a:gd name="connsiteX3" fmla="*/ 286603 w 2975212"/>
              <a:gd name="connsiteY3" fmla="*/ 1342128 h 3512122"/>
              <a:gd name="connsiteX4" fmla="*/ 300251 w 2975212"/>
              <a:gd name="connsiteY4" fmla="*/ 1915334 h 3512122"/>
              <a:gd name="connsiteX5" fmla="*/ 40943 w 2975212"/>
              <a:gd name="connsiteY5" fmla="*/ 2338415 h 3512122"/>
              <a:gd name="connsiteX6" fmla="*/ 27296 w 2975212"/>
              <a:gd name="connsiteY6" fmla="*/ 2802439 h 3512122"/>
              <a:gd name="connsiteX7" fmla="*/ 0 w 2975212"/>
              <a:gd name="connsiteY7" fmla="*/ 3020803 h 3512122"/>
              <a:gd name="connsiteX8" fmla="*/ 286603 w 2975212"/>
              <a:gd name="connsiteY8" fmla="*/ 3361997 h 3512122"/>
              <a:gd name="connsiteX9" fmla="*/ 1064525 w 2975212"/>
              <a:gd name="connsiteY9" fmla="*/ 3512122 h 3512122"/>
              <a:gd name="connsiteX10" fmla="*/ 1555845 w 2975212"/>
              <a:gd name="connsiteY10" fmla="*/ 3266463 h 3512122"/>
              <a:gd name="connsiteX11" fmla="*/ 1651379 w 2975212"/>
              <a:gd name="connsiteY11" fmla="*/ 2638666 h 3512122"/>
              <a:gd name="connsiteX12" fmla="*/ 1678675 w 2975212"/>
              <a:gd name="connsiteY12" fmla="*/ 2092755 h 3512122"/>
              <a:gd name="connsiteX13" fmla="*/ 2456597 w 2975212"/>
              <a:gd name="connsiteY13" fmla="*/ 2051812 h 3512122"/>
              <a:gd name="connsiteX14" fmla="*/ 2702257 w 2975212"/>
              <a:gd name="connsiteY14" fmla="*/ 1901687 h 3512122"/>
              <a:gd name="connsiteX15" fmla="*/ 2975212 w 2975212"/>
              <a:gd name="connsiteY15" fmla="*/ 1546845 h 3512122"/>
              <a:gd name="connsiteX16" fmla="*/ 2975212 w 2975212"/>
              <a:gd name="connsiteY16" fmla="*/ 932696 h 3512122"/>
              <a:gd name="connsiteX17" fmla="*/ 2838734 w 2975212"/>
              <a:gd name="connsiteY17" fmla="*/ 427728 h 3512122"/>
              <a:gd name="connsiteX18" fmla="*/ 2279176 w 2975212"/>
              <a:gd name="connsiteY18" fmla="*/ 223012 h 3512122"/>
              <a:gd name="connsiteX19" fmla="*/ 1397474 w 2975212"/>
              <a:gd name="connsiteY19" fmla="*/ 454 h 3512122"/>
              <a:gd name="connsiteX20" fmla="*/ 940729 w 2975212"/>
              <a:gd name="connsiteY20" fmla="*/ 160772 h 3512122"/>
              <a:gd name="connsiteX0" fmla="*/ 849289 w 2975212"/>
              <a:gd name="connsiteY0" fmla="*/ 81703 h 3524493"/>
              <a:gd name="connsiteX1" fmla="*/ 532263 w 2975212"/>
              <a:gd name="connsiteY1" fmla="*/ 385508 h 3524493"/>
              <a:gd name="connsiteX2" fmla="*/ 368490 w 2975212"/>
              <a:gd name="connsiteY2" fmla="*/ 767646 h 3524493"/>
              <a:gd name="connsiteX3" fmla="*/ 286603 w 2975212"/>
              <a:gd name="connsiteY3" fmla="*/ 1354499 h 3524493"/>
              <a:gd name="connsiteX4" fmla="*/ 300251 w 2975212"/>
              <a:gd name="connsiteY4" fmla="*/ 1927705 h 3524493"/>
              <a:gd name="connsiteX5" fmla="*/ 40943 w 2975212"/>
              <a:gd name="connsiteY5" fmla="*/ 2350786 h 3524493"/>
              <a:gd name="connsiteX6" fmla="*/ 27296 w 2975212"/>
              <a:gd name="connsiteY6" fmla="*/ 2814810 h 3524493"/>
              <a:gd name="connsiteX7" fmla="*/ 0 w 2975212"/>
              <a:gd name="connsiteY7" fmla="*/ 3033174 h 3524493"/>
              <a:gd name="connsiteX8" fmla="*/ 286603 w 2975212"/>
              <a:gd name="connsiteY8" fmla="*/ 3374368 h 3524493"/>
              <a:gd name="connsiteX9" fmla="*/ 1064525 w 2975212"/>
              <a:gd name="connsiteY9" fmla="*/ 3524493 h 3524493"/>
              <a:gd name="connsiteX10" fmla="*/ 1555845 w 2975212"/>
              <a:gd name="connsiteY10" fmla="*/ 3278834 h 3524493"/>
              <a:gd name="connsiteX11" fmla="*/ 1651379 w 2975212"/>
              <a:gd name="connsiteY11" fmla="*/ 2651037 h 3524493"/>
              <a:gd name="connsiteX12" fmla="*/ 1678675 w 2975212"/>
              <a:gd name="connsiteY12" fmla="*/ 2105126 h 3524493"/>
              <a:gd name="connsiteX13" fmla="*/ 2456597 w 2975212"/>
              <a:gd name="connsiteY13" fmla="*/ 2064183 h 3524493"/>
              <a:gd name="connsiteX14" fmla="*/ 2702257 w 2975212"/>
              <a:gd name="connsiteY14" fmla="*/ 1914058 h 3524493"/>
              <a:gd name="connsiteX15" fmla="*/ 2975212 w 2975212"/>
              <a:gd name="connsiteY15" fmla="*/ 1559216 h 3524493"/>
              <a:gd name="connsiteX16" fmla="*/ 2975212 w 2975212"/>
              <a:gd name="connsiteY16" fmla="*/ 945067 h 3524493"/>
              <a:gd name="connsiteX17" fmla="*/ 2838734 w 2975212"/>
              <a:gd name="connsiteY17" fmla="*/ 440099 h 3524493"/>
              <a:gd name="connsiteX18" fmla="*/ 2279176 w 2975212"/>
              <a:gd name="connsiteY18" fmla="*/ 235383 h 3524493"/>
              <a:gd name="connsiteX19" fmla="*/ 1397474 w 2975212"/>
              <a:gd name="connsiteY19" fmla="*/ 12825 h 3524493"/>
              <a:gd name="connsiteX20" fmla="*/ 974067 w 2975212"/>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286603 w 3001476"/>
              <a:gd name="connsiteY3" fmla="*/ 1354499 h 3524493"/>
              <a:gd name="connsiteX4" fmla="*/ 300251 w 3001476"/>
              <a:gd name="connsiteY4" fmla="*/ 1927705 h 3524493"/>
              <a:gd name="connsiteX5" fmla="*/ 40943 w 3001476"/>
              <a:gd name="connsiteY5" fmla="*/ 2350786 h 3524493"/>
              <a:gd name="connsiteX6" fmla="*/ 27296 w 3001476"/>
              <a:gd name="connsiteY6" fmla="*/ 2814810 h 3524493"/>
              <a:gd name="connsiteX7" fmla="*/ 0 w 3001476"/>
              <a:gd name="connsiteY7" fmla="*/ 3033174 h 3524493"/>
              <a:gd name="connsiteX8" fmla="*/ 286603 w 3001476"/>
              <a:gd name="connsiteY8" fmla="*/ 3374368 h 3524493"/>
              <a:gd name="connsiteX9" fmla="*/ 1064525 w 3001476"/>
              <a:gd name="connsiteY9" fmla="*/ 3524493 h 3524493"/>
              <a:gd name="connsiteX10" fmla="*/ 1555845 w 3001476"/>
              <a:gd name="connsiteY10" fmla="*/ 3278834 h 3524493"/>
              <a:gd name="connsiteX11" fmla="*/ 1651379 w 3001476"/>
              <a:gd name="connsiteY11" fmla="*/ 2651037 h 3524493"/>
              <a:gd name="connsiteX12" fmla="*/ 1678675 w 3001476"/>
              <a:gd name="connsiteY12" fmla="*/ 2105126 h 3524493"/>
              <a:gd name="connsiteX13" fmla="*/ 2456597 w 3001476"/>
              <a:gd name="connsiteY13" fmla="*/ 2064183 h 3524493"/>
              <a:gd name="connsiteX14" fmla="*/ 2702257 w 3001476"/>
              <a:gd name="connsiteY14" fmla="*/ 1914058 h 3524493"/>
              <a:gd name="connsiteX15" fmla="*/ 2975212 w 3001476"/>
              <a:gd name="connsiteY15" fmla="*/ 1559216 h 3524493"/>
              <a:gd name="connsiteX16" fmla="*/ 2975212 w 3001476"/>
              <a:gd name="connsiteY16" fmla="*/ 945067 h 3524493"/>
              <a:gd name="connsiteX17" fmla="*/ 2838734 w 3001476"/>
              <a:gd name="connsiteY17" fmla="*/ 440099 h 3524493"/>
              <a:gd name="connsiteX18" fmla="*/ 2279176 w 3001476"/>
              <a:gd name="connsiteY18" fmla="*/ 235383 h 3524493"/>
              <a:gd name="connsiteX19" fmla="*/ 1397474 w 3001476"/>
              <a:gd name="connsiteY19" fmla="*/ 12825 h 3524493"/>
              <a:gd name="connsiteX20" fmla="*/ 974067 w 3001476"/>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286603 w 3001476"/>
              <a:gd name="connsiteY3" fmla="*/ 1354499 h 3524493"/>
              <a:gd name="connsiteX4" fmla="*/ 300251 w 3001476"/>
              <a:gd name="connsiteY4" fmla="*/ 1927705 h 3524493"/>
              <a:gd name="connsiteX5" fmla="*/ 40943 w 3001476"/>
              <a:gd name="connsiteY5" fmla="*/ 2350786 h 3524493"/>
              <a:gd name="connsiteX6" fmla="*/ 27296 w 3001476"/>
              <a:gd name="connsiteY6" fmla="*/ 2814810 h 3524493"/>
              <a:gd name="connsiteX7" fmla="*/ 0 w 3001476"/>
              <a:gd name="connsiteY7" fmla="*/ 3033174 h 3524493"/>
              <a:gd name="connsiteX8" fmla="*/ 286603 w 3001476"/>
              <a:gd name="connsiteY8" fmla="*/ 3374368 h 3524493"/>
              <a:gd name="connsiteX9" fmla="*/ 1064525 w 3001476"/>
              <a:gd name="connsiteY9" fmla="*/ 3524493 h 3524493"/>
              <a:gd name="connsiteX10" fmla="*/ 1555845 w 3001476"/>
              <a:gd name="connsiteY10" fmla="*/ 3278834 h 3524493"/>
              <a:gd name="connsiteX11" fmla="*/ 1651379 w 3001476"/>
              <a:gd name="connsiteY11" fmla="*/ 2651037 h 3524493"/>
              <a:gd name="connsiteX12" fmla="*/ 1678675 w 3001476"/>
              <a:gd name="connsiteY12" fmla="*/ 2105126 h 3524493"/>
              <a:gd name="connsiteX13" fmla="*/ 2456597 w 3001476"/>
              <a:gd name="connsiteY13" fmla="*/ 2064183 h 3524493"/>
              <a:gd name="connsiteX14" fmla="*/ 2702257 w 3001476"/>
              <a:gd name="connsiteY14" fmla="*/ 1914058 h 3524493"/>
              <a:gd name="connsiteX15" fmla="*/ 2975212 w 3001476"/>
              <a:gd name="connsiteY15" fmla="*/ 1559216 h 3524493"/>
              <a:gd name="connsiteX16" fmla="*/ 2975212 w 3001476"/>
              <a:gd name="connsiteY16" fmla="*/ 945067 h 3524493"/>
              <a:gd name="connsiteX17" fmla="*/ 2838734 w 3001476"/>
              <a:gd name="connsiteY17" fmla="*/ 440099 h 3524493"/>
              <a:gd name="connsiteX18" fmla="*/ 2279176 w 3001476"/>
              <a:gd name="connsiteY18" fmla="*/ 235383 h 3524493"/>
              <a:gd name="connsiteX19" fmla="*/ 1397474 w 3001476"/>
              <a:gd name="connsiteY19" fmla="*/ 12825 h 3524493"/>
              <a:gd name="connsiteX20" fmla="*/ 974067 w 3001476"/>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286603 w 3001476"/>
              <a:gd name="connsiteY3" fmla="*/ 1354499 h 3524493"/>
              <a:gd name="connsiteX4" fmla="*/ 300251 w 3001476"/>
              <a:gd name="connsiteY4" fmla="*/ 1927705 h 3524493"/>
              <a:gd name="connsiteX5" fmla="*/ 40943 w 3001476"/>
              <a:gd name="connsiteY5" fmla="*/ 2350786 h 3524493"/>
              <a:gd name="connsiteX6" fmla="*/ 27296 w 3001476"/>
              <a:gd name="connsiteY6" fmla="*/ 2814810 h 3524493"/>
              <a:gd name="connsiteX7" fmla="*/ 0 w 3001476"/>
              <a:gd name="connsiteY7" fmla="*/ 3033174 h 3524493"/>
              <a:gd name="connsiteX8" fmla="*/ 286603 w 3001476"/>
              <a:gd name="connsiteY8" fmla="*/ 3374368 h 3524493"/>
              <a:gd name="connsiteX9" fmla="*/ 1064525 w 3001476"/>
              <a:gd name="connsiteY9" fmla="*/ 3524493 h 3524493"/>
              <a:gd name="connsiteX10" fmla="*/ 1555845 w 3001476"/>
              <a:gd name="connsiteY10" fmla="*/ 3278834 h 3524493"/>
              <a:gd name="connsiteX11" fmla="*/ 1651379 w 3001476"/>
              <a:gd name="connsiteY11" fmla="*/ 2651037 h 3524493"/>
              <a:gd name="connsiteX12" fmla="*/ 1678675 w 3001476"/>
              <a:gd name="connsiteY12" fmla="*/ 2105126 h 3524493"/>
              <a:gd name="connsiteX13" fmla="*/ 2456597 w 3001476"/>
              <a:gd name="connsiteY13" fmla="*/ 2064183 h 3524493"/>
              <a:gd name="connsiteX14" fmla="*/ 2702257 w 3001476"/>
              <a:gd name="connsiteY14" fmla="*/ 1914058 h 3524493"/>
              <a:gd name="connsiteX15" fmla="*/ 2975212 w 3001476"/>
              <a:gd name="connsiteY15" fmla="*/ 1559216 h 3524493"/>
              <a:gd name="connsiteX16" fmla="*/ 2975212 w 3001476"/>
              <a:gd name="connsiteY16" fmla="*/ 945067 h 3524493"/>
              <a:gd name="connsiteX17" fmla="*/ 2838734 w 3001476"/>
              <a:gd name="connsiteY17" fmla="*/ 440099 h 3524493"/>
              <a:gd name="connsiteX18" fmla="*/ 2279176 w 3001476"/>
              <a:gd name="connsiteY18" fmla="*/ 235383 h 3524493"/>
              <a:gd name="connsiteX19" fmla="*/ 1397474 w 3001476"/>
              <a:gd name="connsiteY19" fmla="*/ 12825 h 3524493"/>
              <a:gd name="connsiteX20" fmla="*/ 974067 w 3001476"/>
              <a:gd name="connsiteY20"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316031 w 3001476"/>
              <a:gd name="connsiteY3" fmla="*/ 1040230 h 3524493"/>
              <a:gd name="connsiteX4" fmla="*/ 286603 w 3001476"/>
              <a:gd name="connsiteY4" fmla="*/ 1354499 h 3524493"/>
              <a:gd name="connsiteX5" fmla="*/ 300251 w 3001476"/>
              <a:gd name="connsiteY5" fmla="*/ 1927705 h 3524493"/>
              <a:gd name="connsiteX6" fmla="*/ 40943 w 3001476"/>
              <a:gd name="connsiteY6" fmla="*/ 2350786 h 3524493"/>
              <a:gd name="connsiteX7" fmla="*/ 27296 w 3001476"/>
              <a:gd name="connsiteY7" fmla="*/ 2814810 h 3524493"/>
              <a:gd name="connsiteX8" fmla="*/ 0 w 3001476"/>
              <a:gd name="connsiteY8" fmla="*/ 3033174 h 3524493"/>
              <a:gd name="connsiteX9" fmla="*/ 286603 w 3001476"/>
              <a:gd name="connsiteY9" fmla="*/ 3374368 h 3524493"/>
              <a:gd name="connsiteX10" fmla="*/ 1064525 w 3001476"/>
              <a:gd name="connsiteY10" fmla="*/ 3524493 h 3524493"/>
              <a:gd name="connsiteX11" fmla="*/ 1555845 w 3001476"/>
              <a:gd name="connsiteY11" fmla="*/ 3278834 h 3524493"/>
              <a:gd name="connsiteX12" fmla="*/ 1651379 w 3001476"/>
              <a:gd name="connsiteY12" fmla="*/ 2651037 h 3524493"/>
              <a:gd name="connsiteX13" fmla="*/ 1678675 w 3001476"/>
              <a:gd name="connsiteY13" fmla="*/ 2105126 h 3524493"/>
              <a:gd name="connsiteX14" fmla="*/ 2456597 w 3001476"/>
              <a:gd name="connsiteY14" fmla="*/ 2064183 h 3524493"/>
              <a:gd name="connsiteX15" fmla="*/ 2702257 w 3001476"/>
              <a:gd name="connsiteY15" fmla="*/ 1914058 h 3524493"/>
              <a:gd name="connsiteX16" fmla="*/ 2975212 w 3001476"/>
              <a:gd name="connsiteY16" fmla="*/ 1559216 h 3524493"/>
              <a:gd name="connsiteX17" fmla="*/ 2975212 w 3001476"/>
              <a:gd name="connsiteY17" fmla="*/ 945067 h 3524493"/>
              <a:gd name="connsiteX18" fmla="*/ 2838734 w 3001476"/>
              <a:gd name="connsiteY18" fmla="*/ 440099 h 3524493"/>
              <a:gd name="connsiteX19" fmla="*/ 2279176 w 3001476"/>
              <a:gd name="connsiteY19" fmla="*/ 235383 h 3524493"/>
              <a:gd name="connsiteX20" fmla="*/ 1397474 w 3001476"/>
              <a:gd name="connsiteY20" fmla="*/ 12825 h 3524493"/>
              <a:gd name="connsiteX21" fmla="*/ 974067 w 3001476"/>
              <a:gd name="connsiteY21" fmla="*/ 25505 h 3524493"/>
              <a:gd name="connsiteX0" fmla="*/ 849289 w 3001476"/>
              <a:gd name="connsiteY0" fmla="*/ 81703 h 3524493"/>
              <a:gd name="connsiteX1" fmla="*/ 532263 w 3001476"/>
              <a:gd name="connsiteY1" fmla="*/ 385508 h 3524493"/>
              <a:gd name="connsiteX2" fmla="*/ 368490 w 3001476"/>
              <a:gd name="connsiteY2" fmla="*/ 767646 h 3524493"/>
              <a:gd name="connsiteX3" fmla="*/ 316031 w 3001476"/>
              <a:gd name="connsiteY3" fmla="*/ 1040230 h 3524493"/>
              <a:gd name="connsiteX4" fmla="*/ 286603 w 3001476"/>
              <a:gd name="connsiteY4" fmla="*/ 1354499 h 3524493"/>
              <a:gd name="connsiteX5" fmla="*/ 300251 w 3001476"/>
              <a:gd name="connsiteY5" fmla="*/ 1927705 h 3524493"/>
              <a:gd name="connsiteX6" fmla="*/ 40943 w 3001476"/>
              <a:gd name="connsiteY6" fmla="*/ 2350786 h 3524493"/>
              <a:gd name="connsiteX7" fmla="*/ 27296 w 3001476"/>
              <a:gd name="connsiteY7" fmla="*/ 2814810 h 3524493"/>
              <a:gd name="connsiteX8" fmla="*/ 0 w 3001476"/>
              <a:gd name="connsiteY8" fmla="*/ 3033174 h 3524493"/>
              <a:gd name="connsiteX9" fmla="*/ 286603 w 3001476"/>
              <a:gd name="connsiteY9" fmla="*/ 3374368 h 3524493"/>
              <a:gd name="connsiteX10" fmla="*/ 1064525 w 3001476"/>
              <a:gd name="connsiteY10" fmla="*/ 3524493 h 3524493"/>
              <a:gd name="connsiteX11" fmla="*/ 1555845 w 3001476"/>
              <a:gd name="connsiteY11" fmla="*/ 3278834 h 3524493"/>
              <a:gd name="connsiteX12" fmla="*/ 1651379 w 3001476"/>
              <a:gd name="connsiteY12" fmla="*/ 2651037 h 3524493"/>
              <a:gd name="connsiteX13" fmla="*/ 1678675 w 3001476"/>
              <a:gd name="connsiteY13" fmla="*/ 2105126 h 3524493"/>
              <a:gd name="connsiteX14" fmla="*/ 2456597 w 3001476"/>
              <a:gd name="connsiteY14" fmla="*/ 2064183 h 3524493"/>
              <a:gd name="connsiteX15" fmla="*/ 2702257 w 3001476"/>
              <a:gd name="connsiteY15" fmla="*/ 1914058 h 3524493"/>
              <a:gd name="connsiteX16" fmla="*/ 2975212 w 3001476"/>
              <a:gd name="connsiteY16" fmla="*/ 1559216 h 3524493"/>
              <a:gd name="connsiteX17" fmla="*/ 2975212 w 3001476"/>
              <a:gd name="connsiteY17" fmla="*/ 945067 h 3524493"/>
              <a:gd name="connsiteX18" fmla="*/ 2838734 w 3001476"/>
              <a:gd name="connsiteY18" fmla="*/ 440099 h 3524493"/>
              <a:gd name="connsiteX19" fmla="*/ 2279176 w 3001476"/>
              <a:gd name="connsiteY19" fmla="*/ 235383 h 3524493"/>
              <a:gd name="connsiteX20" fmla="*/ 1397474 w 3001476"/>
              <a:gd name="connsiteY20" fmla="*/ 12825 h 3524493"/>
              <a:gd name="connsiteX21" fmla="*/ 974067 w 3001476"/>
              <a:gd name="connsiteY21" fmla="*/ 25505 h 3524493"/>
              <a:gd name="connsiteX0" fmla="*/ 849289 w 3001476"/>
              <a:gd name="connsiteY0" fmla="*/ 81703 h 3526447"/>
              <a:gd name="connsiteX1" fmla="*/ 532263 w 3001476"/>
              <a:gd name="connsiteY1" fmla="*/ 385508 h 3526447"/>
              <a:gd name="connsiteX2" fmla="*/ 368490 w 3001476"/>
              <a:gd name="connsiteY2" fmla="*/ 767646 h 3526447"/>
              <a:gd name="connsiteX3" fmla="*/ 316031 w 3001476"/>
              <a:gd name="connsiteY3" fmla="*/ 1040230 h 3526447"/>
              <a:gd name="connsiteX4" fmla="*/ 286603 w 3001476"/>
              <a:gd name="connsiteY4" fmla="*/ 1354499 h 3526447"/>
              <a:gd name="connsiteX5" fmla="*/ 300251 w 3001476"/>
              <a:gd name="connsiteY5" fmla="*/ 1927705 h 3526447"/>
              <a:gd name="connsiteX6" fmla="*/ 40943 w 3001476"/>
              <a:gd name="connsiteY6" fmla="*/ 2350786 h 3526447"/>
              <a:gd name="connsiteX7" fmla="*/ 27296 w 3001476"/>
              <a:gd name="connsiteY7" fmla="*/ 2814810 h 3526447"/>
              <a:gd name="connsiteX8" fmla="*/ 0 w 3001476"/>
              <a:gd name="connsiteY8" fmla="*/ 3033174 h 3526447"/>
              <a:gd name="connsiteX9" fmla="*/ 286603 w 3001476"/>
              <a:gd name="connsiteY9" fmla="*/ 3374368 h 3526447"/>
              <a:gd name="connsiteX10" fmla="*/ 1064525 w 3001476"/>
              <a:gd name="connsiteY10" fmla="*/ 3524493 h 3526447"/>
              <a:gd name="connsiteX11" fmla="*/ 1555845 w 3001476"/>
              <a:gd name="connsiteY11" fmla="*/ 3278834 h 3526447"/>
              <a:gd name="connsiteX12" fmla="*/ 1651379 w 3001476"/>
              <a:gd name="connsiteY12" fmla="*/ 2651037 h 3526447"/>
              <a:gd name="connsiteX13" fmla="*/ 1678675 w 3001476"/>
              <a:gd name="connsiteY13" fmla="*/ 2105126 h 3526447"/>
              <a:gd name="connsiteX14" fmla="*/ 2456597 w 3001476"/>
              <a:gd name="connsiteY14" fmla="*/ 2064183 h 3526447"/>
              <a:gd name="connsiteX15" fmla="*/ 2702257 w 3001476"/>
              <a:gd name="connsiteY15" fmla="*/ 1914058 h 3526447"/>
              <a:gd name="connsiteX16" fmla="*/ 2975212 w 3001476"/>
              <a:gd name="connsiteY16" fmla="*/ 1559216 h 3526447"/>
              <a:gd name="connsiteX17" fmla="*/ 2975212 w 3001476"/>
              <a:gd name="connsiteY17" fmla="*/ 945067 h 3526447"/>
              <a:gd name="connsiteX18" fmla="*/ 2838734 w 3001476"/>
              <a:gd name="connsiteY18" fmla="*/ 440099 h 3526447"/>
              <a:gd name="connsiteX19" fmla="*/ 2279176 w 3001476"/>
              <a:gd name="connsiteY19" fmla="*/ 235383 h 3526447"/>
              <a:gd name="connsiteX20" fmla="*/ 1397474 w 3001476"/>
              <a:gd name="connsiteY20" fmla="*/ 12825 h 3526447"/>
              <a:gd name="connsiteX21" fmla="*/ 974067 w 3001476"/>
              <a:gd name="connsiteY21" fmla="*/ 25505 h 3526447"/>
              <a:gd name="connsiteX0" fmla="*/ 849289 w 3001476"/>
              <a:gd name="connsiteY0" fmla="*/ 81703 h 3526447"/>
              <a:gd name="connsiteX1" fmla="*/ 532263 w 3001476"/>
              <a:gd name="connsiteY1" fmla="*/ 385508 h 3526447"/>
              <a:gd name="connsiteX2" fmla="*/ 368490 w 3001476"/>
              <a:gd name="connsiteY2" fmla="*/ 767646 h 3526447"/>
              <a:gd name="connsiteX3" fmla="*/ 316031 w 3001476"/>
              <a:gd name="connsiteY3" fmla="*/ 1040230 h 3526447"/>
              <a:gd name="connsiteX4" fmla="*/ 286603 w 3001476"/>
              <a:gd name="connsiteY4" fmla="*/ 1354499 h 3526447"/>
              <a:gd name="connsiteX5" fmla="*/ 300251 w 3001476"/>
              <a:gd name="connsiteY5" fmla="*/ 1927705 h 3526447"/>
              <a:gd name="connsiteX6" fmla="*/ 40943 w 3001476"/>
              <a:gd name="connsiteY6" fmla="*/ 2350786 h 3526447"/>
              <a:gd name="connsiteX7" fmla="*/ 27296 w 3001476"/>
              <a:gd name="connsiteY7" fmla="*/ 2814810 h 3526447"/>
              <a:gd name="connsiteX8" fmla="*/ 0 w 3001476"/>
              <a:gd name="connsiteY8" fmla="*/ 3033174 h 3526447"/>
              <a:gd name="connsiteX9" fmla="*/ 286603 w 3001476"/>
              <a:gd name="connsiteY9" fmla="*/ 3374368 h 3526447"/>
              <a:gd name="connsiteX10" fmla="*/ 1064525 w 3001476"/>
              <a:gd name="connsiteY10" fmla="*/ 3524493 h 3526447"/>
              <a:gd name="connsiteX11" fmla="*/ 1555845 w 3001476"/>
              <a:gd name="connsiteY11" fmla="*/ 3278834 h 3526447"/>
              <a:gd name="connsiteX12" fmla="*/ 1651379 w 3001476"/>
              <a:gd name="connsiteY12" fmla="*/ 2651037 h 3526447"/>
              <a:gd name="connsiteX13" fmla="*/ 1678675 w 3001476"/>
              <a:gd name="connsiteY13" fmla="*/ 2105126 h 3526447"/>
              <a:gd name="connsiteX14" fmla="*/ 2456597 w 3001476"/>
              <a:gd name="connsiteY14" fmla="*/ 2064183 h 3526447"/>
              <a:gd name="connsiteX15" fmla="*/ 2702257 w 3001476"/>
              <a:gd name="connsiteY15" fmla="*/ 1914058 h 3526447"/>
              <a:gd name="connsiteX16" fmla="*/ 2975212 w 3001476"/>
              <a:gd name="connsiteY16" fmla="*/ 1559216 h 3526447"/>
              <a:gd name="connsiteX17" fmla="*/ 2975212 w 3001476"/>
              <a:gd name="connsiteY17" fmla="*/ 945067 h 3526447"/>
              <a:gd name="connsiteX18" fmla="*/ 2838734 w 3001476"/>
              <a:gd name="connsiteY18" fmla="*/ 440099 h 3526447"/>
              <a:gd name="connsiteX19" fmla="*/ 2279176 w 3001476"/>
              <a:gd name="connsiteY19" fmla="*/ 235383 h 3526447"/>
              <a:gd name="connsiteX20" fmla="*/ 1397474 w 3001476"/>
              <a:gd name="connsiteY20" fmla="*/ 12825 h 3526447"/>
              <a:gd name="connsiteX21" fmla="*/ 974067 w 3001476"/>
              <a:gd name="connsiteY21" fmla="*/ 25505 h 3526447"/>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678675 w 3001476"/>
              <a:gd name="connsiteY13" fmla="*/ 2105126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869744 w 3001476"/>
              <a:gd name="connsiteY13" fmla="*/ 2159717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869744 w 3001476"/>
              <a:gd name="connsiteY13" fmla="*/ 2159717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49289 w 3001476"/>
              <a:gd name="connsiteY0" fmla="*/ 81703 h 3533382"/>
              <a:gd name="connsiteX1" fmla="*/ 532263 w 3001476"/>
              <a:gd name="connsiteY1" fmla="*/ 385508 h 3533382"/>
              <a:gd name="connsiteX2" fmla="*/ 368490 w 3001476"/>
              <a:gd name="connsiteY2" fmla="*/ 767646 h 3533382"/>
              <a:gd name="connsiteX3" fmla="*/ 316031 w 3001476"/>
              <a:gd name="connsiteY3" fmla="*/ 1040230 h 3533382"/>
              <a:gd name="connsiteX4" fmla="*/ 286603 w 3001476"/>
              <a:gd name="connsiteY4" fmla="*/ 1354499 h 3533382"/>
              <a:gd name="connsiteX5" fmla="*/ 300251 w 3001476"/>
              <a:gd name="connsiteY5" fmla="*/ 1927705 h 3533382"/>
              <a:gd name="connsiteX6" fmla="*/ 40943 w 3001476"/>
              <a:gd name="connsiteY6" fmla="*/ 2350786 h 3533382"/>
              <a:gd name="connsiteX7" fmla="*/ 27296 w 3001476"/>
              <a:gd name="connsiteY7" fmla="*/ 2814810 h 3533382"/>
              <a:gd name="connsiteX8" fmla="*/ 0 w 3001476"/>
              <a:gd name="connsiteY8" fmla="*/ 3033174 h 3533382"/>
              <a:gd name="connsiteX9" fmla="*/ 286603 w 3001476"/>
              <a:gd name="connsiteY9" fmla="*/ 3374368 h 3533382"/>
              <a:gd name="connsiteX10" fmla="*/ 1064525 w 3001476"/>
              <a:gd name="connsiteY10" fmla="*/ 3524493 h 3533382"/>
              <a:gd name="connsiteX11" fmla="*/ 1665028 w 3001476"/>
              <a:gd name="connsiteY11" fmla="*/ 3128708 h 3533382"/>
              <a:gd name="connsiteX12" fmla="*/ 1651379 w 3001476"/>
              <a:gd name="connsiteY12" fmla="*/ 2651037 h 3533382"/>
              <a:gd name="connsiteX13" fmla="*/ 1869744 w 3001476"/>
              <a:gd name="connsiteY13" fmla="*/ 2159717 h 3533382"/>
              <a:gd name="connsiteX14" fmla="*/ 2456597 w 3001476"/>
              <a:gd name="connsiteY14" fmla="*/ 2064183 h 3533382"/>
              <a:gd name="connsiteX15" fmla="*/ 2702257 w 3001476"/>
              <a:gd name="connsiteY15" fmla="*/ 1914058 h 3533382"/>
              <a:gd name="connsiteX16" fmla="*/ 2975212 w 3001476"/>
              <a:gd name="connsiteY16" fmla="*/ 1559216 h 3533382"/>
              <a:gd name="connsiteX17" fmla="*/ 2975212 w 3001476"/>
              <a:gd name="connsiteY17" fmla="*/ 945067 h 3533382"/>
              <a:gd name="connsiteX18" fmla="*/ 2838734 w 3001476"/>
              <a:gd name="connsiteY18" fmla="*/ 440099 h 3533382"/>
              <a:gd name="connsiteX19" fmla="*/ 2279176 w 3001476"/>
              <a:gd name="connsiteY19" fmla="*/ 235383 h 3533382"/>
              <a:gd name="connsiteX20" fmla="*/ 1397474 w 3001476"/>
              <a:gd name="connsiteY20" fmla="*/ 12825 h 3533382"/>
              <a:gd name="connsiteX21" fmla="*/ 974067 w 3001476"/>
              <a:gd name="connsiteY21" fmla="*/ 25505 h 3533382"/>
              <a:gd name="connsiteX0" fmla="*/ 821993 w 2974180"/>
              <a:gd name="connsiteY0" fmla="*/ 81703 h 3533382"/>
              <a:gd name="connsiteX1" fmla="*/ 504967 w 2974180"/>
              <a:gd name="connsiteY1" fmla="*/ 385508 h 3533382"/>
              <a:gd name="connsiteX2" fmla="*/ 341194 w 2974180"/>
              <a:gd name="connsiteY2" fmla="*/ 767646 h 3533382"/>
              <a:gd name="connsiteX3" fmla="*/ 288735 w 2974180"/>
              <a:gd name="connsiteY3" fmla="*/ 1040230 h 3533382"/>
              <a:gd name="connsiteX4" fmla="*/ 259307 w 2974180"/>
              <a:gd name="connsiteY4" fmla="*/ 1354499 h 3533382"/>
              <a:gd name="connsiteX5" fmla="*/ 272955 w 2974180"/>
              <a:gd name="connsiteY5" fmla="*/ 1927705 h 3533382"/>
              <a:gd name="connsiteX6" fmla="*/ 13647 w 2974180"/>
              <a:gd name="connsiteY6" fmla="*/ 2350786 h 3533382"/>
              <a:gd name="connsiteX7" fmla="*/ 0 w 2974180"/>
              <a:gd name="connsiteY7" fmla="*/ 2814810 h 3533382"/>
              <a:gd name="connsiteX8" fmla="*/ 259307 w 2974180"/>
              <a:gd name="connsiteY8" fmla="*/ 3374368 h 3533382"/>
              <a:gd name="connsiteX9" fmla="*/ 1037229 w 2974180"/>
              <a:gd name="connsiteY9" fmla="*/ 3524493 h 3533382"/>
              <a:gd name="connsiteX10" fmla="*/ 1637732 w 2974180"/>
              <a:gd name="connsiteY10" fmla="*/ 3128708 h 3533382"/>
              <a:gd name="connsiteX11" fmla="*/ 1624083 w 2974180"/>
              <a:gd name="connsiteY11" fmla="*/ 2651037 h 3533382"/>
              <a:gd name="connsiteX12" fmla="*/ 1842448 w 2974180"/>
              <a:gd name="connsiteY12" fmla="*/ 2159717 h 3533382"/>
              <a:gd name="connsiteX13" fmla="*/ 2429301 w 2974180"/>
              <a:gd name="connsiteY13" fmla="*/ 2064183 h 3533382"/>
              <a:gd name="connsiteX14" fmla="*/ 2674961 w 2974180"/>
              <a:gd name="connsiteY14" fmla="*/ 1914058 h 3533382"/>
              <a:gd name="connsiteX15" fmla="*/ 2947916 w 2974180"/>
              <a:gd name="connsiteY15" fmla="*/ 1559216 h 3533382"/>
              <a:gd name="connsiteX16" fmla="*/ 2947916 w 2974180"/>
              <a:gd name="connsiteY16" fmla="*/ 945067 h 3533382"/>
              <a:gd name="connsiteX17" fmla="*/ 2811438 w 2974180"/>
              <a:gd name="connsiteY17" fmla="*/ 440099 h 3533382"/>
              <a:gd name="connsiteX18" fmla="*/ 2251880 w 2974180"/>
              <a:gd name="connsiteY18" fmla="*/ 235383 h 3533382"/>
              <a:gd name="connsiteX19" fmla="*/ 1370178 w 2974180"/>
              <a:gd name="connsiteY19" fmla="*/ 12825 h 3533382"/>
              <a:gd name="connsiteX20" fmla="*/ 946771 w 2974180"/>
              <a:gd name="connsiteY20" fmla="*/ 25505 h 3533382"/>
              <a:gd name="connsiteX0" fmla="*/ 848139 w 3000326"/>
              <a:gd name="connsiteY0" fmla="*/ 81703 h 3533382"/>
              <a:gd name="connsiteX1" fmla="*/ 531113 w 3000326"/>
              <a:gd name="connsiteY1" fmla="*/ 385508 h 3533382"/>
              <a:gd name="connsiteX2" fmla="*/ 367340 w 3000326"/>
              <a:gd name="connsiteY2" fmla="*/ 767646 h 3533382"/>
              <a:gd name="connsiteX3" fmla="*/ 314881 w 3000326"/>
              <a:gd name="connsiteY3" fmla="*/ 1040230 h 3533382"/>
              <a:gd name="connsiteX4" fmla="*/ 285453 w 3000326"/>
              <a:gd name="connsiteY4" fmla="*/ 1354499 h 3533382"/>
              <a:gd name="connsiteX5" fmla="*/ 299101 w 3000326"/>
              <a:gd name="connsiteY5" fmla="*/ 1927705 h 3533382"/>
              <a:gd name="connsiteX6" fmla="*/ 39793 w 3000326"/>
              <a:gd name="connsiteY6" fmla="*/ 2350786 h 3533382"/>
              <a:gd name="connsiteX7" fmla="*/ 26146 w 3000326"/>
              <a:gd name="connsiteY7" fmla="*/ 2814810 h 3533382"/>
              <a:gd name="connsiteX8" fmla="*/ 285453 w 3000326"/>
              <a:gd name="connsiteY8" fmla="*/ 3374368 h 3533382"/>
              <a:gd name="connsiteX9" fmla="*/ 1063375 w 3000326"/>
              <a:gd name="connsiteY9" fmla="*/ 3524493 h 3533382"/>
              <a:gd name="connsiteX10" fmla="*/ 1663878 w 3000326"/>
              <a:gd name="connsiteY10" fmla="*/ 3128708 h 3533382"/>
              <a:gd name="connsiteX11" fmla="*/ 1650229 w 3000326"/>
              <a:gd name="connsiteY11" fmla="*/ 2651037 h 3533382"/>
              <a:gd name="connsiteX12" fmla="*/ 1868594 w 3000326"/>
              <a:gd name="connsiteY12" fmla="*/ 2159717 h 3533382"/>
              <a:gd name="connsiteX13" fmla="*/ 2455447 w 3000326"/>
              <a:gd name="connsiteY13" fmla="*/ 2064183 h 3533382"/>
              <a:gd name="connsiteX14" fmla="*/ 2701107 w 3000326"/>
              <a:gd name="connsiteY14" fmla="*/ 1914058 h 3533382"/>
              <a:gd name="connsiteX15" fmla="*/ 2974062 w 3000326"/>
              <a:gd name="connsiteY15" fmla="*/ 1559216 h 3533382"/>
              <a:gd name="connsiteX16" fmla="*/ 2974062 w 3000326"/>
              <a:gd name="connsiteY16" fmla="*/ 945067 h 3533382"/>
              <a:gd name="connsiteX17" fmla="*/ 2837584 w 3000326"/>
              <a:gd name="connsiteY17" fmla="*/ 440099 h 3533382"/>
              <a:gd name="connsiteX18" fmla="*/ 2278026 w 3000326"/>
              <a:gd name="connsiteY18" fmla="*/ 235383 h 3533382"/>
              <a:gd name="connsiteX19" fmla="*/ 1396324 w 3000326"/>
              <a:gd name="connsiteY19" fmla="*/ 12825 h 3533382"/>
              <a:gd name="connsiteX20" fmla="*/ 972917 w 3000326"/>
              <a:gd name="connsiteY20" fmla="*/ 25505 h 3533382"/>
              <a:gd name="connsiteX0" fmla="*/ 848139 w 3000326"/>
              <a:gd name="connsiteY0" fmla="*/ 81703 h 3533382"/>
              <a:gd name="connsiteX1" fmla="*/ 531113 w 3000326"/>
              <a:gd name="connsiteY1" fmla="*/ 385508 h 3533382"/>
              <a:gd name="connsiteX2" fmla="*/ 367340 w 3000326"/>
              <a:gd name="connsiteY2" fmla="*/ 767646 h 3533382"/>
              <a:gd name="connsiteX3" fmla="*/ 314881 w 3000326"/>
              <a:gd name="connsiteY3" fmla="*/ 1040230 h 3533382"/>
              <a:gd name="connsiteX4" fmla="*/ 285453 w 3000326"/>
              <a:gd name="connsiteY4" fmla="*/ 1354499 h 3533382"/>
              <a:gd name="connsiteX5" fmla="*/ 299101 w 3000326"/>
              <a:gd name="connsiteY5" fmla="*/ 1927705 h 3533382"/>
              <a:gd name="connsiteX6" fmla="*/ 39793 w 3000326"/>
              <a:gd name="connsiteY6" fmla="*/ 2350786 h 3533382"/>
              <a:gd name="connsiteX7" fmla="*/ 26146 w 3000326"/>
              <a:gd name="connsiteY7" fmla="*/ 2814810 h 3533382"/>
              <a:gd name="connsiteX8" fmla="*/ 285453 w 3000326"/>
              <a:gd name="connsiteY8" fmla="*/ 3374368 h 3533382"/>
              <a:gd name="connsiteX9" fmla="*/ 1063375 w 3000326"/>
              <a:gd name="connsiteY9" fmla="*/ 3524493 h 3533382"/>
              <a:gd name="connsiteX10" fmla="*/ 1663878 w 3000326"/>
              <a:gd name="connsiteY10" fmla="*/ 3128708 h 3533382"/>
              <a:gd name="connsiteX11" fmla="*/ 1650229 w 3000326"/>
              <a:gd name="connsiteY11" fmla="*/ 2651037 h 3533382"/>
              <a:gd name="connsiteX12" fmla="*/ 1868594 w 3000326"/>
              <a:gd name="connsiteY12" fmla="*/ 2159717 h 3533382"/>
              <a:gd name="connsiteX13" fmla="*/ 2455447 w 3000326"/>
              <a:gd name="connsiteY13" fmla="*/ 2064183 h 3533382"/>
              <a:gd name="connsiteX14" fmla="*/ 2701107 w 3000326"/>
              <a:gd name="connsiteY14" fmla="*/ 1914058 h 3533382"/>
              <a:gd name="connsiteX15" fmla="*/ 2974062 w 3000326"/>
              <a:gd name="connsiteY15" fmla="*/ 1559216 h 3533382"/>
              <a:gd name="connsiteX16" fmla="*/ 2974062 w 3000326"/>
              <a:gd name="connsiteY16" fmla="*/ 945067 h 3533382"/>
              <a:gd name="connsiteX17" fmla="*/ 2837584 w 3000326"/>
              <a:gd name="connsiteY17" fmla="*/ 440099 h 3533382"/>
              <a:gd name="connsiteX18" fmla="*/ 2278026 w 3000326"/>
              <a:gd name="connsiteY18" fmla="*/ 235383 h 3533382"/>
              <a:gd name="connsiteX19" fmla="*/ 1396324 w 3000326"/>
              <a:gd name="connsiteY19" fmla="*/ 12825 h 3533382"/>
              <a:gd name="connsiteX20" fmla="*/ 972917 w 3000326"/>
              <a:gd name="connsiteY20" fmla="*/ 25505 h 3533382"/>
              <a:gd name="connsiteX0" fmla="*/ 863175 w 3015362"/>
              <a:gd name="connsiteY0" fmla="*/ 81703 h 3533382"/>
              <a:gd name="connsiteX1" fmla="*/ 546149 w 3015362"/>
              <a:gd name="connsiteY1" fmla="*/ 385508 h 3533382"/>
              <a:gd name="connsiteX2" fmla="*/ 382376 w 3015362"/>
              <a:gd name="connsiteY2" fmla="*/ 767646 h 3533382"/>
              <a:gd name="connsiteX3" fmla="*/ 329917 w 3015362"/>
              <a:gd name="connsiteY3" fmla="*/ 1040230 h 3533382"/>
              <a:gd name="connsiteX4" fmla="*/ 300489 w 3015362"/>
              <a:gd name="connsiteY4" fmla="*/ 1354499 h 3533382"/>
              <a:gd name="connsiteX5" fmla="*/ 314137 w 3015362"/>
              <a:gd name="connsiteY5" fmla="*/ 1927705 h 3533382"/>
              <a:gd name="connsiteX6" fmla="*/ 54829 w 3015362"/>
              <a:gd name="connsiteY6" fmla="*/ 2350786 h 3533382"/>
              <a:gd name="connsiteX7" fmla="*/ 41182 w 3015362"/>
              <a:gd name="connsiteY7" fmla="*/ 2814810 h 3533382"/>
              <a:gd name="connsiteX8" fmla="*/ 300489 w 3015362"/>
              <a:gd name="connsiteY8" fmla="*/ 3374368 h 3533382"/>
              <a:gd name="connsiteX9" fmla="*/ 1078411 w 3015362"/>
              <a:gd name="connsiteY9" fmla="*/ 3524493 h 3533382"/>
              <a:gd name="connsiteX10" fmla="*/ 1678914 w 3015362"/>
              <a:gd name="connsiteY10" fmla="*/ 3128708 h 3533382"/>
              <a:gd name="connsiteX11" fmla="*/ 1665265 w 3015362"/>
              <a:gd name="connsiteY11" fmla="*/ 2651037 h 3533382"/>
              <a:gd name="connsiteX12" fmla="*/ 1883630 w 3015362"/>
              <a:gd name="connsiteY12" fmla="*/ 2159717 h 3533382"/>
              <a:gd name="connsiteX13" fmla="*/ 2470483 w 3015362"/>
              <a:gd name="connsiteY13" fmla="*/ 2064183 h 3533382"/>
              <a:gd name="connsiteX14" fmla="*/ 2716143 w 3015362"/>
              <a:gd name="connsiteY14" fmla="*/ 1914058 h 3533382"/>
              <a:gd name="connsiteX15" fmla="*/ 2989098 w 3015362"/>
              <a:gd name="connsiteY15" fmla="*/ 1559216 h 3533382"/>
              <a:gd name="connsiteX16" fmla="*/ 2989098 w 3015362"/>
              <a:gd name="connsiteY16" fmla="*/ 945067 h 3533382"/>
              <a:gd name="connsiteX17" fmla="*/ 2852620 w 3015362"/>
              <a:gd name="connsiteY17" fmla="*/ 440099 h 3533382"/>
              <a:gd name="connsiteX18" fmla="*/ 2293062 w 3015362"/>
              <a:gd name="connsiteY18" fmla="*/ 235383 h 3533382"/>
              <a:gd name="connsiteX19" fmla="*/ 1411360 w 3015362"/>
              <a:gd name="connsiteY19" fmla="*/ 12825 h 3533382"/>
              <a:gd name="connsiteX20" fmla="*/ 987953 w 3015362"/>
              <a:gd name="connsiteY20" fmla="*/ 25505 h 3533382"/>
              <a:gd name="connsiteX0" fmla="*/ 863175 w 3015362"/>
              <a:gd name="connsiteY0" fmla="*/ 81703 h 3533382"/>
              <a:gd name="connsiteX1" fmla="*/ 546149 w 3015362"/>
              <a:gd name="connsiteY1" fmla="*/ 385508 h 3533382"/>
              <a:gd name="connsiteX2" fmla="*/ 382376 w 3015362"/>
              <a:gd name="connsiteY2" fmla="*/ 767646 h 3533382"/>
              <a:gd name="connsiteX3" fmla="*/ 329917 w 3015362"/>
              <a:gd name="connsiteY3" fmla="*/ 1040230 h 3533382"/>
              <a:gd name="connsiteX4" fmla="*/ 300489 w 3015362"/>
              <a:gd name="connsiteY4" fmla="*/ 1354499 h 3533382"/>
              <a:gd name="connsiteX5" fmla="*/ 314137 w 3015362"/>
              <a:gd name="connsiteY5" fmla="*/ 1927705 h 3533382"/>
              <a:gd name="connsiteX6" fmla="*/ 54829 w 3015362"/>
              <a:gd name="connsiteY6" fmla="*/ 2350786 h 3533382"/>
              <a:gd name="connsiteX7" fmla="*/ 41182 w 3015362"/>
              <a:gd name="connsiteY7" fmla="*/ 2814810 h 3533382"/>
              <a:gd name="connsiteX8" fmla="*/ 300489 w 3015362"/>
              <a:gd name="connsiteY8" fmla="*/ 3374368 h 3533382"/>
              <a:gd name="connsiteX9" fmla="*/ 1078411 w 3015362"/>
              <a:gd name="connsiteY9" fmla="*/ 3524493 h 3533382"/>
              <a:gd name="connsiteX10" fmla="*/ 1678914 w 3015362"/>
              <a:gd name="connsiteY10" fmla="*/ 3128708 h 3533382"/>
              <a:gd name="connsiteX11" fmla="*/ 1665265 w 3015362"/>
              <a:gd name="connsiteY11" fmla="*/ 2651037 h 3533382"/>
              <a:gd name="connsiteX12" fmla="*/ 1883630 w 3015362"/>
              <a:gd name="connsiteY12" fmla="*/ 2159717 h 3533382"/>
              <a:gd name="connsiteX13" fmla="*/ 2470483 w 3015362"/>
              <a:gd name="connsiteY13" fmla="*/ 2064183 h 3533382"/>
              <a:gd name="connsiteX14" fmla="*/ 2716143 w 3015362"/>
              <a:gd name="connsiteY14" fmla="*/ 1914058 h 3533382"/>
              <a:gd name="connsiteX15" fmla="*/ 2989098 w 3015362"/>
              <a:gd name="connsiteY15" fmla="*/ 1559216 h 3533382"/>
              <a:gd name="connsiteX16" fmla="*/ 2989098 w 3015362"/>
              <a:gd name="connsiteY16" fmla="*/ 945067 h 3533382"/>
              <a:gd name="connsiteX17" fmla="*/ 2852620 w 3015362"/>
              <a:gd name="connsiteY17" fmla="*/ 440099 h 3533382"/>
              <a:gd name="connsiteX18" fmla="*/ 2293062 w 3015362"/>
              <a:gd name="connsiteY18" fmla="*/ 235383 h 3533382"/>
              <a:gd name="connsiteX19" fmla="*/ 1411360 w 3015362"/>
              <a:gd name="connsiteY19" fmla="*/ 12825 h 3533382"/>
              <a:gd name="connsiteX20" fmla="*/ 987953 w 3015362"/>
              <a:gd name="connsiteY20" fmla="*/ 25505 h 3533382"/>
              <a:gd name="connsiteX0" fmla="*/ 833067 w 2985254"/>
              <a:gd name="connsiteY0" fmla="*/ 81703 h 3534227"/>
              <a:gd name="connsiteX1" fmla="*/ 516041 w 2985254"/>
              <a:gd name="connsiteY1" fmla="*/ 385508 h 3534227"/>
              <a:gd name="connsiteX2" fmla="*/ 352268 w 2985254"/>
              <a:gd name="connsiteY2" fmla="*/ 767646 h 3534227"/>
              <a:gd name="connsiteX3" fmla="*/ 299809 w 2985254"/>
              <a:gd name="connsiteY3" fmla="*/ 1040230 h 3534227"/>
              <a:gd name="connsiteX4" fmla="*/ 270381 w 2985254"/>
              <a:gd name="connsiteY4" fmla="*/ 1354499 h 3534227"/>
              <a:gd name="connsiteX5" fmla="*/ 284029 w 2985254"/>
              <a:gd name="connsiteY5" fmla="*/ 1927705 h 3534227"/>
              <a:gd name="connsiteX6" fmla="*/ 24721 w 2985254"/>
              <a:gd name="connsiteY6" fmla="*/ 2350786 h 3534227"/>
              <a:gd name="connsiteX7" fmla="*/ 38370 w 2985254"/>
              <a:gd name="connsiteY7" fmla="*/ 2951287 h 3534227"/>
              <a:gd name="connsiteX8" fmla="*/ 270381 w 2985254"/>
              <a:gd name="connsiteY8" fmla="*/ 3374368 h 3534227"/>
              <a:gd name="connsiteX9" fmla="*/ 1048303 w 2985254"/>
              <a:gd name="connsiteY9" fmla="*/ 3524493 h 3534227"/>
              <a:gd name="connsiteX10" fmla="*/ 1648806 w 2985254"/>
              <a:gd name="connsiteY10" fmla="*/ 3128708 h 3534227"/>
              <a:gd name="connsiteX11" fmla="*/ 1635157 w 2985254"/>
              <a:gd name="connsiteY11" fmla="*/ 2651037 h 3534227"/>
              <a:gd name="connsiteX12" fmla="*/ 1853522 w 2985254"/>
              <a:gd name="connsiteY12" fmla="*/ 2159717 h 3534227"/>
              <a:gd name="connsiteX13" fmla="*/ 2440375 w 2985254"/>
              <a:gd name="connsiteY13" fmla="*/ 2064183 h 3534227"/>
              <a:gd name="connsiteX14" fmla="*/ 2686035 w 2985254"/>
              <a:gd name="connsiteY14" fmla="*/ 1914058 h 3534227"/>
              <a:gd name="connsiteX15" fmla="*/ 2958990 w 2985254"/>
              <a:gd name="connsiteY15" fmla="*/ 1559216 h 3534227"/>
              <a:gd name="connsiteX16" fmla="*/ 2958990 w 2985254"/>
              <a:gd name="connsiteY16" fmla="*/ 945067 h 3534227"/>
              <a:gd name="connsiteX17" fmla="*/ 2822512 w 2985254"/>
              <a:gd name="connsiteY17" fmla="*/ 440099 h 3534227"/>
              <a:gd name="connsiteX18" fmla="*/ 2262954 w 2985254"/>
              <a:gd name="connsiteY18" fmla="*/ 235383 h 3534227"/>
              <a:gd name="connsiteX19" fmla="*/ 1381252 w 2985254"/>
              <a:gd name="connsiteY19" fmla="*/ 12825 h 3534227"/>
              <a:gd name="connsiteX20" fmla="*/ 957845 w 2985254"/>
              <a:gd name="connsiteY20" fmla="*/ 25505 h 3534227"/>
              <a:gd name="connsiteX0" fmla="*/ 838324 w 2990511"/>
              <a:gd name="connsiteY0" fmla="*/ 81703 h 3541057"/>
              <a:gd name="connsiteX1" fmla="*/ 521298 w 2990511"/>
              <a:gd name="connsiteY1" fmla="*/ 385508 h 3541057"/>
              <a:gd name="connsiteX2" fmla="*/ 357525 w 2990511"/>
              <a:gd name="connsiteY2" fmla="*/ 767646 h 3541057"/>
              <a:gd name="connsiteX3" fmla="*/ 305066 w 2990511"/>
              <a:gd name="connsiteY3" fmla="*/ 1040230 h 3541057"/>
              <a:gd name="connsiteX4" fmla="*/ 275638 w 2990511"/>
              <a:gd name="connsiteY4" fmla="*/ 1354499 h 3541057"/>
              <a:gd name="connsiteX5" fmla="*/ 289286 w 2990511"/>
              <a:gd name="connsiteY5" fmla="*/ 1927705 h 3541057"/>
              <a:gd name="connsiteX6" fmla="*/ 29978 w 2990511"/>
              <a:gd name="connsiteY6" fmla="*/ 2350786 h 3541057"/>
              <a:gd name="connsiteX7" fmla="*/ 43627 w 2990511"/>
              <a:gd name="connsiteY7" fmla="*/ 2951287 h 3541057"/>
              <a:gd name="connsiteX8" fmla="*/ 371172 w 2990511"/>
              <a:gd name="connsiteY8" fmla="*/ 3415312 h 3541057"/>
              <a:gd name="connsiteX9" fmla="*/ 1053560 w 2990511"/>
              <a:gd name="connsiteY9" fmla="*/ 3524493 h 3541057"/>
              <a:gd name="connsiteX10" fmla="*/ 1654063 w 2990511"/>
              <a:gd name="connsiteY10" fmla="*/ 3128708 h 3541057"/>
              <a:gd name="connsiteX11" fmla="*/ 1640414 w 2990511"/>
              <a:gd name="connsiteY11" fmla="*/ 2651037 h 3541057"/>
              <a:gd name="connsiteX12" fmla="*/ 1858779 w 2990511"/>
              <a:gd name="connsiteY12" fmla="*/ 2159717 h 3541057"/>
              <a:gd name="connsiteX13" fmla="*/ 2445632 w 2990511"/>
              <a:gd name="connsiteY13" fmla="*/ 2064183 h 3541057"/>
              <a:gd name="connsiteX14" fmla="*/ 2691292 w 2990511"/>
              <a:gd name="connsiteY14" fmla="*/ 1914058 h 3541057"/>
              <a:gd name="connsiteX15" fmla="*/ 2964247 w 2990511"/>
              <a:gd name="connsiteY15" fmla="*/ 1559216 h 3541057"/>
              <a:gd name="connsiteX16" fmla="*/ 2964247 w 2990511"/>
              <a:gd name="connsiteY16" fmla="*/ 945067 h 3541057"/>
              <a:gd name="connsiteX17" fmla="*/ 2827769 w 2990511"/>
              <a:gd name="connsiteY17" fmla="*/ 440099 h 3541057"/>
              <a:gd name="connsiteX18" fmla="*/ 2268211 w 2990511"/>
              <a:gd name="connsiteY18" fmla="*/ 235383 h 3541057"/>
              <a:gd name="connsiteX19" fmla="*/ 1386509 w 2990511"/>
              <a:gd name="connsiteY19" fmla="*/ 12825 h 3541057"/>
              <a:gd name="connsiteX20" fmla="*/ 963102 w 2990511"/>
              <a:gd name="connsiteY20" fmla="*/ 25505 h 3541057"/>
              <a:gd name="connsiteX0" fmla="*/ 838324 w 2990511"/>
              <a:gd name="connsiteY0" fmla="*/ 81703 h 3486744"/>
              <a:gd name="connsiteX1" fmla="*/ 521298 w 2990511"/>
              <a:gd name="connsiteY1" fmla="*/ 385508 h 3486744"/>
              <a:gd name="connsiteX2" fmla="*/ 357525 w 2990511"/>
              <a:gd name="connsiteY2" fmla="*/ 767646 h 3486744"/>
              <a:gd name="connsiteX3" fmla="*/ 305066 w 2990511"/>
              <a:gd name="connsiteY3" fmla="*/ 1040230 h 3486744"/>
              <a:gd name="connsiteX4" fmla="*/ 275638 w 2990511"/>
              <a:gd name="connsiteY4" fmla="*/ 1354499 h 3486744"/>
              <a:gd name="connsiteX5" fmla="*/ 289286 w 2990511"/>
              <a:gd name="connsiteY5" fmla="*/ 1927705 h 3486744"/>
              <a:gd name="connsiteX6" fmla="*/ 29978 w 2990511"/>
              <a:gd name="connsiteY6" fmla="*/ 2350786 h 3486744"/>
              <a:gd name="connsiteX7" fmla="*/ 43627 w 2990511"/>
              <a:gd name="connsiteY7" fmla="*/ 2951287 h 3486744"/>
              <a:gd name="connsiteX8" fmla="*/ 371172 w 2990511"/>
              <a:gd name="connsiteY8" fmla="*/ 3415312 h 3486744"/>
              <a:gd name="connsiteX9" fmla="*/ 1080856 w 2990511"/>
              <a:gd name="connsiteY9" fmla="*/ 3456254 h 3486744"/>
              <a:gd name="connsiteX10" fmla="*/ 1654063 w 2990511"/>
              <a:gd name="connsiteY10" fmla="*/ 3128708 h 3486744"/>
              <a:gd name="connsiteX11" fmla="*/ 1640414 w 2990511"/>
              <a:gd name="connsiteY11" fmla="*/ 2651037 h 3486744"/>
              <a:gd name="connsiteX12" fmla="*/ 1858779 w 2990511"/>
              <a:gd name="connsiteY12" fmla="*/ 2159717 h 3486744"/>
              <a:gd name="connsiteX13" fmla="*/ 2445632 w 2990511"/>
              <a:gd name="connsiteY13" fmla="*/ 2064183 h 3486744"/>
              <a:gd name="connsiteX14" fmla="*/ 2691292 w 2990511"/>
              <a:gd name="connsiteY14" fmla="*/ 1914058 h 3486744"/>
              <a:gd name="connsiteX15" fmla="*/ 2964247 w 2990511"/>
              <a:gd name="connsiteY15" fmla="*/ 1559216 h 3486744"/>
              <a:gd name="connsiteX16" fmla="*/ 2964247 w 2990511"/>
              <a:gd name="connsiteY16" fmla="*/ 945067 h 3486744"/>
              <a:gd name="connsiteX17" fmla="*/ 2827769 w 2990511"/>
              <a:gd name="connsiteY17" fmla="*/ 440099 h 3486744"/>
              <a:gd name="connsiteX18" fmla="*/ 2268211 w 2990511"/>
              <a:gd name="connsiteY18" fmla="*/ 235383 h 3486744"/>
              <a:gd name="connsiteX19" fmla="*/ 1386509 w 2990511"/>
              <a:gd name="connsiteY19" fmla="*/ 12825 h 3486744"/>
              <a:gd name="connsiteX20" fmla="*/ 963102 w 2990511"/>
              <a:gd name="connsiteY20" fmla="*/ 25505 h 3486744"/>
              <a:gd name="connsiteX0" fmla="*/ 838324 w 2990511"/>
              <a:gd name="connsiteY0" fmla="*/ 81703 h 3486744"/>
              <a:gd name="connsiteX1" fmla="*/ 521298 w 2990511"/>
              <a:gd name="connsiteY1" fmla="*/ 385508 h 3486744"/>
              <a:gd name="connsiteX2" fmla="*/ 357525 w 2990511"/>
              <a:gd name="connsiteY2" fmla="*/ 767646 h 3486744"/>
              <a:gd name="connsiteX3" fmla="*/ 275638 w 2990511"/>
              <a:gd name="connsiteY3" fmla="*/ 1354499 h 3486744"/>
              <a:gd name="connsiteX4" fmla="*/ 289286 w 2990511"/>
              <a:gd name="connsiteY4" fmla="*/ 1927705 h 3486744"/>
              <a:gd name="connsiteX5" fmla="*/ 29978 w 2990511"/>
              <a:gd name="connsiteY5" fmla="*/ 2350786 h 3486744"/>
              <a:gd name="connsiteX6" fmla="*/ 43627 w 2990511"/>
              <a:gd name="connsiteY6" fmla="*/ 2951287 h 3486744"/>
              <a:gd name="connsiteX7" fmla="*/ 371172 w 2990511"/>
              <a:gd name="connsiteY7" fmla="*/ 3415312 h 3486744"/>
              <a:gd name="connsiteX8" fmla="*/ 1080856 w 2990511"/>
              <a:gd name="connsiteY8" fmla="*/ 3456254 h 3486744"/>
              <a:gd name="connsiteX9" fmla="*/ 1654063 w 2990511"/>
              <a:gd name="connsiteY9" fmla="*/ 3128708 h 3486744"/>
              <a:gd name="connsiteX10" fmla="*/ 1640414 w 2990511"/>
              <a:gd name="connsiteY10" fmla="*/ 2651037 h 3486744"/>
              <a:gd name="connsiteX11" fmla="*/ 1858779 w 2990511"/>
              <a:gd name="connsiteY11" fmla="*/ 2159717 h 3486744"/>
              <a:gd name="connsiteX12" fmla="*/ 2445632 w 2990511"/>
              <a:gd name="connsiteY12" fmla="*/ 2064183 h 3486744"/>
              <a:gd name="connsiteX13" fmla="*/ 2691292 w 2990511"/>
              <a:gd name="connsiteY13" fmla="*/ 1914058 h 3486744"/>
              <a:gd name="connsiteX14" fmla="*/ 2964247 w 2990511"/>
              <a:gd name="connsiteY14" fmla="*/ 1559216 h 3486744"/>
              <a:gd name="connsiteX15" fmla="*/ 2964247 w 2990511"/>
              <a:gd name="connsiteY15" fmla="*/ 945067 h 3486744"/>
              <a:gd name="connsiteX16" fmla="*/ 2827769 w 2990511"/>
              <a:gd name="connsiteY16" fmla="*/ 440099 h 3486744"/>
              <a:gd name="connsiteX17" fmla="*/ 2268211 w 2990511"/>
              <a:gd name="connsiteY17" fmla="*/ 235383 h 3486744"/>
              <a:gd name="connsiteX18" fmla="*/ 1386509 w 2990511"/>
              <a:gd name="connsiteY18" fmla="*/ 12825 h 3486744"/>
              <a:gd name="connsiteX19" fmla="*/ 963102 w 2990511"/>
              <a:gd name="connsiteY19" fmla="*/ 25505 h 3486744"/>
              <a:gd name="connsiteX0" fmla="*/ 838324 w 2990511"/>
              <a:gd name="connsiteY0" fmla="*/ 81703 h 3486744"/>
              <a:gd name="connsiteX1" fmla="*/ 521298 w 2990511"/>
              <a:gd name="connsiteY1" fmla="*/ 385508 h 3486744"/>
              <a:gd name="connsiteX2" fmla="*/ 357525 w 2990511"/>
              <a:gd name="connsiteY2" fmla="*/ 767646 h 3486744"/>
              <a:gd name="connsiteX3" fmla="*/ 275638 w 2990511"/>
              <a:gd name="connsiteY3" fmla="*/ 1354499 h 3486744"/>
              <a:gd name="connsiteX4" fmla="*/ 289286 w 2990511"/>
              <a:gd name="connsiteY4" fmla="*/ 1927705 h 3486744"/>
              <a:gd name="connsiteX5" fmla="*/ 29978 w 2990511"/>
              <a:gd name="connsiteY5" fmla="*/ 2350786 h 3486744"/>
              <a:gd name="connsiteX6" fmla="*/ 43627 w 2990511"/>
              <a:gd name="connsiteY6" fmla="*/ 2951287 h 3486744"/>
              <a:gd name="connsiteX7" fmla="*/ 371172 w 2990511"/>
              <a:gd name="connsiteY7" fmla="*/ 3415312 h 3486744"/>
              <a:gd name="connsiteX8" fmla="*/ 1080856 w 2990511"/>
              <a:gd name="connsiteY8" fmla="*/ 3456254 h 3486744"/>
              <a:gd name="connsiteX9" fmla="*/ 1654063 w 2990511"/>
              <a:gd name="connsiteY9" fmla="*/ 3128708 h 3486744"/>
              <a:gd name="connsiteX10" fmla="*/ 1640414 w 2990511"/>
              <a:gd name="connsiteY10" fmla="*/ 2651037 h 3486744"/>
              <a:gd name="connsiteX11" fmla="*/ 1858779 w 2990511"/>
              <a:gd name="connsiteY11" fmla="*/ 2159717 h 3486744"/>
              <a:gd name="connsiteX12" fmla="*/ 2445632 w 2990511"/>
              <a:gd name="connsiteY12" fmla="*/ 2064183 h 3486744"/>
              <a:gd name="connsiteX13" fmla="*/ 2691292 w 2990511"/>
              <a:gd name="connsiteY13" fmla="*/ 1914058 h 3486744"/>
              <a:gd name="connsiteX14" fmla="*/ 2964247 w 2990511"/>
              <a:gd name="connsiteY14" fmla="*/ 1559216 h 3486744"/>
              <a:gd name="connsiteX15" fmla="*/ 2964247 w 2990511"/>
              <a:gd name="connsiteY15" fmla="*/ 945067 h 3486744"/>
              <a:gd name="connsiteX16" fmla="*/ 2827769 w 2990511"/>
              <a:gd name="connsiteY16" fmla="*/ 440099 h 3486744"/>
              <a:gd name="connsiteX17" fmla="*/ 2268211 w 2990511"/>
              <a:gd name="connsiteY17" fmla="*/ 235383 h 3486744"/>
              <a:gd name="connsiteX18" fmla="*/ 1386509 w 2990511"/>
              <a:gd name="connsiteY18" fmla="*/ 12825 h 3486744"/>
              <a:gd name="connsiteX19" fmla="*/ 963102 w 2990511"/>
              <a:gd name="connsiteY19" fmla="*/ 25505 h 3486744"/>
              <a:gd name="connsiteX0" fmla="*/ 521298 w 2990511"/>
              <a:gd name="connsiteY0" fmla="*/ 385508 h 3486744"/>
              <a:gd name="connsiteX1" fmla="*/ 357525 w 2990511"/>
              <a:gd name="connsiteY1" fmla="*/ 767646 h 3486744"/>
              <a:gd name="connsiteX2" fmla="*/ 275638 w 2990511"/>
              <a:gd name="connsiteY2" fmla="*/ 1354499 h 3486744"/>
              <a:gd name="connsiteX3" fmla="*/ 289286 w 2990511"/>
              <a:gd name="connsiteY3" fmla="*/ 1927705 h 3486744"/>
              <a:gd name="connsiteX4" fmla="*/ 29978 w 2990511"/>
              <a:gd name="connsiteY4" fmla="*/ 2350786 h 3486744"/>
              <a:gd name="connsiteX5" fmla="*/ 43627 w 2990511"/>
              <a:gd name="connsiteY5" fmla="*/ 2951287 h 3486744"/>
              <a:gd name="connsiteX6" fmla="*/ 371172 w 2990511"/>
              <a:gd name="connsiteY6" fmla="*/ 3415312 h 3486744"/>
              <a:gd name="connsiteX7" fmla="*/ 1080856 w 2990511"/>
              <a:gd name="connsiteY7" fmla="*/ 3456254 h 3486744"/>
              <a:gd name="connsiteX8" fmla="*/ 1654063 w 2990511"/>
              <a:gd name="connsiteY8" fmla="*/ 3128708 h 3486744"/>
              <a:gd name="connsiteX9" fmla="*/ 1640414 w 2990511"/>
              <a:gd name="connsiteY9" fmla="*/ 2651037 h 3486744"/>
              <a:gd name="connsiteX10" fmla="*/ 1858779 w 2990511"/>
              <a:gd name="connsiteY10" fmla="*/ 2159717 h 3486744"/>
              <a:gd name="connsiteX11" fmla="*/ 2445632 w 2990511"/>
              <a:gd name="connsiteY11" fmla="*/ 2064183 h 3486744"/>
              <a:gd name="connsiteX12" fmla="*/ 2691292 w 2990511"/>
              <a:gd name="connsiteY12" fmla="*/ 1914058 h 3486744"/>
              <a:gd name="connsiteX13" fmla="*/ 2964247 w 2990511"/>
              <a:gd name="connsiteY13" fmla="*/ 1559216 h 3486744"/>
              <a:gd name="connsiteX14" fmla="*/ 2964247 w 2990511"/>
              <a:gd name="connsiteY14" fmla="*/ 945067 h 3486744"/>
              <a:gd name="connsiteX15" fmla="*/ 2827769 w 2990511"/>
              <a:gd name="connsiteY15" fmla="*/ 440099 h 3486744"/>
              <a:gd name="connsiteX16" fmla="*/ 2268211 w 2990511"/>
              <a:gd name="connsiteY16" fmla="*/ 235383 h 3486744"/>
              <a:gd name="connsiteX17" fmla="*/ 1386509 w 2990511"/>
              <a:gd name="connsiteY17" fmla="*/ 12825 h 3486744"/>
              <a:gd name="connsiteX18" fmla="*/ 963102 w 2990511"/>
              <a:gd name="connsiteY18" fmla="*/ 25505 h 3486744"/>
              <a:gd name="connsiteX0" fmla="*/ 521298 w 2990511"/>
              <a:gd name="connsiteY0" fmla="*/ 374581 h 3475817"/>
              <a:gd name="connsiteX1" fmla="*/ 357525 w 2990511"/>
              <a:gd name="connsiteY1" fmla="*/ 756719 h 3475817"/>
              <a:gd name="connsiteX2" fmla="*/ 275638 w 2990511"/>
              <a:gd name="connsiteY2" fmla="*/ 1343572 h 3475817"/>
              <a:gd name="connsiteX3" fmla="*/ 289286 w 2990511"/>
              <a:gd name="connsiteY3" fmla="*/ 1916778 h 3475817"/>
              <a:gd name="connsiteX4" fmla="*/ 29978 w 2990511"/>
              <a:gd name="connsiteY4" fmla="*/ 2339859 h 3475817"/>
              <a:gd name="connsiteX5" fmla="*/ 43627 w 2990511"/>
              <a:gd name="connsiteY5" fmla="*/ 2940360 h 3475817"/>
              <a:gd name="connsiteX6" fmla="*/ 371172 w 2990511"/>
              <a:gd name="connsiteY6" fmla="*/ 3404385 h 3475817"/>
              <a:gd name="connsiteX7" fmla="*/ 1080856 w 2990511"/>
              <a:gd name="connsiteY7" fmla="*/ 3445327 h 3475817"/>
              <a:gd name="connsiteX8" fmla="*/ 1654063 w 2990511"/>
              <a:gd name="connsiteY8" fmla="*/ 3117781 h 3475817"/>
              <a:gd name="connsiteX9" fmla="*/ 1640414 w 2990511"/>
              <a:gd name="connsiteY9" fmla="*/ 2640110 h 3475817"/>
              <a:gd name="connsiteX10" fmla="*/ 1858779 w 2990511"/>
              <a:gd name="connsiteY10" fmla="*/ 2148790 h 3475817"/>
              <a:gd name="connsiteX11" fmla="*/ 2445632 w 2990511"/>
              <a:gd name="connsiteY11" fmla="*/ 2053256 h 3475817"/>
              <a:gd name="connsiteX12" fmla="*/ 2691292 w 2990511"/>
              <a:gd name="connsiteY12" fmla="*/ 1903131 h 3475817"/>
              <a:gd name="connsiteX13" fmla="*/ 2964247 w 2990511"/>
              <a:gd name="connsiteY13" fmla="*/ 1548289 h 3475817"/>
              <a:gd name="connsiteX14" fmla="*/ 2964247 w 2990511"/>
              <a:gd name="connsiteY14" fmla="*/ 934140 h 3475817"/>
              <a:gd name="connsiteX15" fmla="*/ 2827769 w 2990511"/>
              <a:gd name="connsiteY15" fmla="*/ 429172 h 3475817"/>
              <a:gd name="connsiteX16" fmla="*/ 2268211 w 2990511"/>
              <a:gd name="connsiteY16" fmla="*/ 224456 h 3475817"/>
              <a:gd name="connsiteX17" fmla="*/ 1386509 w 2990511"/>
              <a:gd name="connsiteY17" fmla="*/ 1898 h 3475817"/>
              <a:gd name="connsiteX18" fmla="*/ 526374 w 2990511"/>
              <a:gd name="connsiteY18" fmla="*/ 355772 h 3475817"/>
              <a:gd name="connsiteX0" fmla="*/ 521298 w 2990511"/>
              <a:gd name="connsiteY0" fmla="*/ 374627 h 3475863"/>
              <a:gd name="connsiteX1" fmla="*/ 357525 w 2990511"/>
              <a:gd name="connsiteY1" fmla="*/ 756765 h 3475863"/>
              <a:gd name="connsiteX2" fmla="*/ 275638 w 2990511"/>
              <a:gd name="connsiteY2" fmla="*/ 1343618 h 3475863"/>
              <a:gd name="connsiteX3" fmla="*/ 289286 w 2990511"/>
              <a:gd name="connsiteY3" fmla="*/ 1916824 h 3475863"/>
              <a:gd name="connsiteX4" fmla="*/ 29978 w 2990511"/>
              <a:gd name="connsiteY4" fmla="*/ 2339905 h 3475863"/>
              <a:gd name="connsiteX5" fmla="*/ 43627 w 2990511"/>
              <a:gd name="connsiteY5" fmla="*/ 2940406 h 3475863"/>
              <a:gd name="connsiteX6" fmla="*/ 371172 w 2990511"/>
              <a:gd name="connsiteY6" fmla="*/ 3404431 h 3475863"/>
              <a:gd name="connsiteX7" fmla="*/ 1080856 w 2990511"/>
              <a:gd name="connsiteY7" fmla="*/ 3445373 h 3475863"/>
              <a:gd name="connsiteX8" fmla="*/ 1654063 w 2990511"/>
              <a:gd name="connsiteY8" fmla="*/ 3117827 h 3475863"/>
              <a:gd name="connsiteX9" fmla="*/ 1640414 w 2990511"/>
              <a:gd name="connsiteY9" fmla="*/ 2640156 h 3475863"/>
              <a:gd name="connsiteX10" fmla="*/ 1858779 w 2990511"/>
              <a:gd name="connsiteY10" fmla="*/ 2148836 h 3475863"/>
              <a:gd name="connsiteX11" fmla="*/ 2445632 w 2990511"/>
              <a:gd name="connsiteY11" fmla="*/ 2053302 h 3475863"/>
              <a:gd name="connsiteX12" fmla="*/ 2691292 w 2990511"/>
              <a:gd name="connsiteY12" fmla="*/ 1903177 h 3475863"/>
              <a:gd name="connsiteX13" fmla="*/ 2964247 w 2990511"/>
              <a:gd name="connsiteY13" fmla="*/ 1548335 h 3475863"/>
              <a:gd name="connsiteX14" fmla="*/ 2964247 w 2990511"/>
              <a:gd name="connsiteY14" fmla="*/ 934186 h 3475863"/>
              <a:gd name="connsiteX15" fmla="*/ 2827769 w 2990511"/>
              <a:gd name="connsiteY15" fmla="*/ 429218 h 3475863"/>
              <a:gd name="connsiteX16" fmla="*/ 2268211 w 2990511"/>
              <a:gd name="connsiteY16" fmla="*/ 224502 h 3475863"/>
              <a:gd name="connsiteX17" fmla="*/ 1386509 w 2990511"/>
              <a:gd name="connsiteY17" fmla="*/ 1944 h 3475863"/>
              <a:gd name="connsiteX18" fmla="*/ 676500 w 2990511"/>
              <a:gd name="connsiteY18" fmla="*/ 110158 h 3475863"/>
              <a:gd name="connsiteX0" fmla="*/ 521298 w 2990511"/>
              <a:gd name="connsiteY0" fmla="*/ 374627 h 3475863"/>
              <a:gd name="connsiteX1" fmla="*/ 357525 w 2990511"/>
              <a:gd name="connsiteY1" fmla="*/ 756765 h 3475863"/>
              <a:gd name="connsiteX2" fmla="*/ 275638 w 2990511"/>
              <a:gd name="connsiteY2" fmla="*/ 1343618 h 3475863"/>
              <a:gd name="connsiteX3" fmla="*/ 289286 w 2990511"/>
              <a:gd name="connsiteY3" fmla="*/ 1916824 h 3475863"/>
              <a:gd name="connsiteX4" fmla="*/ 29978 w 2990511"/>
              <a:gd name="connsiteY4" fmla="*/ 2339905 h 3475863"/>
              <a:gd name="connsiteX5" fmla="*/ 43627 w 2990511"/>
              <a:gd name="connsiteY5" fmla="*/ 2940406 h 3475863"/>
              <a:gd name="connsiteX6" fmla="*/ 371172 w 2990511"/>
              <a:gd name="connsiteY6" fmla="*/ 3404431 h 3475863"/>
              <a:gd name="connsiteX7" fmla="*/ 1080856 w 2990511"/>
              <a:gd name="connsiteY7" fmla="*/ 3445373 h 3475863"/>
              <a:gd name="connsiteX8" fmla="*/ 1654063 w 2990511"/>
              <a:gd name="connsiteY8" fmla="*/ 3117827 h 3475863"/>
              <a:gd name="connsiteX9" fmla="*/ 1640414 w 2990511"/>
              <a:gd name="connsiteY9" fmla="*/ 2640156 h 3475863"/>
              <a:gd name="connsiteX10" fmla="*/ 1858779 w 2990511"/>
              <a:gd name="connsiteY10" fmla="*/ 2148836 h 3475863"/>
              <a:gd name="connsiteX11" fmla="*/ 2445632 w 2990511"/>
              <a:gd name="connsiteY11" fmla="*/ 2053302 h 3475863"/>
              <a:gd name="connsiteX12" fmla="*/ 2691292 w 2990511"/>
              <a:gd name="connsiteY12" fmla="*/ 1903177 h 3475863"/>
              <a:gd name="connsiteX13" fmla="*/ 2964247 w 2990511"/>
              <a:gd name="connsiteY13" fmla="*/ 1548335 h 3475863"/>
              <a:gd name="connsiteX14" fmla="*/ 2964247 w 2990511"/>
              <a:gd name="connsiteY14" fmla="*/ 934186 h 3475863"/>
              <a:gd name="connsiteX15" fmla="*/ 2827769 w 2990511"/>
              <a:gd name="connsiteY15" fmla="*/ 429218 h 3475863"/>
              <a:gd name="connsiteX16" fmla="*/ 2268211 w 2990511"/>
              <a:gd name="connsiteY16" fmla="*/ 224502 h 3475863"/>
              <a:gd name="connsiteX17" fmla="*/ 1386509 w 2990511"/>
              <a:gd name="connsiteY17" fmla="*/ 1944 h 3475863"/>
              <a:gd name="connsiteX18" fmla="*/ 676500 w 2990511"/>
              <a:gd name="connsiteY18" fmla="*/ 110158 h 3475863"/>
              <a:gd name="connsiteX19" fmla="*/ 521298 w 2990511"/>
              <a:gd name="connsiteY19" fmla="*/ 374627 h 3475863"/>
              <a:gd name="connsiteX0" fmla="*/ 521298 w 2990511"/>
              <a:gd name="connsiteY0" fmla="*/ 373098 h 3474334"/>
              <a:gd name="connsiteX1" fmla="*/ 357525 w 2990511"/>
              <a:gd name="connsiteY1" fmla="*/ 755236 h 3474334"/>
              <a:gd name="connsiteX2" fmla="*/ 275638 w 2990511"/>
              <a:gd name="connsiteY2" fmla="*/ 1342089 h 3474334"/>
              <a:gd name="connsiteX3" fmla="*/ 289286 w 2990511"/>
              <a:gd name="connsiteY3" fmla="*/ 1915295 h 3474334"/>
              <a:gd name="connsiteX4" fmla="*/ 29978 w 2990511"/>
              <a:gd name="connsiteY4" fmla="*/ 2338376 h 3474334"/>
              <a:gd name="connsiteX5" fmla="*/ 43627 w 2990511"/>
              <a:gd name="connsiteY5" fmla="*/ 2938877 h 3474334"/>
              <a:gd name="connsiteX6" fmla="*/ 371172 w 2990511"/>
              <a:gd name="connsiteY6" fmla="*/ 3402902 h 3474334"/>
              <a:gd name="connsiteX7" fmla="*/ 1080856 w 2990511"/>
              <a:gd name="connsiteY7" fmla="*/ 3443844 h 3474334"/>
              <a:gd name="connsiteX8" fmla="*/ 1654063 w 2990511"/>
              <a:gd name="connsiteY8" fmla="*/ 3116298 h 3474334"/>
              <a:gd name="connsiteX9" fmla="*/ 1640414 w 2990511"/>
              <a:gd name="connsiteY9" fmla="*/ 2638627 h 3474334"/>
              <a:gd name="connsiteX10" fmla="*/ 1858779 w 2990511"/>
              <a:gd name="connsiteY10" fmla="*/ 2147307 h 3474334"/>
              <a:gd name="connsiteX11" fmla="*/ 2445632 w 2990511"/>
              <a:gd name="connsiteY11" fmla="*/ 2051773 h 3474334"/>
              <a:gd name="connsiteX12" fmla="*/ 2691292 w 2990511"/>
              <a:gd name="connsiteY12" fmla="*/ 1901648 h 3474334"/>
              <a:gd name="connsiteX13" fmla="*/ 2964247 w 2990511"/>
              <a:gd name="connsiteY13" fmla="*/ 1546806 h 3474334"/>
              <a:gd name="connsiteX14" fmla="*/ 2964247 w 2990511"/>
              <a:gd name="connsiteY14" fmla="*/ 932657 h 3474334"/>
              <a:gd name="connsiteX15" fmla="*/ 2827769 w 2990511"/>
              <a:gd name="connsiteY15" fmla="*/ 427689 h 3474334"/>
              <a:gd name="connsiteX16" fmla="*/ 2268211 w 2990511"/>
              <a:gd name="connsiteY16" fmla="*/ 222973 h 3474334"/>
              <a:gd name="connsiteX17" fmla="*/ 1386509 w 2990511"/>
              <a:gd name="connsiteY17" fmla="*/ 415 h 3474334"/>
              <a:gd name="connsiteX18" fmla="*/ 908512 w 2990511"/>
              <a:gd name="connsiteY18" fmla="*/ 163220 h 3474334"/>
              <a:gd name="connsiteX19" fmla="*/ 521298 w 2990511"/>
              <a:gd name="connsiteY19" fmla="*/ 373098 h 3474334"/>
              <a:gd name="connsiteX0" fmla="*/ 521298 w 2990511"/>
              <a:gd name="connsiteY0" fmla="*/ 209878 h 3311114"/>
              <a:gd name="connsiteX1" fmla="*/ 357525 w 2990511"/>
              <a:gd name="connsiteY1" fmla="*/ 592016 h 3311114"/>
              <a:gd name="connsiteX2" fmla="*/ 275638 w 2990511"/>
              <a:gd name="connsiteY2" fmla="*/ 1178869 h 3311114"/>
              <a:gd name="connsiteX3" fmla="*/ 289286 w 2990511"/>
              <a:gd name="connsiteY3" fmla="*/ 1752075 h 3311114"/>
              <a:gd name="connsiteX4" fmla="*/ 29978 w 2990511"/>
              <a:gd name="connsiteY4" fmla="*/ 2175156 h 3311114"/>
              <a:gd name="connsiteX5" fmla="*/ 43627 w 2990511"/>
              <a:gd name="connsiteY5" fmla="*/ 2775657 h 3311114"/>
              <a:gd name="connsiteX6" fmla="*/ 371172 w 2990511"/>
              <a:gd name="connsiteY6" fmla="*/ 3239682 h 3311114"/>
              <a:gd name="connsiteX7" fmla="*/ 1080856 w 2990511"/>
              <a:gd name="connsiteY7" fmla="*/ 3280624 h 3311114"/>
              <a:gd name="connsiteX8" fmla="*/ 1654063 w 2990511"/>
              <a:gd name="connsiteY8" fmla="*/ 2953078 h 3311114"/>
              <a:gd name="connsiteX9" fmla="*/ 1640414 w 2990511"/>
              <a:gd name="connsiteY9" fmla="*/ 2475407 h 3311114"/>
              <a:gd name="connsiteX10" fmla="*/ 1858779 w 2990511"/>
              <a:gd name="connsiteY10" fmla="*/ 1984087 h 3311114"/>
              <a:gd name="connsiteX11" fmla="*/ 2445632 w 2990511"/>
              <a:gd name="connsiteY11" fmla="*/ 1888553 h 3311114"/>
              <a:gd name="connsiteX12" fmla="*/ 2691292 w 2990511"/>
              <a:gd name="connsiteY12" fmla="*/ 1738428 h 3311114"/>
              <a:gd name="connsiteX13" fmla="*/ 2964247 w 2990511"/>
              <a:gd name="connsiteY13" fmla="*/ 1383586 h 3311114"/>
              <a:gd name="connsiteX14" fmla="*/ 2964247 w 2990511"/>
              <a:gd name="connsiteY14" fmla="*/ 769437 h 3311114"/>
              <a:gd name="connsiteX15" fmla="*/ 2827769 w 2990511"/>
              <a:gd name="connsiteY15" fmla="*/ 264469 h 3311114"/>
              <a:gd name="connsiteX16" fmla="*/ 2268211 w 2990511"/>
              <a:gd name="connsiteY16" fmla="*/ 59753 h 3311114"/>
              <a:gd name="connsiteX17" fmla="*/ 1591226 w 2990511"/>
              <a:gd name="connsiteY17" fmla="*/ 41911 h 3311114"/>
              <a:gd name="connsiteX18" fmla="*/ 908512 w 2990511"/>
              <a:gd name="connsiteY18" fmla="*/ 0 h 3311114"/>
              <a:gd name="connsiteX19" fmla="*/ 521298 w 2990511"/>
              <a:gd name="connsiteY19" fmla="*/ 209878 h 3311114"/>
              <a:gd name="connsiteX0" fmla="*/ 521298 w 2990511"/>
              <a:gd name="connsiteY0" fmla="*/ 169589 h 3270825"/>
              <a:gd name="connsiteX1" fmla="*/ 357525 w 2990511"/>
              <a:gd name="connsiteY1" fmla="*/ 551727 h 3270825"/>
              <a:gd name="connsiteX2" fmla="*/ 275638 w 2990511"/>
              <a:gd name="connsiteY2" fmla="*/ 1138580 h 3270825"/>
              <a:gd name="connsiteX3" fmla="*/ 289286 w 2990511"/>
              <a:gd name="connsiteY3" fmla="*/ 1711786 h 3270825"/>
              <a:gd name="connsiteX4" fmla="*/ 29978 w 2990511"/>
              <a:gd name="connsiteY4" fmla="*/ 2134867 h 3270825"/>
              <a:gd name="connsiteX5" fmla="*/ 43627 w 2990511"/>
              <a:gd name="connsiteY5" fmla="*/ 2735368 h 3270825"/>
              <a:gd name="connsiteX6" fmla="*/ 371172 w 2990511"/>
              <a:gd name="connsiteY6" fmla="*/ 3199393 h 3270825"/>
              <a:gd name="connsiteX7" fmla="*/ 1080856 w 2990511"/>
              <a:gd name="connsiteY7" fmla="*/ 3240335 h 3270825"/>
              <a:gd name="connsiteX8" fmla="*/ 1654063 w 2990511"/>
              <a:gd name="connsiteY8" fmla="*/ 2912789 h 3270825"/>
              <a:gd name="connsiteX9" fmla="*/ 1640414 w 2990511"/>
              <a:gd name="connsiteY9" fmla="*/ 2435118 h 3270825"/>
              <a:gd name="connsiteX10" fmla="*/ 1858779 w 2990511"/>
              <a:gd name="connsiteY10" fmla="*/ 1943798 h 3270825"/>
              <a:gd name="connsiteX11" fmla="*/ 2445632 w 2990511"/>
              <a:gd name="connsiteY11" fmla="*/ 1848264 h 3270825"/>
              <a:gd name="connsiteX12" fmla="*/ 2691292 w 2990511"/>
              <a:gd name="connsiteY12" fmla="*/ 1698139 h 3270825"/>
              <a:gd name="connsiteX13" fmla="*/ 2964247 w 2990511"/>
              <a:gd name="connsiteY13" fmla="*/ 1343297 h 3270825"/>
              <a:gd name="connsiteX14" fmla="*/ 2964247 w 2990511"/>
              <a:gd name="connsiteY14" fmla="*/ 729148 h 3270825"/>
              <a:gd name="connsiteX15" fmla="*/ 2827769 w 2990511"/>
              <a:gd name="connsiteY15" fmla="*/ 224180 h 3270825"/>
              <a:gd name="connsiteX16" fmla="*/ 2268211 w 2990511"/>
              <a:gd name="connsiteY16" fmla="*/ 19464 h 3270825"/>
              <a:gd name="connsiteX17" fmla="*/ 1591226 w 2990511"/>
              <a:gd name="connsiteY17" fmla="*/ 1622 h 3270825"/>
              <a:gd name="connsiteX18" fmla="*/ 521298 w 2990511"/>
              <a:gd name="connsiteY18" fmla="*/ 169589 h 3270825"/>
              <a:gd name="connsiteX0" fmla="*/ 616832 w 2990511"/>
              <a:gd name="connsiteY0" fmla="*/ 124716 h 3280544"/>
              <a:gd name="connsiteX1" fmla="*/ 357525 w 2990511"/>
              <a:gd name="connsiteY1" fmla="*/ 561446 h 3280544"/>
              <a:gd name="connsiteX2" fmla="*/ 275638 w 2990511"/>
              <a:gd name="connsiteY2" fmla="*/ 1148299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0511"/>
              <a:gd name="connsiteY0" fmla="*/ 124716 h 3280544"/>
              <a:gd name="connsiteX1" fmla="*/ 357525 w 2990511"/>
              <a:gd name="connsiteY1" fmla="*/ 561446 h 3280544"/>
              <a:gd name="connsiteX2" fmla="*/ 343877 w 2990511"/>
              <a:gd name="connsiteY2" fmla="*/ 1121003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0511"/>
              <a:gd name="connsiteY0" fmla="*/ 124716 h 3280544"/>
              <a:gd name="connsiteX1" fmla="*/ 357525 w 2990511"/>
              <a:gd name="connsiteY1" fmla="*/ 561446 h 3280544"/>
              <a:gd name="connsiteX2" fmla="*/ 343877 w 2990511"/>
              <a:gd name="connsiteY2" fmla="*/ 1121003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0511"/>
              <a:gd name="connsiteY0" fmla="*/ 124716 h 3280544"/>
              <a:gd name="connsiteX1" fmla="*/ 357525 w 2990511"/>
              <a:gd name="connsiteY1" fmla="*/ 561446 h 3280544"/>
              <a:gd name="connsiteX2" fmla="*/ 343877 w 2990511"/>
              <a:gd name="connsiteY2" fmla="*/ 1121003 h 3280544"/>
              <a:gd name="connsiteX3" fmla="*/ 289286 w 2990511"/>
              <a:gd name="connsiteY3" fmla="*/ 1721505 h 3280544"/>
              <a:gd name="connsiteX4" fmla="*/ 29978 w 2990511"/>
              <a:gd name="connsiteY4" fmla="*/ 2144586 h 3280544"/>
              <a:gd name="connsiteX5" fmla="*/ 43627 w 2990511"/>
              <a:gd name="connsiteY5" fmla="*/ 2745087 h 3280544"/>
              <a:gd name="connsiteX6" fmla="*/ 371172 w 2990511"/>
              <a:gd name="connsiteY6" fmla="*/ 3209112 h 3280544"/>
              <a:gd name="connsiteX7" fmla="*/ 1080856 w 2990511"/>
              <a:gd name="connsiteY7" fmla="*/ 3250054 h 3280544"/>
              <a:gd name="connsiteX8" fmla="*/ 1654063 w 2990511"/>
              <a:gd name="connsiteY8" fmla="*/ 2922508 h 3280544"/>
              <a:gd name="connsiteX9" fmla="*/ 1640414 w 2990511"/>
              <a:gd name="connsiteY9" fmla="*/ 2444837 h 3280544"/>
              <a:gd name="connsiteX10" fmla="*/ 1858779 w 2990511"/>
              <a:gd name="connsiteY10" fmla="*/ 1953517 h 3280544"/>
              <a:gd name="connsiteX11" fmla="*/ 2445632 w 2990511"/>
              <a:gd name="connsiteY11" fmla="*/ 1857983 h 3280544"/>
              <a:gd name="connsiteX12" fmla="*/ 2691292 w 2990511"/>
              <a:gd name="connsiteY12" fmla="*/ 1707858 h 3280544"/>
              <a:gd name="connsiteX13" fmla="*/ 2964247 w 2990511"/>
              <a:gd name="connsiteY13" fmla="*/ 1353016 h 3280544"/>
              <a:gd name="connsiteX14" fmla="*/ 2964247 w 2990511"/>
              <a:gd name="connsiteY14" fmla="*/ 738867 h 3280544"/>
              <a:gd name="connsiteX15" fmla="*/ 2827769 w 2990511"/>
              <a:gd name="connsiteY15" fmla="*/ 233899 h 3280544"/>
              <a:gd name="connsiteX16" fmla="*/ 2268211 w 2990511"/>
              <a:gd name="connsiteY16" fmla="*/ 29183 h 3280544"/>
              <a:gd name="connsiteX17" fmla="*/ 1591226 w 2990511"/>
              <a:gd name="connsiteY17" fmla="*/ 11341 h 3280544"/>
              <a:gd name="connsiteX18" fmla="*/ 616832 w 2990511"/>
              <a:gd name="connsiteY18" fmla="*/ 124716 h 3280544"/>
              <a:gd name="connsiteX0" fmla="*/ 616832 w 2998366"/>
              <a:gd name="connsiteY0" fmla="*/ 124716 h 3280544"/>
              <a:gd name="connsiteX1" fmla="*/ 357525 w 2998366"/>
              <a:gd name="connsiteY1" fmla="*/ 561446 h 3280544"/>
              <a:gd name="connsiteX2" fmla="*/ 343877 w 2998366"/>
              <a:gd name="connsiteY2" fmla="*/ 1121003 h 3280544"/>
              <a:gd name="connsiteX3" fmla="*/ 289286 w 2998366"/>
              <a:gd name="connsiteY3" fmla="*/ 1721505 h 3280544"/>
              <a:gd name="connsiteX4" fmla="*/ 29978 w 2998366"/>
              <a:gd name="connsiteY4" fmla="*/ 2144586 h 3280544"/>
              <a:gd name="connsiteX5" fmla="*/ 43627 w 2998366"/>
              <a:gd name="connsiteY5" fmla="*/ 2745087 h 3280544"/>
              <a:gd name="connsiteX6" fmla="*/ 371172 w 2998366"/>
              <a:gd name="connsiteY6" fmla="*/ 3209112 h 3280544"/>
              <a:gd name="connsiteX7" fmla="*/ 1080856 w 2998366"/>
              <a:gd name="connsiteY7" fmla="*/ 3250054 h 3280544"/>
              <a:gd name="connsiteX8" fmla="*/ 1654063 w 2998366"/>
              <a:gd name="connsiteY8" fmla="*/ 2922508 h 3280544"/>
              <a:gd name="connsiteX9" fmla="*/ 1640414 w 2998366"/>
              <a:gd name="connsiteY9" fmla="*/ 2444837 h 3280544"/>
              <a:gd name="connsiteX10" fmla="*/ 1858779 w 2998366"/>
              <a:gd name="connsiteY10" fmla="*/ 1953517 h 3280544"/>
              <a:gd name="connsiteX11" fmla="*/ 2445632 w 2998366"/>
              <a:gd name="connsiteY11" fmla="*/ 1857983 h 3280544"/>
              <a:gd name="connsiteX12" fmla="*/ 2691292 w 2998366"/>
              <a:gd name="connsiteY12" fmla="*/ 1707858 h 3280544"/>
              <a:gd name="connsiteX13" fmla="*/ 2964247 w 2998366"/>
              <a:gd name="connsiteY13" fmla="*/ 1353016 h 3280544"/>
              <a:gd name="connsiteX14" fmla="*/ 2964247 w 2998366"/>
              <a:gd name="connsiteY14" fmla="*/ 738867 h 3280544"/>
              <a:gd name="connsiteX15" fmla="*/ 2827769 w 2998366"/>
              <a:gd name="connsiteY15" fmla="*/ 233899 h 3280544"/>
              <a:gd name="connsiteX16" fmla="*/ 2268211 w 2998366"/>
              <a:gd name="connsiteY16" fmla="*/ 29183 h 3280544"/>
              <a:gd name="connsiteX17" fmla="*/ 1591226 w 2998366"/>
              <a:gd name="connsiteY17" fmla="*/ 11341 h 3280544"/>
              <a:gd name="connsiteX18" fmla="*/ 616832 w 2998366"/>
              <a:gd name="connsiteY18" fmla="*/ 124716 h 3280544"/>
              <a:gd name="connsiteX0" fmla="*/ 616832 w 2998366"/>
              <a:gd name="connsiteY0" fmla="*/ 124716 h 3280544"/>
              <a:gd name="connsiteX1" fmla="*/ 357525 w 2998366"/>
              <a:gd name="connsiteY1" fmla="*/ 561446 h 3280544"/>
              <a:gd name="connsiteX2" fmla="*/ 343877 w 2998366"/>
              <a:gd name="connsiteY2" fmla="*/ 1121003 h 3280544"/>
              <a:gd name="connsiteX3" fmla="*/ 289286 w 2998366"/>
              <a:gd name="connsiteY3" fmla="*/ 1721505 h 3280544"/>
              <a:gd name="connsiteX4" fmla="*/ 29978 w 2998366"/>
              <a:gd name="connsiteY4" fmla="*/ 2144586 h 3280544"/>
              <a:gd name="connsiteX5" fmla="*/ 43627 w 2998366"/>
              <a:gd name="connsiteY5" fmla="*/ 2745087 h 3280544"/>
              <a:gd name="connsiteX6" fmla="*/ 371172 w 2998366"/>
              <a:gd name="connsiteY6" fmla="*/ 3209112 h 3280544"/>
              <a:gd name="connsiteX7" fmla="*/ 1080856 w 2998366"/>
              <a:gd name="connsiteY7" fmla="*/ 3250054 h 3280544"/>
              <a:gd name="connsiteX8" fmla="*/ 1654063 w 2998366"/>
              <a:gd name="connsiteY8" fmla="*/ 2922508 h 3280544"/>
              <a:gd name="connsiteX9" fmla="*/ 1640414 w 2998366"/>
              <a:gd name="connsiteY9" fmla="*/ 2444837 h 3280544"/>
              <a:gd name="connsiteX10" fmla="*/ 1858779 w 2998366"/>
              <a:gd name="connsiteY10" fmla="*/ 1953517 h 3280544"/>
              <a:gd name="connsiteX11" fmla="*/ 2445632 w 2998366"/>
              <a:gd name="connsiteY11" fmla="*/ 1857983 h 3280544"/>
              <a:gd name="connsiteX12" fmla="*/ 2691292 w 2998366"/>
              <a:gd name="connsiteY12" fmla="*/ 1707858 h 3280544"/>
              <a:gd name="connsiteX13" fmla="*/ 2964247 w 2998366"/>
              <a:gd name="connsiteY13" fmla="*/ 1353016 h 3280544"/>
              <a:gd name="connsiteX14" fmla="*/ 2964247 w 2998366"/>
              <a:gd name="connsiteY14" fmla="*/ 738867 h 3280544"/>
              <a:gd name="connsiteX15" fmla="*/ 2827769 w 2998366"/>
              <a:gd name="connsiteY15" fmla="*/ 233899 h 3280544"/>
              <a:gd name="connsiteX16" fmla="*/ 2268211 w 2998366"/>
              <a:gd name="connsiteY16" fmla="*/ 29183 h 3280544"/>
              <a:gd name="connsiteX17" fmla="*/ 1591226 w 2998366"/>
              <a:gd name="connsiteY17" fmla="*/ 11341 h 3280544"/>
              <a:gd name="connsiteX18" fmla="*/ 616832 w 2998366"/>
              <a:gd name="connsiteY18" fmla="*/ 124716 h 3280544"/>
              <a:gd name="connsiteX0" fmla="*/ 616832 w 2998366"/>
              <a:gd name="connsiteY0" fmla="*/ 124716 h 3280544"/>
              <a:gd name="connsiteX1" fmla="*/ 357525 w 2998366"/>
              <a:gd name="connsiteY1" fmla="*/ 561446 h 3280544"/>
              <a:gd name="connsiteX2" fmla="*/ 343877 w 2998366"/>
              <a:gd name="connsiteY2" fmla="*/ 1121003 h 3280544"/>
              <a:gd name="connsiteX3" fmla="*/ 289286 w 2998366"/>
              <a:gd name="connsiteY3" fmla="*/ 1721505 h 3280544"/>
              <a:gd name="connsiteX4" fmla="*/ 29978 w 2998366"/>
              <a:gd name="connsiteY4" fmla="*/ 2144586 h 3280544"/>
              <a:gd name="connsiteX5" fmla="*/ 43627 w 2998366"/>
              <a:gd name="connsiteY5" fmla="*/ 2745087 h 3280544"/>
              <a:gd name="connsiteX6" fmla="*/ 371172 w 2998366"/>
              <a:gd name="connsiteY6" fmla="*/ 3209112 h 3280544"/>
              <a:gd name="connsiteX7" fmla="*/ 1080856 w 2998366"/>
              <a:gd name="connsiteY7" fmla="*/ 3250054 h 3280544"/>
              <a:gd name="connsiteX8" fmla="*/ 1654063 w 2998366"/>
              <a:gd name="connsiteY8" fmla="*/ 2922508 h 3280544"/>
              <a:gd name="connsiteX9" fmla="*/ 1640414 w 2998366"/>
              <a:gd name="connsiteY9" fmla="*/ 2444837 h 3280544"/>
              <a:gd name="connsiteX10" fmla="*/ 1858779 w 2998366"/>
              <a:gd name="connsiteY10" fmla="*/ 1953517 h 3280544"/>
              <a:gd name="connsiteX11" fmla="*/ 2445632 w 2998366"/>
              <a:gd name="connsiteY11" fmla="*/ 1857983 h 3280544"/>
              <a:gd name="connsiteX12" fmla="*/ 2691292 w 2998366"/>
              <a:gd name="connsiteY12" fmla="*/ 1707858 h 3280544"/>
              <a:gd name="connsiteX13" fmla="*/ 2964247 w 2998366"/>
              <a:gd name="connsiteY13" fmla="*/ 1353016 h 3280544"/>
              <a:gd name="connsiteX14" fmla="*/ 2964247 w 2998366"/>
              <a:gd name="connsiteY14" fmla="*/ 738867 h 3280544"/>
              <a:gd name="connsiteX15" fmla="*/ 2827769 w 2998366"/>
              <a:gd name="connsiteY15" fmla="*/ 233899 h 3280544"/>
              <a:gd name="connsiteX16" fmla="*/ 2268211 w 2998366"/>
              <a:gd name="connsiteY16" fmla="*/ 29183 h 3280544"/>
              <a:gd name="connsiteX17" fmla="*/ 1591226 w 2998366"/>
              <a:gd name="connsiteY17" fmla="*/ 11341 h 3280544"/>
              <a:gd name="connsiteX18" fmla="*/ 616832 w 2998366"/>
              <a:gd name="connsiteY18" fmla="*/ 124716 h 3280544"/>
              <a:gd name="connsiteX0" fmla="*/ 616832 w 2975615"/>
              <a:gd name="connsiteY0" fmla="*/ 124716 h 3280544"/>
              <a:gd name="connsiteX1" fmla="*/ 357525 w 2975615"/>
              <a:gd name="connsiteY1" fmla="*/ 561446 h 3280544"/>
              <a:gd name="connsiteX2" fmla="*/ 343877 w 2975615"/>
              <a:gd name="connsiteY2" fmla="*/ 1121003 h 3280544"/>
              <a:gd name="connsiteX3" fmla="*/ 289286 w 2975615"/>
              <a:gd name="connsiteY3" fmla="*/ 1721505 h 3280544"/>
              <a:gd name="connsiteX4" fmla="*/ 29978 w 2975615"/>
              <a:gd name="connsiteY4" fmla="*/ 2144586 h 3280544"/>
              <a:gd name="connsiteX5" fmla="*/ 43627 w 2975615"/>
              <a:gd name="connsiteY5" fmla="*/ 2745087 h 3280544"/>
              <a:gd name="connsiteX6" fmla="*/ 371172 w 2975615"/>
              <a:gd name="connsiteY6" fmla="*/ 3209112 h 3280544"/>
              <a:gd name="connsiteX7" fmla="*/ 1080856 w 2975615"/>
              <a:gd name="connsiteY7" fmla="*/ 3250054 h 3280544"/>
              <a:gd name="connsiteX8" fmla="*/ 1654063 w 2975615"/>
              <a:gd name="connsiteY8" fmla="*/ 2922508 h 3280544"/>
              <a:gd name="connsiteX9" fmla="*/ 1640414 w 2975615"/>
              <a:gd name="connsiteY9" fmla="*/ 2444837 h 3280544"/>
              <a:gd name="connsiteX10" fmla="*/ 1858779 w 2975615"/>
              <a:gd name="connsiteY10" fmla="*/ 1953517 h 3280544"/>
              <a:gd name="connsiteX11" fmla="*/ 2445632 w 2975615"/>
              <a:gd name="connsiteY11" fmla="*/ 1857983 h 3280544"/>
              <a:gd name="connsiteX12" fmla="*/ 2691292 w 2975615"/>
              <a:gd name="connsiteY12" fmla="*/ 1707858 h 3280544"/>
              <a:gd name="connsiteX13" fmla="*/ 2936951 w 2975615"/>
              <a:gd name="connsiteY13" fmla="*/ 1639619 h 3280544"/>
              <a:gd name="connsiteX14" fmla="*/ 2964247 w 2975615"/>
              <a:gd name="connsiteY14" fmla="*/ 738867 h 3280544"/>
              <a:gd name="connsiteX15" fmla="*/ 2827769 w 2975615"/>
              <a:gd name="connsiteY15" fmla="*/ 233899 h 3280544"/>
              <a:gd name="connsiteX16" fmla="*/ 2268211 w 2975615"/>
              <a:gd name="connsiteY16" fmla="*/ 29183 h 3280544"/>
              <a:gd name="connsiteX17" fmla="*/ 1591226 w 2975615"/>
              <a:gd name="connsiteY17" fmla="*/ 11341 h 3280544"/>
              <a:gd name="connsiteX18" fmla="*/ 616832 w 2975615"/>
              <a:gd name="connsiteY18" fmla="*/ 124716 h 3280544"/>
              <a:gd name="connsiteX0" fmla="*/ 616832 w 3010134"/>
              <a:gd name="connsiteY0" fmla="*/ 124716 h 3280544"/>
              <a:gd name="connsiteX1" fmla="*/ 357525 w 3010134"/>
              <a:gd name="connsiteY1" fmla="*/ 561446 h 3280544"/>
              <a:gd name="connsiteX2" fmla="*/ 343877 w 3010134"/>
              <a:gd name="connsiteY2" fmla="*/ 1121003 h 3280544"/>
              <a:gd name="connsiteX3" fmla="*/ 289286 w 3010134"/>
              <a:gd name="connsiteY3" fmla="*/ 1721505 h 3280544"/>
              <a:gd name="connsiteX4" fmla="*/ 29978 w 3010134"/>
              <a:gd name="connsiteY4" fmla="*/ 2144586 h 3280544"/>
              <a:gd name="connsiteX5" fmla="*/ 43627 w 3010134"/>
              <a:gd name="connsiteY5" fmla="*/ 2745087 h 3280544"/>
              <a:gd name="connsiteX6" fmla="*/ 371172 w 3010134"/>
              <a:gd name="connsiteY6" fmla="*/ 3209112 h 3280544"/>
              <a:gd name="connsiteX7" fmla="*/ 1080856 w 3010134"/>
              <a:gd name="connsiteY7" fmla="*/ 3250054 h 3280544"/>
              <a:gd name="connsiteX8" fmla="*/ 1654063 w 3010134"/>
              <a:gd name="connsiteY8" fmla="*/ 2922508 h 3280544"/>
              <a:gd name="connsiteX9" fmla="*/ 1640414 w 3010134"/>
              <a:gd name="connsiteY9" fmla="*/ 2444837 h 3280544"/>
              <a:gd name="connsiteX10" fmla="*/ 1858779 w 3010134"/>
              <a:gd name="connsiteY10" fmla="*/ 1953517 h 3280544"/>
              <a:gd name="connsiteX11" fmla="*/ 2445632 w 3010134"/>
              <a:gd name="connsiteY11" fmla="*/ 1857983 h 3280544"/>
              <a:gd name="connsiteX12" fmla="*/ 2691292 w 3010134"/>
              <a:gd name="connsiteY12" fmla="*/ 1707858 h 3280544"/>
              <a:gd name="connsiteX13" fmla="*/ 2936951 w 3010134"/>
              <a:gd name="connsiteY13" fmla="*/ 1639619 h 3280544"/>
              <a:gd name="connsiteX14" fmla="*/ 3005191 w 3010134"/>
              <a:gd name="connsiteY14" fmla="*/ 697924 h 3280544"/>
              <a:gd name="connsiteX15" fmla="*/ 2827769 w 3010134"/>
              <a:gd name="connsiteY15" fmla="*/ 233899 h 3280544"/>
              <a:gd name="connsiteX16" fmla="*/ 2268211 w 3010134"/>
              <a:gd name="connsiteY16" fmla="*/ 29183 h 3280544"/>
              <a:gd name="connsiteX17" fmla="*/ 1591226 w 3010134"/>
              <a:gd name="connsiteY17" fmla="*/ 11341 h 3280544"/>
              <a:gd name="connsiteX18" fmla="*/ 616832 w 3010134"/>
              <a:gd name="connsiteY18" fmla="*/ 124716 h 3280544"/>
              <a:gd name="connsiteX0" fmla="*/ 616832 w 3008330"/>
              <a:gd name="connsiteY0" fmla="*/ 124716 h 3280544"/>
              <a:gd name="connsiteX1" fmla="*/ 357525 w 3008330"/>
              <a:gd name="connsiteY1" fmla="*/ 561446 h 3280544"/>
              <a:gd name="connsiteX2" fmla="*/ 343877 w 3008330"/>
              <a:gd name="connsiteY2" fmla="*/ 1121003 h 3280544"/>
              <a:gd name="connsiteX3" fmla="*/ 289286 w 3008330"/>
              <a:gd name="connsiteY3" fmla="*/ 1721505 h 3280544"/>
              <a:gd name="connsiteX4" fmla="*/ 29978 w 3008330"/>
              <a:gd name="connsiteY4" fmla="*/ 2144586 h 3280544"/>
              <a:gd name="connsiteX5" fmla="*/ 43627 w 3008330"/>
              <a:gd name="connsiteY5" fmla="*/ 2745087 h 3280544"/>
              <a:gd name="connsiteX6" fmla="*/ 371172 w 3008330"/>
              <a:gd name="connsiteY6" fmla="*/ 3209112 h 3280544"/>
              <a:gd name="connsiteX7" fmla="*/ 1080856 w 3008330"/>
              <a:gd name="connsiteY7" fmla="*/ 3250054 h 3280544"/>
              <a:gd name="connsiteX8" fmla="*/ 1654063 w 3008330"/>
              <a:gd name="connsiteY8" fmla="*/ 2922508 h 3280544"/>
              <a:gd name="connsiteX9" fmla="*/ 1640414 w 3008330"/>
              <a:gd name="connsiteY9" fmla="*/ 2444837 h 3280544"/>
              <a:gd name="connsiteX10" fmla="*/ 1858779 w 3008330"/>
              <a:gd name="connsiteY10" fmla="*/ 1953517 h 3280544"/>
              <a:gd name="connsiteX11" fmla="*/ 2445632 w 3008330"/>
              <a:gd name="connsiteY11" fmla="*/ 1857983 h 3280544"/>
              <a:gd name="connsiteX12" fmla="*/ 2882361 w 3008330"/>
              <a:gd name="connsiteY12" fmla="*/ 1803392 h 3280544"/>
              <a:gd name="connsiteX13" fmla="*/ 2936951 w 3008330"/>
              <a:gd name="connsiteY13" fmla="*/ 1639619 h 3280544"/>
              <a:gd name="connsiteX14" fmla="*/ 3005191 w 3008330"/>
              <a:gd name="connsiteY14" fmla="*/ 697924 h 3280544"/>
              <a:gd name="connsiteX15" fmla="*/ 2827769 w 3008330"/>
              <a:gd name="connsiteY15" fmla="*/ 233899 h 3280544"/>
              <a:gd name="connsiteX16" fmla="*/ 2268211 w 3008330"/>
              <a:gd name="connsiteY16" fmla="*/ 29183 h 3280544"/>
              <a:gd name="connsiteX17" fmla="*/ 1591226 w 3008330"/>
              <a:gd name="connsiteY17" fmla="*/ 11341 h 3280544"/>
              <a:gd name="connsiteX18" fmla="*/ 616832 w 3008330"/>
              <a:gd name="connsiteY18" fmla="*/ 124716 h 3280544"/>
              <a:gd name="connsiteX0" fmla="*/ 616832 w 3018346"/>
              <a:gd name="connsiteY0" fmla="*/ 124716 h 3280544"/>
              <a:gd name="connsiteX1" fmla="*/ 357525 w 3018346"/>
              <a:gd name="connsiteY1" fmla="*/ 561446 h 3280544"/>
              <a:gd name="connsiteX2" fmla="*/ 343877 w 3018346"/>
              <a:gd name="connsiteY2" fmla="*/ 1121003 h 3280544"/>
              <a:gd name="connsiteX3" fmla="*/ 289286 w 3018346"/>
              <a:gd name="connsiteY3" fmla="*/ 1721505 h 3280544"/>
              <a:gd name="connsiteX4" fmla="*/ 29978 w 3018346"/>
              <a:gd name="connsiteY4" fmla="*/ 2144586 h 3280544"/>
              <a:gd name="connsiteX5" fmla="*/ 43627 w 3018346"/>
              <a:gd name="connsiteY5" fmla="*/ 2745087 h 3280544"/>
              <a:gd name="connsiteX6" fmla="*/ 371172 w 3018346"/>
              <a:gd name="connsiteY6" fmla="*/ 3209112 h 3280544"/>
              <a:gd name="connsiteX7" fmla="*/ 1080856 w 3018346"/>
              <a:gd name="connsiteY7" fmla="*/ 3250054 h 3280544"/>
              <a:gd name="connsiteX8" fmla="*/ 1654063 w 3018346"/>
              <a:gd name="connsiteY8" fmla="*/ 2922508 h 3280544"/>
              <a:gd name="connsiteX9" fmla="*/ 1640414 w 3018346"/>
              <a:gd name="connsiteY9" fmla="*/ 2444837 h 3280544"/>
              <a:gd name="connsiteX10" fmla="*/ 1858779 w 3018346"/>
              <a:gd name="connsiteY10" fmla="*/ 1953517 h 3280544"/>
              <a:gd name="connsiteX11" fmla="*/ 2445632 w 3018346"/>
              <a:gd name="connsiteY11" fmla="*/ 1857983 h 3280544"/>
              <a:gd name="connsiteX12" fmla="*/ 2882361 w 3018346"/>
              <a:gd name="connsiteY12" fmla="*/ 1803392 h 3280544"/>
              <a:gd name="connsiteX13" fmla="*/ 2991542 w 3018346"/>
              <a:gd name="connsiteY13" fmla="*/ 1271130 h 3280544"/>
              <a:gd name="connsiteX14" fmla="*/ 3005191 w 3018346"/>
              <a:gd name="connsiteY14" fmla="*/ 697924 h 3280544"/>
              <a:gd name="connsiteX15" fmla="*/ 2827769 w 3018346"/>
              <a:gd name="connsiteY15" fmla="*/ 233899 h 3280544"/>
              <a:gd name="connsiteX16" fmla="*/ 2268211 w 3018346"/>
              <a:gd name="connsiteY16" fmla="*/ 29183 h 3280544"/>
              <a:gd name="connsiteX17" fmla="*/ 1591226 w 3018346"/>
              <a:gd name="connsiteY17" fmla="*/ 11341 h 3280544"/>
              <a:gd name="connsiteX18" fmla="*/ 616832 w 3018346"/>
              <a:gd name="connsiteY18" fmla="*/ 124716 h 3280544"/>
              <a:gd name="connsiteX0" fmla="*/ 616832 w 3018346"/>
              <a:gd name="connsiteY0" fmla="*/ 480634 h 3636462"/>
              <a:gd name="connsiteX1" fmla="*/ 357525 w 3018346"/>
              <a:gd name="connsiteY1" fmla="*/ 917364 h 3636462"/>
              <a:gd name="connsiteX2" fmla="*/ 343877 w 3018346"/>
              <a:gd name="connsiteY2" fmla="*/ 1476921 h 3636462"/>
              <a:gd name="connsiteX3" fmla="*/ 289286 w 3018346"/>
              <a:gd name="connsiteY3" fmla="*/ 2077423 h 3636462"/>
              <a:gd name="connsiteX4" fmla="*/ 29978 w 3018346"/>
              <a:gd name="connsiteY4" fmla="*/ 2500504 h 3636462"/>
              <a:gd name="connsiteX5" fmla="*/ 43627 w 3018346"/>
              <a:gd name="connsiteY5" fmla="*/ 3101005 h 3636462"/>
              <a:gd name="connsiteX6" fmla="*/ 371172 w 3018346"/>
              <a:gd name="connsiteY6" fmla="*/ 3565030 h 3636462"/>
              <a:gd name="connsiteX7" fmla="*/ 1080856 w 3018346"/>
              <a:gd name="connsiteY7" fmla="*/ 3605972 h 3636462"/>
              <a:gd name="connsiteX8" fmla="*/ 1654063 w 3018346"/>
              <a:gd name="connsiteY8" fmla="*/ 3278426 h 3636462"/>
              <a:gd name="connsiteX9" fmla="*/ 1640414 w 3018346"/>
              <a:gd name="connsiteY9" fmla="*/ 2800755 h 3636462"/>
              <a:gd name="connsiteX10" fmla="*/ 1858779 w 3018346"/>
              <a:gd name="connsiteY10" fmla="*/ 2309435 h 3636462"/>
              <a:gd name="connsiteX11" fmla="*/ 2445632 w 3018346"/>
              <a:gd name="connsiteY11" fmla="*/ 2213901 h 3636462"/>
              <a:gd name="connsiteX12" fmla="*/ 2882361 w 3018346"/>
              <a:gd name="connsiteY12" fmla="*/ 2159310 h 3636462"/>
              <a:gd name="connsiteX13" fmla="*/ 2991542 w 3018346"/>
              <a:gd name="connsiteY13" fmla="*/ 1627048 h 3636462"/>
              <a:gd name="connsiteX14" fmla="*/ 3005191 w 3018346"/>
              <a:gd name="connsiteY14" fmla="*/ 1053842 h 3636462"/>
              <a:gd name="connsiteX15" fmla="*/ 2827769 w 3018346"/>
              <a:gd name="connsiteY15" fmla="*/ 589817 h 3636462"/>
              <a:gd name="connsiteX16" fmla="*/ 2459280 w 3018346"/>
              <a:gd name="connsiteY16" fmla="*/ 2964 h 3636462"/>
              <a:gd name="connsiteX17" fmla="*/ 1591226 w 3018346"/>
              <a:gd name="connsiteY17" fmla="*/ 367259 h 3636462"/>
              <a:gd name="connsiteX18" fmla="*/ 616832 w 3018346"/>
              <a:gd name="connsiteY18" fmla="*/ 480634 h 3636462"/>
              <a:gd name="connsiteX0" fmla="*/ 616832 w 3203308"/>
              <a:gd name="connsiteY0" fmla="*/ 480634 h 3636462"/>
              <a:gd name="connsiteX1" fmla="*/ 357525 w 3203308"/>
              <a:gd name="connsiteY1" fmla="*/ 917364 h 3636462"/>
              <a:gd name="connsiteX2" fmla="*/ 343877 w 3203308"/>
              <a:gd name="connsiteY2" fmla="*/ 1476921 h 3636462"/>
              <a:gd name="connsiteX3" fmla="*/ 289286 w 3203308"/>
              <a:gd name="connsiteY3" fmla="*/ 2077423 h 3636462"/>
              <a:gd name="connsiteX4" fmla="*/ 29978 w 3203308"/>
              <a:gd name="connsiteY4" fmla="*/ 2500504 h 3636462"/>
              <a:gd name="connsiteX5" fmla="*/ 43627 w 3203308"/>
              <a:gd name="connsiteY5" fmla="*/ 3101005 h 3636462"/>
              <a:gd name="connsiteX6" fmla="*/ 371172 w 3203308"/>
              <a:gd name="connsiteY6" fmla="*/ 3565030 h 3636462"/>
              <a:gd name="connsiteX7" fmla="*/ 1080856 w 3203308"/>
              <a:gd name="connsiteY7" fmla="*/ 3605972 h 3636462"/>
              <a:gd name="connsiteX8" fmla="*/ 1654063 w 3203308"/>
              <a:gd name="connsiteY8" fmla="*/ 3278426 h 3636462"/>
              <a:gd name="connsiteX9" fmla="*/ 1640414 w 3203308"/>
              <a:gd name="connsiteY9" fmla="*/ 2800755 h 3636462"/>
              <a:gd name="connsiteX10" fmla="*/ 1858779 w 3203308"/>
              <a:gd name="connsiteY10" fmla="*/ 2309435 h 3636462"/>
              <a:gd name="connsiteX11" fmla="*/ 2445632 w 3203308"/>
              <a:gd name="connsiteY11" fmla="*/ 2213901 h 3636462"/>
              <a:gd name="connsiteX12" fmla="*/ 2882361 w 3203308"/>
              <a:gd name="connsiteY12" fmla="*/ 2159310 h 3636462"/>
              <a:gd name="connsiteX13" fmla="*/ 2991542 w 3203308"/>
              <a:gd name="connsiteY13" fmla="*/ 1627048 h 3636462"/>
              <a:gd name="connsiteX14" fmla="*/ 3005191 w 3203308"/>
              <a:gd name="connsiteY14" fmla="*/ 1053842 h 3636462"/>
              <a:gd name="connsiteX15" fmla="*/ 3182611 w 3203308"/>
              <a:gd name="connsiteY15" fmla="*/ 194032 h 3636462"/>
              <a:gd name="connsiteX16" fmla="*/ 2459280 w 3203308"/>
              <a:gd name="connsiteY16" fmla="*/ 2964 h 3636462"/>
              <a:gd name="connsiteX17" fmla="*/ 1591226 w 3203308"/>
              <a:gd name="connsiteY17" fmla="*/ 367259 h 3636462"/>
              <a:gd name="connsiteX18" fmla="*/ 616832 w 3203308"/>
              <a:gd name="connsiteY18" fmla="*/ 480634 h 3636462"/>
              <a:gd name="connsiteX0" fmla="*/ 616832 w 3203308"/>
              <a:gd name="connsiteY0" fmla="*/ 480260 h 3636088"/>
              <a:gd name="connsiteX1" fmla="*/ 357525 w 3203308"/>
              <a:gd name="connsiteY1" fmla="*/ 916990 h 3636088"/>
              <a:gd name="connsiteX2" fmla="*/ 343877 w 3203308"/>
              <a:gd name="connsiteY2" fmla="*/ 1476547 h 3636088"/>
              <a:gd name="connsiteX3" fmla="*/ 289286 w 3203308"/>
              <a:gd name="connsiteY3" fmla="*/ 2077049 h 3636088"/>
              <a:gd name="connsiteX4" fmla="*/ 29978 w 3203308"/>
              <a:gd name="connsiteY4" fmla="*/ 2500130 h 3636088"/>
              <a:gd name="connsiteX5" fmla="*/ 43627 w 3203308"/>
              <a:gd name="connsiteY5" fmla="*/ 3100631 h 3636088"/>
              <a:gd name="connsiteX6" fmla="*/ 371172 w 3203308"/>
              <a:gd name="connsiteY6" fmla="*/ 3564656 h 3636088"/>
              <a:gd name="connsiteX7" fmla="*/ 1080856 w 3203308"/>
              <a:gd name="connsiteY7" fmla="*/ 3605598 h 3636088"/>
              <a:gd name="connsiteX8" fmla="*/ 1654063 w 3203308"/>
              <a:gd name="connsiteY8" fmla="*/ 3278052 h 3636088"/>
              <a:gd name="connsiteX9" fmla="*/ 1640414 w 3203308"/>
              <a:gd name="connsiteY9" fmla="*/ 2800381 h 3636088"/>
              <a:gd name="connsiteX10" fmla="*/ 1858779 w 3203308"/>
              <a:gd name="connsiteY10" fmla="*/ 2309061 h 3636088"/>
              <a:gd name="connsiteX11" fmla="*/ 2445632 w 3203308"/>
              <a:gd name="connsiteY11" fmla="*/ 2213527 h 3636088"/>
              <a:gd name="connsiteX12" fmla="*/ 2882361 w 3203308"/>
              <a:gd name="connsiteY12" fmla="*/ 2158936 h 3636088"/>
              <a:gd name="connsiteX13" fmla="*/ 2991542 w 3203308"/>
              <a:gd name="connsiteY13" fmla="*/ 1626674 h 3636088"/>
              <a:gd name="connsiteX14" fmla="*/ 3005191 w 3203308"/>
              <a:gd name="connsiteY14" fmla="*/ 1053468 h 3636088"/>
              <a:gd name="connsiteX15" fmla="*/ 3182611 w 3203308"/>
              <a:gd name="connsiteY15" fmla="*/ 193658 h 3636088"/>
              <a:gd name="connsiteX16" fmla="*/ 2459280 w 3203308"/>
              <a:gd name="connsiteY16" fmla="*/ 2590 h 3636088"/>
              <a:gd name="connsiteX17" fmla="*/ 1591226 w 3203308"/>
              <a:gd name="connsiteY17" fmla="*/ 366885 h 3636088"/>
              <a:gd name="connsiteX18" fmla="*/ 1498037 w 3203308"/>
              <a:gd name="connsiteY18" fmla="*/ 171811 h 3636088"/>
              <a:gd name="connsiteX19" fmla="*/ 616832 w 3203308"/>
              <a:gd name="connsiteY19" fmla="*/ 480260 h 3636088"/>
              <a:gd name="connsiteX0" fmla="*/ 616832 w 3203308"/>
              <a:gd name="connsiteY0" fmla="*/ 494446 h 3650274"/>
              <a:gd name="connsiteX1" fmla="*/ 357525 w 3203308"/>
              <a:gd name="connsiteY1" fmla="*/ 931176 h 3650274"/>
              <a:gd name="connsiteX2" fmla="*/ 343877 w 3203308"/>
              <a:gd name="connsiteY2" fmla="*/ 1490733 h 3650274"/>
              <a:gd name="connsiteX3" fmla="*/ 289286 w 3203308"/>
              <a:gd name="connsiteY3" fmla="*/ 2091235 h 3650274"/>
              <a:gd name="connsiteX4" fmla="*/ 29978 w 3203308"/>
              <a:gd name="connsiteY4" fmla="*/ 2514316 h 3650274"/>
              <a:gd name="connsiteX5" fmla="*/ 43627 w 3203308"/>
              <a:gd name="connsiteY5" fmla="*/ 3114817 h 3650274"/>
              <a:gd name="connsiteX6" fmla="*/ 371172 w 3203308"/>
              <a:gd name="connsiteY6" fmla="*/ 3578842 h 3650274"/>
              <a:gd name="connsiteX7" fmla="*/ 1080856 w 3203308"/>
              <a:gd name="connsiteY7" fmla="*/ 3619784 h 3650274"/>
              <a:gd name="connsiteX8" fmla="*/ 1654063 w 3203308"/>
              <a:gd name="connsiteY8" fmla="*/ 3292238 h 3650274"/>
              <a:gd name="connsiteX9" fmla="*/ 1640414 w 3203308"/>
              <a:gd name="connsiteY9" fmla="*/ 2814567 h 3650274"/>
              <a:gd name="connsiteX10" fmla="*/ 1858779 w 3203308"/>
              <a:gd name="connsiteY10" fmla="*/ 2323247 h 3650274"/>
              <a:gd name="connsiteX11" fmla="*/ 2445632 w 3203308"/>
              <a:gd name="connsiteY11" fmla="*/ 2227713 h 3650274"/>
              <a:gd name="connsiteX12" fmla="*/ 2882361 w 3203308"/>
              <a:gd name="connsiteY12" fmla="*/ 2173122 h 3650274"/>
              <a:gd name="connsiteX13" fmla="*/ 2991542 w 3203308"/>
              <a:gd name="connsiteY13" fmla="*/ 1640860 h 3650274"/>
              <a:gd name="connsiteX14" fmla="*/ 3005191 w 3203308"/>
              <a:gd name="connsiteY14" fmla="*/ 1067654 h 3650274"/>
              <a:gd name="connsiteX15" fmla="*/ 3182611 w 3203308"/>
              <a:gd name="connsiteY15" fmla="*/ 207844 h 3650274"/>
              <a:gd name="connsiteX16" fmla="*/ 2459280 w 3203308"/>
              <a:gd name="connsiteY16" fmla="*/ 16776 h 3650274"/>
              <a:gd name="connsiteX17" fmla="*/ 1877829 w 3203308"/>
              <a:gd name="connsiteY17" fmla="*/ 39877 h 3650274"/>
              <a:gd name="connsiteX18" fmla="*/ 1498037 w 3203308"/>
              <a:gd name="connsiteY18" fmla="*/ 185997 h 3650274"/>
              <a:gd name="connsiteX19" fmla="*/ 616832 w 3203308"/>
              <a:gd name="connsiteY19" fmla="*/ 494446 h 3650274"/>
              <a:gd name="connsiteX0" fmla="*/ 616832 w 3201783"/>
              <a:gd name="connsiteY0" fmla="*/ 567640 h 3723468"/>
              <a:gd name="connsiteX1" fmla="*/ 357525 w 3201783"/>
              <a:gd name="connsiteY1" fmla="*/ 1004370 h 3723468"/>
              <a:gd name="connsiteX2" fmla="*/ 343877 w 3201783"/>
              <a:gd name="connsiteY2" fmla="*/ 1563927 h 3723468"/>
              <a:gd name="connsiteX3" fmla="*/ 289286 w 3201783"/>
              <a:gd name="connsiteY3" fmla="*/ 2164429 h 3723468"/>
              <a:gd name="connsiteX4" fmla="*/ 29978 w 3201783"/>
              <a:gd name="connsiteY4" fmla="*/ 2587510 h 3723468"/>
              <a:gd name="connsiteX5" fmla="*/ 43627 w 3201783"/>
              <a:gd name="connsiteY5" fmla="*/ 3188011 h 3723468"/>
              <a:gd name="connsiteX6" fmla="*/ 371172 w 3201783"/>
              <a:gd name="connsiteY6" fmla="*/ 3652036 h 3723468"/>
              <a:gd name="connsiteX7" fmla="*/ 1080856 w 3201783"/>
              <a:gd name="connsiteY7" fmla="*/ 3692978 h 3723468"/>
              <a:gd name="connsiteX8" fmla="*/ 1654063 w 3201783"/>
              <a:gd name="connsiteY8" fmla="*/ 3365432 h 3723468"/>
              <a:gd name="connsiteX9" fmla="*/ 1640414 w 3201783"/>
              <a:gd name="connsiteY9" fmla="*/ 2887761 h 3723468"/>
              <a:gd name="connsiteX10" fmla="*/ 1858779 w 3201783"/>
              <a:gd name="connsiteY10" fmla="*/ 2396441 h 3723468"/>
              <a:gd name="connsiteX11" fmla="*/ 2445632 w 3201783"/>
              <a:gd name="connsiteY11" fmla="*/ 2300907 h 3723468"/>
              <a:gd name="connsiteX12" fmla="*/ 2882361 w 3201783"/>
              <a:gd name="connsiteY12" fmla="*/ 2246316 h 3723468"/>
              <a:gd name="connsiteX13" fmla="*/ 2991542 w 3201783"/>
              <a:gd name="connsiteY13" fmla="*/ 1714054 h 3723468"/>
              <a:gd name="connsiteX14" fmla="*/ 3005191 w 3201783"/>
              <a:gd name="connsiteY14" fmla="*/ 1140848 h 3723468"/>
              <a:gd name="connsiteX15" fmla="*/ 3182611 w 3201783"/>
              <a:gd name="connsiteY15" fmla="*/ 281038 h 3723468"/>
              <a:gd name="connsiteX16" fmla="*/ 2486575 w 3201783"/>
              <a:gd name="connsiteY16" fmla="*/ 8083 h 3723468"/>
              <a:gd name="connsiteX17" fmla="*/ 1877829 w 3201783"/>
              <a:gd name="connsiteY17" fmla="*/ 113071 h 3723468"/>
              <a:gd name="connsiteX18" fmla="*/ 1498037 w 3201783"/>
              <a:gd name="connsiteY18" fmla="*/ 259191 h 3723468"/>
              <a:gd name="connsiteX19" fmla="*/ 616832 w 3201783"/>
              <a:gd name="connsiteY19" fmla="*/ 567640 h 37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01783" h="3723468">
                <a:moveTo>
                  <a:pt x="616832" y="567640"/>
                </a:moveTo>
                <a:cubicBezTo>
                  <a:pt x="426747" y="691836"/>
                  <a:pt x="403017" y="838322"/>
                  <a:pt x="357525" y="1004370"/>
                </a:cubicBezTo>
                <a:cubicBezTo>
                  <a:pt x="312033" y="1170418"/>
                  <a:pt x="355250" y="1370584"/>
                  <a:pt x="343877" y="1563927"/>
                </a:cubicBezTo>
                <a:cubicBezTo>
                  <a:pt x="332504" y="1757270"/>
                  <a:pt x="341602" y="1993832"/>
                  <a:pt x="289286" y="2164429"/>
                </a:cubicBezTo>
                <a:cubicBezTo>
                  <a:pt x="236970" y="2335026"/>
                  <a:pt x="70921" y="2416913"/>
                  <a:pt x="29978" y="2587510"/>
                </a:cubicBezTo>
                <a:cubicBezTo>
                  <a:pt x="-10965" y="2758107"/>
                  <a:pt x="-13239" y="3010590"/>
                  <a:pt x="43627" y="3188011"/>
                </a:cubicBezTo>
                <a:cubicBezTo>
                  <a:pt x="100493" y="3365432"/>
                  <a:pt x="198301" y="3567875"/>
                  <a:pt x="371172" y="3652036"/>
                </a:cubicBezTo>
                <a:cubicBezTo>
                  <a:pt x="544043" y="3736197"/>
                  <a:pt x="867041" y="3740745"/>
                  <a:pt x="1080856" y="3692978"/>
                </a:cubicBezTo>
                <a:cubicBezTo>
                  <a:pt x="1294671" y="3645211"/>
                  <a:pt x="1560803" y="3499635"/>
                  <a:pt x="1654063" y="3365432"/>
                </a:cubicBezTo>
                <a:cubicBezTo>
                  <a:pt x="1747323" y="3231229"/>
                  <a:pt x="1644964" y="3046985"/>
                  <a:pt x="1640414" y="2887761"/>
                </a:cubicBezTo>
                <a:cubicBezTo>
                  <a:pt x="1635864" y="2728537"/>
                  <a:pt x="1724576" y="2494250"/>
                  <a:pt x="1858779" y="2396441"/>
                </a:cubicBezTo>
                <a:cubicBezTo>
                  <a:pt x="1992982" y="2298632"/>
                  <a:pt x="2275035" y="2325928"/>
                  <a:pt x="2445632" y="2300907"/>
                </a:cubicBezTo>
                <a:cubicBezTo>
                  <a:pt x="2616229" y="2275886"/>
                  <a:pt x="2791376" y="2344125"/>
                  <a:pt x="2882361" y="2246316"/>
                </a:cubicBezTo>
                <a:cubicBezTo>
                  <a:pt x="2973346" y="2148507"/>
                  <a:pt x="2971070" y="1898299"/>
                  <a:pt x="2991542" y="1714054"/>
                </a:cubicBezTo>
                <a:cubicBezTo>
                  <a:pt x="3012014" y="1529809"/>
                  <a:pt x="2973346" y="1379684"/>
                  <a:pt x="3005191" y="1140848"/>
                </a:cubicBezTo>
                <a:cubicBezTo>
                  <a:pt x="3037036" y="902012"/>
                  <a:pt x="3269047" y="469832"/>
                  <a:pt x="3182611" y="281038"/>
                </a:cubicBezTo>
                <a:cubicBezTo>
                  <a:pt x="3096175" y="92244"/>
                  <a:pt x="2692666" y="45176"/>
                  <a:pt x="2486575" y="8083"/>
                </a:cubicBezTo>
                <a:cubicBezTo>
                  <a:pt x="2280485" y="-29010"/>
                  <a:pt x="2042585" y="71220"/>
                  <a:pt x="1877829" y="113071"/>
                </a:cubicBezTo>
                <a:cubicBezTo>
                  <a:pt x="1713073" y="154922"/>
                  <a:pt x="1660436" y="240295"/>
                  <a:pt x="1498037" y="259191"/>
                </a:cubicBezTo>
                <a:cubicBezTo>
                  <a:pt x="1335638" y="278087"/>
                  <a:pt x="806917" y="443444"/>
                  <a:pt x="616832" y="567640"/>
                </a:cubicBezTo>
                <a:close/>
              </a:path>
            </a:pathLst>
          </a:custGeom>
          <a:solidFill>
            <a:schemeClr val="accent2">
              <a:lumMod val="40000"/>
              <a:lumOff val="60000"/>
              <a:alpha val="25098"/>
            </a:schemeClr>
          </a:solidFill>
          <a:ln w="28575" cap="flat">
            <a:solidFill>
              <a:srgbClr val="FF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6" name="Title 5"/>
          <p:cNvSpPr>
            <a:spLocks noGrp="1"/>
          </p:cNvSpPr>
          <p:nvPr>
            <p:ph type="title"/>
          </p:nvPr>
        </p:nvSpPr>
        <p:spPr/>
        <p:txBody>
          <a:bodyPr>
            <a:normAutofit/>
          </a:bodyPr>
          <a:lstStyle/>
          <a:p>
            <a:r>
              <a:rPr lang="en-US" cap="none" dirty="0" smtClean="0"/>
              <a:t>Questions?</a:t>
            </a:r>
            <a:endParaRPr lang="en-US" cap="none" dirty="0"/>
          </a:p>
        </p:txBody>
      </p:sp>
      <p:sp>
        <p:nvSpPr>
          <p:cNvPr id="3" name="Footer Placeholder 2"/>
          <p:cNvSpPr>
            <a:spLocks noGrp="1"/>
          </p:cNvSpPr>
          <p:nvPr>
            <p:ph type="ftr" sz="quarter" idx="12"/>
          </p:nvPr>
        </p:nvSpPr>
        <p:spPr/>
        <p:txBody>
          <a:bodyPr/>
          <a:lstStyle/>
          <a:p>
            <a:r>
              <a:rPr lang="en-US" smtClean="0"/>
              <a:t>ARO-MURI on Cyber-Situation Awareness Review Meeting</a:t>
            </a:r>
            <a:endParaRPr lang="en-US" dirty="0"/>
          </a:p>
        </p:txBody>
      </p:sp>
      <p:sp>
        <p:nvSpPr>
          <p:cNvPr id="5" name="Date Placeholder 4"/>
          <p:cNvSpPr>
            <a:spLocks noGrp="1"/>
          </p:cNvSpPr>
          <p:nvPr>
            <p:ph type="dt" sz="half" idx="10"/>
          </p:nvPr>
        </p:nvSpPr>
        <p:spPr/>
        <p:txBody>
          <a:bodyPr/>
          <a:lstStyle/>
          <a:p>
            <a:r>
              <a:rPr lang="en-US" smtClean="0"/>
              <a:t>July 8-9, 2015</a:t>
            </a:r>
            <a:endParaRPr lang="en-US"/>
          </a:p>
        </p:txBody>
      </p:sp>
      <p:sp>
        <p:nvSpPr>
          <p:cNvPr id="7" name="Slide Number Placeholder 6"/>
          <p:cNvSpPr>
            <a:spLocks noGrp="1"/>
          </p:cNvSpPr>
          <p:nvPr>
            <p:ph type="sldNum" sz="quarter" idx="11"/>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38346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1" name="Elbow Connector 220"/>
          <p:cNvCxnSpPr>
            <a:endCxn id="135" idx="3"/>
          </p:cNvCxnSpPr>
          <p:nvPr/>
        </p:nvCxnSpPr>
        <p:spPr>
          <a:xfrm flipV="1">
            <a:off x="3266230" y="3574573"/>
            <a:ext cx="5540599" cy="2767195"/>
          </a:xfrm>
          <a:prstGeom prst="bentConnector3">
            <a:avLst>
              <a:gd name="adj1" fmla="val 104126"/>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6645870" y="4273910"/>
            <a:ext cx="2172005" cy="875080"/>
          </a:xfrm>
          <a:prstGeom prst="roundRect">
            <a:avLst/>
          </a:prstGeom>
        </p:spPr>
        <p:style>
          <a:lnRef idx="1">
            <a:schemeClr val="accent2"/>
          </a:lnRef>
          <a:fillRef idx="2">
            <a:schemeClr val="accent2"/>
          </a:fillRef>
          <a:effectRef idx="1">
            <a:schemeClr val="accent2"/>
          </a:effectRef>
          <a:fontRef idx="minor">
            <a:schemeClr val="dk1"/>
          </a:fontRef>
        </p:style>
        <p:txBody>
          <a:bodyPr tIns="0" bIns="0" rtlCol="0" anchor="ctr" anchorCtr="0"/>
          <a:lstStyle/>
          <a:p>
            <a:pPr algn="ctr"/>
            <a:r>
              <a:rPr lang="en-US" sz="1600" b="1" dirty="0" smtClean="0"/>
              <a:t>Situation Knowledge Reference Model</a:t>
            </a:r>
          </a:p>
          <a:p>
            <a:pPr algn="ctr"/>
            <a:r>
              <a:rPr lang="en-US" sz="1400" dirty="0"/>
              <a:t>[Attack Scenario </a:t>
            </a:r>
            <a:r>
              <a:rPr lang="en-US" sz="1400" dirty="0" smtClean="0"/>
              <a:t>Graphs]</a:t>
            </a:r>
            <a:endParaRPr lang="en-US" sz="1400" dirty="0"/>
          </a:p>
        </p:txBody>
      </p:sp>
      <p:grpSp>
        <p:nvGrpSpPr>
          <p:cNvPr id="208" name="Group 207"/>
          <p:cNvGrpSpPr/>
          <p:nvPr/>
        </p:nvGrpSpPr>
        <p:grpSpPr>
          <a:xfrm>
            <a:off x="3965272" y="3090065"/>
            <a:ext cx="2133600" cy="838200"/>
            <a:chOff x="6854975" y="3128470"/>
            <a:chExt cx="2133600" cy="838200"/>
          </a:xfrm>
        </p:grpSpPr>
        <p:sp>
          <p:nvSpPr>
            <p:cNvPr id="147" name="Rounded Rectangle 146"/>
            <p:cNvSpPr/>
            <p:nvPr/>
          </p:nvSpPr>
          <p:spPr>
            <a:xfrm>
              <a:off x="6854975" y="3128470"/>
              <a:ext cx="21336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1600" dirty="0" smtClean="0"/>
                <a:t>   </a:t>
              </a:r>
              <a:r>
                <a:rPr lang="en-US" sz="1600" b="1" dirty="0" smtClean="0"/>
                <a:t>Index &amp; Data Structures</a:t>
              </a:r>
              <a:endParaRPr lang="en-US" sz="1600" b="1" dirty="0"/>
            </a:p>
          </p:txBody>
        </p:sp>
        <p:pic>
          <p:nvPicPr>
            <p:cNvPr id="148"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924033" y="3313785"/>
              <a:ext cx="406620" cy="406620"/>
            </a:xfrm>
            <a:prstGeom prst="rect">
              <a:avLst/>
            </a:prstGeom>
            <a:noFill/>
            <a:ln w="9525">
              <a:noFill/>
              <a:miter lim="800000"/>
              <a:headEnd/>
              <a:tailEnd/>
            </a:ln>
          </p:spPr>
        </p:pic>
      </p:grpSp>
      <p:sp>
        <p:nvSpPr>
          <p:cNvPr id="127" name="Rectangle 126"/>
          <p:cNvSpPr/>
          <p:nvPr/>
        </p:nvSpPr>
        <p:spPr>
          <a:xfrm>
            <a:off x="1000335" y="3091285"/>
            <a:ext cx="2133600" cy="990600"/>
          </a:xfrm>
          <a:prstGeom prst="rect">
            <a:avLst/>
          </a:prstGeom>
        </p:spPr>
        <p:style>
          <a:lnRef idx="1">
            <a:schemeClr val="accent1"/>
          </a:lnRef>
          <a:fillRef idx="2">
            <a:schemeClr val="accent1"/>
          </a:fillRef>
          <a:effectRef idx="1">
            <a:schemeClr val="accent1"/>
          </a:effectRef>
          <a:fontRef idx="minor">
            <a:schemeClr val="dk1"/>
          </a:fontRef>
        </p:style>
        <p:txBody>
          <a:bodyPr wrap="square" tIns="45720" rtlCol="0" anchor="t" anchorCtr="0">
            <a:noAutofit/>
          </a:bodyPr>
          <a:lstStyle/>
          <a:p>
            <a:pPr algn="ctr"/>
            <a:r>
              <a:rPr lang="en-US" sz="1600" b="1" dirty="0" smtClean="0"/>
              <a:t>Topological Vulnerability Analysis</a:t>
            </a:r>
            <a:endParaRPr lang="en-US" sz="1600" b="1" dirty="0"/>
          </a:p>
        </p:txBody>
      </p:sp>
      <p:sp>
        <p:nvSpPr>
          <p:cNvPr id="5" name="Title 4"/>
          <p:cNvSpPr>
            <a:spLocks noGrp="1"/>
          </p:cNvSpPr>
          <p:nvPr>
            <p:ph type="title"/>
          </p:nvPr>
        </p:nvSpPr>
        <p:spPr/>
        <p:txBody>
          <a:bodyPr>
            <a:normAutofit/>
          </a:bodyPr>
          <a:lstStyle/>
          <a:p>
            <a:r>
              <a:rPr lang="en-US" dirty="0" smtClean="0"/>
              <a:t>Our Vision</a:t>
            </a:r>
            <a:endParaRPr lang="en-US" dirty="0"/>
          </a:p>
        </p:txBody>
      </p:sp>
      <p:sp>
        <p:nvSpPr>
          <p:cNvPr id="2" name="Footer Placeholder 1"/>
          <p:cNvSpPr>
            <a:spLocks noGrp="1"/>
          </p:cNvSpPr>
          <p:nvPr>
            <p:ph type="ftr" sz="quarter" idx="11"/>
          </p:nvPr>
        </p:nvSpPr>
        <p:spPr/>
        <p:txBody>
          <a:bodyPr/>
          <a:lstStyle/>
          <a:p>
            <a:r>
              <a:rPr lang="en-US" dirty="0" smtClean="0"/>
              <a:t>ARO-MURI on Cyber-Situation Awareness Review Meeting</a:t>
            </a:r>
            <a:endParaRPr lang="en-US" dirty="0"/>
          </a:p>
        </p:txBody>
      </p:sp>
      <p:grpSp>
        <p:nvGrpSpPr>
          <p:cNvPr id="79" name="Group 4"/>
          <p:cNvGrpSpPr/>
          <p:nvPr/>
        </p:nvGrpSpPr>
        <p:grpSpPr>
          <a:xfrm>
            <a:off x="693095" y="4367190"/>
            <a:ext cx="2743200" cy="2057400"/>
            <a:chOff x="381000" y="4419600"/>
            <a:chExt cx="2743200" cy="2057400"/>
          </a:xfrm>
        </p:grpSpPr>
        <p:sp>
          <p:nvSpPr>
            <p:cNvPr id="80" name="Rounded Rectangle 79"/>
            <p:cNvSpPr/>
            <p:nvPr/>
          </p:nvSpPr>
          <p:spPr>
            <a:xfrm>
              <a:off x="381000" y="4419600"/>
              <a:ext cx="27432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US" sz="1600" b="1" dirty="0" smtClean="0"/>
                <a:t>Monitored Network</a:t>
              </a:r>
              <a:endParaRPr lang="en-US" sz="1600" b="1" dirty="0"/>
            </a:p>
          </p:txBody>
        </p:sp>
        <p:grpSp>
          <p:nvGrpSpPr>
            <p:cNvPr id="81" name="Group 70"/>
            <p:cNvGrpSpPr/>
            <p:nvPr/>
          </p:nvGrpSpPr>
          <p:grpSpPr>
            <a:xfrm>
              <a:off x="533398" y="4495801"/>
              <a:ext cx="2362201" cy="1821567"/>
              <a:chOff x="1143000" y="1676400"/>
              <a:chExt cx="7543800" cy="5817255"/>
            </a:xfrm>
          </p:grpSpPr>
          <p:sp>
            <p:nvSpPr>
              <p:cNvPr id="82" name="Oval 81"/>
              <p:cNvSpPr/>
              <p:nvPr/>
            </p:nvSpPr>
            <p:spPr>
              <a:xfrm>
                <a:off x="6248400" y="3810000"/>
                <a:ext cx="23622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84" name="Oval 83"/>
              <p:cNvSpPr/>
              <p:nvPr/>
            </p:nvSpPr>
            <p:spPr>
              <a:xfrm>
                <a:off x="2971800" y="5562600"/>
                <a:ext cx="23622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pic>
            <p:nvPicPr>
              <p:cNvPr id="85"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1143000" y="2362200"/>
                <a:ext cx="990600" cy="990600"/>
              </a:xfrm>
              <a:prstGeom prst="rect">
                <a:avLst/>
              </a:prstGeom>
              <a:noFill/>
            </p:spPr>
          </p:pic>
          <p:pic>
            <p:nvPicPr>
              <p:cNvPr id="87"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3352800" y="4953000"/>
                <a:ext cx="1066800" cy="1066800"/>
              </a:xfrm>
              <a:prstGeom prst="rect">
                <a:avLst/>
              </a:prstGeom>
              <a:noFill/>
            </p:spPr>
          </p:pic>
          <p:pic>
            <p:nvPicPr>
              <p:cNvPr id="88"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7772400" y="3200400"/>
                <a:ext cx="914400" cy="914400"/>
              </a:xfrm>
              <a:prstGeom prst="rect">
                <a:avLst/>
              </a:prstGeom>
              <a:noFill/>
              <a:ln w="9525">
                <a:noFill/>
                <a:miter lim="800000"/>
                <a:headEnd/>
                <a:tailEnd/>
              </a:ln>
            </p:spPr>
          </p:pic>
          <p:pic>
            <p:nvPicPr>
              <p:cNvPr id="89"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1752600" y="5334000"/>
                <a:ext cx="990600" cy="990600"/>
              </a:xfrm>
              <a:prstGeom prst="rect">
                <a:avLst/>
              </a:prstGeom>
              <a:noFill/>
            </p:spPr>
          </p:pic>
          <p:pic>
            <p:nvPicPr>
              <p:cNvPr id="90"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5562600" y="5334000"/>
                <a:ext cx="990600" cy="990600"/>
              </a:xfrm>
              <a:prstGeom prst="rect">
                <a:avLst/>
              </a:prstGeom>
              <a:noFill/>
            </p:spPr>
          </p:pic>
          <p:pic>
            <p:nvPicPr>
              <p:cNvPr id="91"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6553200" y="2971800"/>
                <a:ext cx="1066800" cy="1066800"/>
              </a:xfrm>
              <a:prstGeom prst="rect">
                <a:avLst/>
              </a:prstGeom>
              <a:noFill/>
            </p:spPr>
          </p:pic>
          <p:pic>
            <p:nvPicPr>
              <p:cNvPr id="92"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4267200" y="5638800"/>
                <a:ext cx="914400" cy="914400"/>
              </a:xfrm>
              <a:prstGeom prst="rect">
                <a:avLst/>
              </a:prstGeom>
              <a:noFill/>
              <a:ln w="9525">
                <a:noFill/>
                <a:miter lim="800000"/>
                <a:headEnd/>
                <a:tailEnd/>
              </a:ln>
            </p:spPr>
          </p:pic>
          <p:pic>
            <p:nvPicPr>
              <p:cNvPr id="95"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6934200" y="4038600"/>
                <a:ext cx="1066800" cy="1066800"/>
              </a:xfrm>
              <a:prstGeom prst="rect">
                <a:avLst/>
              </a:prstGeom>
              <a:noFill/>
            </p:spPr>
          </p:pic>
          <p:cxnSp>
            <p:nvCxnSpPr>
              <p:cNvPr id="96" name="Straight Connector 95"/>
              <p:cNvCxnSpPr>
                <a:stCxn id="89" idx="3"/>
                <a:endCxn id="84" idx="2"/>
              </p:cNvCxnSpPr>
              <p:nvPr/>
            </p:nvCxnSpPr>
            <p:spPr>
              <a:xfrm>
                <a:off x="2743200" y="5829300"/>
                <a:ext cx="228600" cy="0"/>
              </a:xfrm>
              <a:prstGeom prst="line">
                <a:avLst/>
              </a:prstGeom>
            </p:spPr>
            <p:style>
              <a:lnRef idx="2">
                <a:schemeClr val="dk1"/>
              </a:lnRef>
              <a:fillRef idx="1">
                <a:schemeClr val="lt1"/>
              </a:fillRef>
              <a:effectRef idx="0">
                <a:schemeClr val="dk1"/>
              </a:effectRef>
              <a:fontRef idx="minor">
                <a:schemeClr val="dk1"/>
              </a:fontRef>
            </p:style>
          </p:cxnSp>
          <p:cxnSp>
            <p:nvCxnSpPr>
              <p:cNvPr id="97" name="Straight Connector 96"/>
              <p:cNvCxnSpPr>
                <a:stCxn id="84" idx="6"/>
                <a:endCxn id="90" idx="1"/>
              </p:cNvCxnSpPr>
              <p:nvPr/>
            </p:nvCxnSpPr>
            <p:spPr>
              <a:xfrm>
                <a:off x="5334000" y="5829300"/>
                <a:ext cx="228600" cy="0"/>
              </a:xfrm>
              <a:prstGeom prst="line">
                <a:avLst/>
              </a:prstGeom>
            </p:spPr>
            <p:style>
              <a:lnRef idx="2">
                <a:schemeClr val="dk1"/>
              </a:lnRef>
              <a:fillRef idx="1">
                <a:schemeClr val="lt1"/>
              </a:fillRef>
              <a:effectRef idx="0">
                <a:schemeClr val="dk1"/>
              </a:effectRef>
              <a:fontRef idx="minor">
                <a:schemeClr val="dk1"/>
              </a:fontRef>
            </p:style>
          </p:cxnSp>
          <p:sp>
            <p:nvSpPr>
              <p:cNvPr id="98" name="Oval 97"/>
              <p:cNvSpPr/>
              <p:nvPr/>
            </p:nvSpPr>
            <p:spPr>
              <a:xfrm>
                <a:off x="2362200" y="2590800"/>
                <a:ext cx="23622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pic>
            <p:nvPicPr>
              <p:cNvPr id="99"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2743200" y="1981200"/>
                <a:ext cx="1066800" cy="1066800"/>
              </a:xfrm>
              <a:prstGeom prst="rect">
                <a:avLst/>
              </a:prstGeom>
              <a:noFill/>
            </p:spPr>
          </p:pic>
          <p:pic>
            <p:nvPicPr>
              <p:cNvPr id="100"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4953000" y="2362200"/>
                <a:ext cx="990600" cy="990600"/>
              </a:xfrm>
              <a:prstGeom prst="rect">
                <a:avLst/>
              </a:prstGeom>
              <a:noFill/>
            </p:spPr>
          </p:pic>
          <p:pic>
            <p:nvPicPr>
              <p:cNvPr id="101"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657600" y="2667000"/>
                <a:ext cx="914400" cy="914400"/>
              </a:xfrm>
              <a:prstGeom prst="rect">
                <a:avLst/>
              </a:prstGeom>
              <a:noFill/>
              <a:ln w="9525">
                <a:noFill/>
                <a:miter lim="800000"/>
                <a:headEnd/>
                <a:tailEnd/>
              </a:ln>
            </p:spPr>
          </p:pic>
          <p:cxnSp>
            <p:nvCxnSpPr>
              <p:cNvPr id="102" name="Straight Connector 101"/>
              <p:cNvCxnSpPr>
                <a:stCxn id="85" idx="3"/>
                <a:endCxn id="98" idx="2"/>
              </p:cNvCxnSpPr>
              <p:nvPr/>
            </p:nvCxnSpPr>
            <p:spPr>
              <a:xfrm>
                <a:off x="2133600" y="2857500"/>
                <a:ext cx="228600" cy="0"/>
              </a:xfrm>
              <a:prstGeom prst="line">
                <a:avLst/>
              </a:prstGeom>
            </p:spPr>
            <p:style>
              <a:lnRef idx="2">
                <a:schemeClr val="dk1"/>
              </a:lnRef>
              <a:fillRef idx="1">
                <a:schemeClr val="lt1"/>
              </a:fillRef>
              <a:effectRef idx="0">
                <a:schemeClr val="dk1"/>
              </a:effectRef>
              <a:fontRef idx="minor">
                <a:schemeClr val="dk1"/>
              </a:fontRef>
            </p:style>
          </p:cxnSp>
          <p:cxnSp>
            <p:nvCxnSpPr>
              <p:cNvPr id="103" name="Straight Connector 102"/>
              <p:cNvCxnSpPr>
                <a:stCxn id="98" idx="6"/>
                <a:endCxn id="100" idx="1"/>
              </p:cNvCxnSpPr>
              <p:nvPr/>
            </p:nvCxnSpPr>
            <p:spPr>
              <a:xfrm>
                <a:off x="4724400" y="2857500"/>
                <a:ext cx="228600" cy="0"/>
              </a:xfrm>
              <a:prstGeom prst="line">
                <a:avLst/>
              </a:prstGeom>
            </p:spPr>
            <p:style>
              <a:lnRef idx="2">
                <a:schemeClr val="dk1"/>
              </a:lnRef>
              <a:fillRef idx="1">
                <a:schemeClr val="lt1"/>
              </a:fillRef>
              <a:effectRef idx="0">
                <a:schemeClr val="dk1"/>
              </a:effectRef>
              <a:fontRef idx="minor">
                <a:schemeClr val="dk1"/>
              </a:fontRef>
            </p:style>
          </p:cxnSp>
          <p:cxnSp>
            <p:nvCxnSpPr>
              <p:cNvPr id="106" name="Straight Connector 105"/>
              <p:cNvCxnSpPr>
                <a:stCxn id="100" idx="2"/>
                <a:endCxn id="82" idx="1"/>
              </p:cNvCxnSpPr>
              <p:nvPr/>
            </p:nvCxnSpPr>
            <p:spPr>
              <a:xfrm rot="16200000" flipH="1">
                <a:off x="5748081" y="3053019"/>
                <a:ext cx="546474" cy="1146036"/>
              </a:xfrm>
              <a:prstGeom prst="line">
                <a:avLst/>
              </a:prstGeom>
            </p:spPr>
            <p:style>
              <a:lnRef idx="2">
                <a:schemeClr val="dk1"/>
              </a:lnRef>
              <a:fillRef idx="1">
                <a:schemeClr val="lt1"/>
              </a:fillRef>
              <a:effectRef idx="0">
                <a:schemeClr val="dk1"/>
              </a:effectRef>
              <a:fontRef idx="minor">
                <a:schemeClr val="dk1"/>
              </a:fontRef>
            </p:style>
          </p:cxnSp>
          <p:cxnSp>
            <p:nvCxnSpPr>
              <p:cNvPr id="107" name="Straight Connector 106"/>
              <p:cNvCxnSpPr>
                <a:stCxn id="82" idx="3"/>
                <a:endCxn id="90" idx="0"/>
              </p:cNvCxnSpPr>
              <p:nvPr/>
            </p:nvCxnSpPr>
            <p:spPr>
              <a:xfrm rot="5400000">
                <a:off x="5824281" y="4563945"/>
                <a:ext cx="1003674" cy="536436"/>
              </a:xfrm>
              <a:prstGeom prst="line">
                <a:avLst/>
              </a:prstGeom>
            </p:spPr>
            <p:style>
              <a:lnRef idx="2">
                <a:schemeClr val="dk1"/>
              </a:lnRef>
              <a:fillRef idx="1">
                <a:schemeClr val="lt1"/>
              </a:fillRef>
              <a:effectRef idx="0">
                <a:schemeClr val="dk1"/>
              </a:effectRef>
              <a:fontRef idx="minor">
                <a:schemeClr val="dk1"/>
              </a:fontRef>
            </p:style>
          </p:cxnSp>
          <p:sp>
            <p:nvSpPr>
              <p:cNvPr id="108" name="TextBox 107"/>
              <p:cNvSpPr txBox="1"/>
              <p:nvPr/>
            </p:nvSpPr>
            <p:spPr>
              <a:xfrm>
                <a:off x="2438398" y="1676400"/>
                <a:ext cx="589947" cy="1081187"/>
              </a:xfrm>
              <a:prstGeom prst="rect">
                <a:avLst/>
              </a:prstGeom>
              <a:noFill/>
            </p:spPr>
            <p:txBody>
              <a:bodyPr wrap="none" rtlCol="0">
                <a:spAutoFit/>
              </a:bodyPr>
              <a:lstStyle/>
              <a:p>
                <a:endParaRPr lang="en-US" sz="1600" dirty="0"/>
              </a:p>
            </p:txBody>
          </p:sp>
          <p:sp>
            <p:nvSpPr>
              <p:cNvPr id="109" name="TextBox 108"/>
              <p:cNvSpPr txBox="1"/>
              <p:nvPr/>
            </p:nvSpPr>
            <p:spPr>
              <a:xfrm>
                <a:off x="2751203" y="4572003"/>
                <a:ext cx="589947" cy="1081187"/>
              </a:xfrm>
              <a:prstGeom prst="rect">
                <a:avLst/>
              </a:prstGeom>
              <a:noFill/>
            </p:spPr>
            <p:txBody>
              <a:bodyPr wrap="none" rtlCol="0">
                <a:spAutoFit/>
              </a:bodyPr>
              <a:lstStyle/>
              <a:p>
                <a:endParaRPr lang="en-US" sz="1600" dirty="0"/>
              </a:p>
            </p:txBody>
          </p:sp>
          <p:sp>
            <p:nvSpPr>
              <p:cNvPr id="110" name="TextBox 109"/>
              <p:cNvSpPr txBox="1"/>
              <p:nvPr/>
            </p:nvSpPr>
            <p:spPr>
              <a:xfrm>
                <a:off x="6107727" y="2602470"/>
                <a:ext cx="589947" cy="1081187"/>
              </a:xfrm>
              <a:prstGeom prst="rect">
                <a:avLst/>
              </a:prstGeom>
              <a:noFill/>
            </p:spPr>
            <p:txBody>
              <a:bodyPr wrap="none" rtlCol="0">
                <a:spAutoFit/>
              </a:bodyPr>
              <a:lstStyle/>
              <a:p>
                <a:endParaRPr lang="en-US" sz="1600" dirty="0"/>
              </a:p>
            </p:txBody>
          </p:sp>
          <p:sp>
            <p:nvSpPr>
              <p:cNvPr id="111" name="TextBox 110"/>
              <p:cNvSpPr txBox="1"/>
              <p:nvPr/>
            </p:nvSpPr>
            <p:spPr>
              <a:xfrm>
                <a:off x="6248402" y="5029200"/>
                <a:ext cx="589947" cy="1081187"/>
              </a:xfrm>
              <a:prstGeom prst="rect">
                <a:avLst/>
              </a:prstGeom>
              <a:noFill/>
            </p:spPr>
            <p:txBody>
              <a:bodyPr wrap="none" rtlCol="0">
                <a:spAutoFit/>
              </a:bodyPr>
              <a:lstStyle/>
              <a:p>
                <a:endParaRPr lang="en-US" sz="1600" dirty="0"/>
              </a:p>
            </p:txBody>
          </p:sp>
          <p:sp>
            <p:nvSpPr>
              <p:cNvPr id="112" name="TextBox 111"/>
              <p:cNvSpPr txBox="1"/>
              <p:nvPr/>
            </p:nvSpPr>
            <p:spPr>
              <a:xfrm>
                <a:off x="7543801" y="2895599"/>
                <a:ext cx="589947" cy="1081187"/>
              </a:xfrm>
              <a:prstGeom prst="rect">
                <a:avLst/>
              </a:prstGeom>
              <a:noFill/>
            </p:spPr>
            <p:txBody>
              <a:bodyPr wrap="none" rtlCol="0">
                <a:spAutoFit/>
              </a:bodyPr>
              <a:lstStyle/>
              <a:p>
                <a:endParaRPr lang="en-US" sz="1600" dirty="0"/>
              </a:p>
            </p:txBody>
          </p:sp>
          <p:sp>
            <p:nvSpPr>
              <p:cNvPr id="113" name="TextBox 112"/>
              <p:cNvSpPr txBox="1"/>
              <p:nvPr/>
            </p:nvSpPr>
            <p:spPr>
              <a:xfrm>
                <a:off x="3743176" y="6412468"/>
                <a:ext cx="589947" cy="1081187"/>
              </a:xfrm>
              <a:prstGeom prst="rect">
                <a:avLst/>
              </a:prstGeom>
              <a:noFill/>
            </p:spPr>
            <p:txBody>
              <a:bodyPr wrap="none" rtlCol="0">
                <a:spAutoFit/>
              </a:bodyPr>
              <a:lstStyle/>
              <a:p>
                <a:endParaRPr lang="en-US" sz="1600" dirty="0"/>
              </a:p>
            </p:txBody>
          </p:sp>
          <p:sp>
            <p:nvSpPr>
              <p:cNvPr id="114" name="TextBox 113"/>
              <p:cNvSpPr txBox="1"/>
              <p:nvPr/>
            </p:nvSpPr>
            <p:spPr>
              <a:xfrm>
                <a:off x="3157624" y="3516868"/>
                <a:ext cx="589947" cy="1081187"/>
              </a:xfrm>
              <a:prstGeom prst="rect">
                <a:avLst/>
              </a:prstGeom>
              <a:noFill/>
            </p:spPr>
            <p:txBody>
              <a:bodyPr wrap="none" rtlCol="0">
                <a:spAutoFit/>
              </a:bodyPr>
              <a:lstStyle/>
              <a:p>
                <a:endParaRPr lang="en-US" sz="1600" dirty="0"/>
              </a:p>
            </p:txBody>
          </p:sp>
        </p:grpSp>
      </p:grpSp>
      <p:grpSp>
        <p:nvGrpSpPr>
          <p:cNvPr id="116" name="Group 35"/>
          <p:cNvGrpSpPr/>
          <p:nvPr/>
        </p:nvGrpSpPr>
        <p:grpSpPr>
          <a:xfrm>
            <a:off x="3842305" y="1620148"/>
            <a:ext cx="1207775" cy="1471137"/>
            <a:chOff x="4018194" y="1707078"/>
            <a:chExt cx="1387043" cy="1689495"/>
          </a:xfrm>
        </p:grpSpPr>
        <p:pic>
          <p:nvPicPr>
            <p:cNvPr id="117" name="Picture 3" descr="C:\Program Files (x86)\Microsoft Office\MEDIA\CAGCAT10\j0292020.wmf"/>
            <p:cNvPicPr>
              <a:picLocks noChangeAspect="1" noChangeArrowheads="1"/>
            </p:cNvPicPr>
            <p:nvPr/>
          </p:nvPicPr>
          <p:blipFill>
            <a:blip r:embed="rId5" cstate="print"/>
            <a:srcRect/>
            <a:stretch>
              <a:fillRect/>
            </a:stretch>
          </p:blipFill>
          <p:spPr bwMode="auto">
            <a:xfrm>
              <a:off x="4018194" y="1707078"/>
              <a:ext cx="1387043" cy="1316335"/>
            </a:xfrm>
            <a:prstGeom prst="rect">
              <a:avLst/>
            </a:prstGeom>
            <a:noFill/>
          </p:spPr>
        </p:pic>
        <p:sp>
          <p:nvSpPr>
            <p:cNvPr id="120" name="TextBox 119"/>
            <p:cNvSpPr txBox="1"/>
            <p:nvPr/>
          </p:nvSpPr>
          <p:spPr>
            <a:xfrm>
              <a:off x="4229253" y="3007768"/>
              <a:ext cx="948386" cy="388805"/>
            </a:xfrm>
            <a:prstGeom prst="rect">
              <a:avLst/>
            </a:prstGeom>
            <a:noFill/>
          </p:spPr>
          <p:txBody>
            <a:bodyPr wrap="square" rtlCol="0">
              <a:spAutoFit/>
            </a:bodyPr>
            <a:lstStyle/>
            <a:p>
              <a:pPr algn="r"/>
              <a:r>
                <a:rPr lang="en-US" sz="1600" dirty="0" smtClean="0"/>
                <a:t>Analyst</a:t>
              </a:r>
              <a:endParaRPr lang="en-US" sz="1600" dirty="0"/>
            </a:p>
          </p:txBody>
        </p:sp>
      </p:grpSp>
      <p:cxnSp>
        <p:nvCxnSpPr>
          <p:cNvPr id="128" name="Elbow Connector 127"/>
          <p:cNvCxnSpPr>
            <a:stCxn id="80" idx="0"/>
            <a:endCxn id="127" idx="2"/>
          </p:cNvCxnSpPr>
          <p:nvPr/>
        </p:nvCxnSpPr>
        <p:spPr>
          <a:xfrm rot="5400000" flipH="1" flipV="1">
            <a:off x="1923263" y="4223318"/>
            <a:ext cx="285305" cy="2440"/>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23" idx="2"/>
            <a:endCxn id="127" idx="0"/>
          </p:cNvCxnSpPr>
          <p:nvPr/>
        </p:nvCxnSpPr>
        <p:spPr>
          <a:xfrm rot="16200000" flipH="1">
            <a:off x="1903450" y="2927600"/>
            <a:ext cx="324930" cy="2440"/>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27" idx="3"/>
            <a:endCxn id="130" idx="1"/>
          </p:cNvCxnSpPr>
          <p:nvPr/>
        </p:nvCxnSpPr>
        <p:spPr>
          <a:xfrm>
            <a:off x="3133935" y="3586585"/>
            <a:ext cx="835760" cy="1005406"/>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15" idx="3"/>
            <a:endCxn id="133" idx="1"/>
          </p:cNvCxnSpPr>
          <p:nvPr/>
        </p:nvCxnSpPr>
        <p:spPr>
          <a:xfrm>
            <a:off x="6103295" y="5690802"/>
            <a:ext cx="563900" cy="117933"/>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Elbow Connector 123"/>
          <p:cNvCxnSpPr>
            <a:stCxn id="186" idx="0"/>
            <a:endCxn id="135" idx="2"/>
          </p:cNvCxnSpPr>
          <p:nvPr/>
        </p:nvCxnSpPr>
        <p:spPr>
          <a:xfrm rot="5400000" flipH="1" flipV="1">
            <a:off x="7600025" y="4136924"/>
            <a:ext cx="268835" cy="5139"/>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33" idx="0"/>
            <a:endCxn id="186" idx="2"/>
          </p:cNvCxnSpPr>
          <p:nvPr/>
        </p:nvCxnSpPr>
        <p:spPr>
          <a:xfrm rot="16200000" flipV="1">
            <a:off x="7604026" y="5276837"/>
            <a:ext cx="257816" cy="2122"/>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Elbow Connector 137"/>
          <p:cNvCxnSpPr>
            <a:stCxn id="130" idx="3"/>
            <a:endCxn id="186" idx="1"/>
          </p:cNvCxnSpPr>
          <p:nvPr/>
        </p:nvCxnSpPr>
        <p:spPr>
          <a:xfrm>
            <a:off x="6103295" y="4591991"/>
            <a:ext cx="542575" cy="119459"/>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117" idx="3"/>
            <a:endCxn id="140" idx="1"/>
          </p:cNvCxnSpPr>
          <p:nvPr/>
        </p:nvCxnSpPr>
        <p:spPr>
          <a:xfrm>
            <a:off x="5050080" y="2193251"/>
            <a:ext cx="520450" cy="676"/>
          </a:xfrm>
          <a:prstGeom prst="bentConnector3">
            <a:avLst>
              <a:gd name="adj1" fmla="val 50000"/>
            </a:avLst>
          </a:prstGeom>
          <a:ln w="19050">
            <a:solidFill>
              <a:schemeClr val="accent1">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rot="5400000" flipH="1" flipV="1">
            <a:off x="5177720" y="2690545"/>
            <a:ext cx="440860" cy="344760"/>
          </a:xfrm>
          <a:prstGeom prst="bentConnector2">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a:off x="3436295" y="5693307"/>
            <a:ext cx="533400" cy="1588"/>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stCxn id="135" idx="1"/>
            <a:endCxn id="147" idx="3"/>
          </p:cNvCxnSpPr>
          <p:nvPr/>
        </p:nvCxnSpPr>
        <p:spPr>
          <a:xfrm rot="10800000">
            <a:off x="6098873" y="3509165"/>
            <a:ext cx="568323" cy="65408"/>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5584935" y="6270970"/>
            <a:ext cx="2667000" cy="338554"/>
          </a:xfrm>
          <a:prstGeom prst="rect">
            <a:avLst/>
          </a:prstGeom>
          <a:noFill/>
        </p:spPr>
        <p:txBody>
          <a:bodyPr wrap="square" rtlCol="0">
            <a:spAutoFit/>
          </a:bodyPr>
          <a:lstStyle/>
          <a:p>
            <a:pPr algn="ctr"/>
            <a:r>
              <a:rPr lang="en-US" sz="1600" dirty="0" smtClean="0"/>
              <a:t>Alerts/Sensory Data</a:t>
            </a:r>
            <a:endParaRPr lang="en-US" sz="1600" dirty="0"/>
          </a:p>
        </p:txBody>
      </p:sp>
      <p:sp>
        <p:nvSpPr>
          <p:cNvPr id="3" name="Rectangle 2"/>
          <p:cNvSpPr/>
          <p:nvPr/>
        </p:nvSpPr>
        <p:spPr>
          <a:xfrm>
            <a:off x="1053982" y="3697835"/>
            <a:ext cx="868073" cy="304592"/>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Cauldron</a:t>
            </a:r>
            <a:endParaRPr lang="en-US" sz="1400" b="1" dirty="0"/>
          </a:p>
        </p:txBody>
      </p:sp>
      <p:sp>
        <p:nvSpPr>
          <p:cNvPr id="67" name="Rectangle 66"/>
          <p:cNvSpPr/>
          <p:nvPr/>
        </p:nvSpPr>
        <p:spPr>
          <a:xfrm>
            <a:off x="1998865" y="3697835"/>
            <a:ext cx="1073582" cy="304592"/>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Switchwall</a:t>
            </a:r>
            <a:endParaRPr lang="en-US" sz="1400" b="1" dirty="0"/>
          </a:p>
        </p:txBody>
      </p:sp>
      <p:grpSp>
        <p:nvGrpSpPr>
          <p:cNvPr id="16" name="Group 15"/>
          <p:cNvGrpSpPr/>
          <p:nvPr/>
        </p:nvGrpSpPr>
        <p:grpSpPr>
          <a:xfrm>
            <a:off x="693095" y="1547155"/>
            <a:ext cx="2743200" cy="1219200"/>
            <a:chOff x="693095" y="1586195"/>
            <a:chExt cx="2743200" cy="1219200"/>
          </a:xfrm>
        </p:grpSpPr>
        <p:sp>
          <p:nvSpPr>
            <p:cNvPr id="123" name="Rounded Rectangle 122"/>
            <p:cNvSpPr/>
            <p:nvPr/>
          </p:nvSpPr>
          <p:spPr>
            <a:xfrm>
              <a:off x="693095" y="1586195"/>
              <a:ext cx="2743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1600" b="1" dirty="0" smtClean="0"/>
                <a:t>Vulnerability Databases</a:t>
              </a:r>
            </a:p>
            <a:p>
              <a:pPr algn="ctr"/>
              <a:endParaRPr lang="en-US" sz="1600" dirty="0"/>
            </a:p>
          </p:txBody>
        </p:sp>
        <p:pic>
          <p:nvPicPr>
            <p:cNvPr id="125"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656630" y="1974490"/>
              <a:ext cx="609600" cy="609600"/>
            </a:xfrm>
            <a:prstGeom prst="rect">
              <a:avLst/>
            </a:prstGeom>
            <a:noFill/>
            <a:ln w="9525">
              <a:noFill/>
              <a:miter lim="800000"/>
              <a:headEnd/>
              <a:tailEnd/>
            </a:ln>
          </p:spPr>
        </p:pic>
        <p:pic>
          <p:nvPicPr>
            <p:cNvPr id="126"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890000" y="1974490"/>
              <a:ext cx="609600" cy="609600"/>
            </a:xfrm>
            <a:prstGeom prst="rect">
              <a:avLst/>
            </a:prstGeom>
            <a:noFill/>
            <a:ln w="9525">
              <a:noFill/>
              <a:miter lim="800000"/>
              <a:headEnd/>
              <a:tailEnd/>
            </a:ln>
          </p:spPr>
        </p:pic>
        <p:sp>
          <p:nvSpPr>
            <p:cNvPr id="11" name="TextBox 10"/>
            <p:cNvSpPr txBox="1"/>
            <p:nvPr/>
          </p:nvSpPr>
          <p:spPr>
            <a:xfrm>
              <a:off x="1050529" y="2584090"/>
              <a:ext cx="288541" cy="184666"/>
            </a:xfrm>
            <a:prstGeom prst="rect">
              <a:avLst/>
            </a:prstGeom>
            <a:noFill/>
          </p:spPr>
          <p:txBody>
            <a:bodyPr wrap="none" lIns="0" tIns="0" rIns="0" bIns="0" rtlCol="0">
              <a:spAutoFit/>
            </a:bodyPr>
            <a:lstStyle/>
            <a:p>
              <a:r>
                <a:rPr lang="en-US" sz="1200" dirty="0" smtClean="0"/>
                <a:t>NVD</a:t>
              </a:r>
              <a:endParaRPr lang="en-US" sz="1200" dirty="0"/>
            </a:p>
          </p:txBody>
        </p:sp>
        <p:sp>
          <p:nvSpPr>
            <p:cNvPr id="72" name="TextBox 71"/>
            <p:cNvSpPr txBox="1"/>
            <p:nvPr/>
          </p:nvSpPr>
          <p:spPr>
            <a:xfrm>
              <a:off x="2770672" y="2584090"/>
              <a:ext cx="381515" cy="184666"/>
            </a:xfrm>
            <a:prstGeom prst="rect">
              <a:avLst/>
            </a:prstGeom>
            <a:noFill/>
          </p:spPr>
          <p:txBody>
            <a:bodyPr wrap="none" lIns="0" tIns="0" rIns="0" bIns="0" rtlCol="0">
              <a:spAutoFit/>
            </a:bodyPr>
            <a:lstStyle/>
            <a:p>
              <a:r>
                <a:rPr lang="en-US" sz="1200" dirty="0" smtClean="0"/>
                <a:t>OSVD</a:t>
              </a:r>
              <a:endParaRPr lang="en-US" sz="1200" dirty="0"/>
            </a:p>
          </p:txBody>
        </p:sp>
        <p:pic>
          <p:nvPicPr>
            <p:cNvPr id="73" name="Picture 9"/>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66075" y="1981849"/>
              <a:ext cx="609600" cy="609600"/>
            </a:xfrm>
            <a:prstGeom prst="rect">
              <a:avLst/>
            </a:prstGeom>
            <a:noFill/>
            <a:ln w="9525">
              <a:noFill/>
              <a:miter lim="800000"/>
              <a:headEnd/>
              <a:tailEnd/>
            </a:ln>
          </p:spPr>
        </p:pic>
        <p:sp>
          <p:nvSpPr>
            <p:cNvPr id="74" name="TextBox 73"/>
            <p:cNvSpPr txBox="1"/>
            <p:nvPr/>
          </p:nvSpPr>
          <p:spPr>
            <a:xfrm>
              <a:off x="1644238" y="2581494"/>
              <a:ext cx="253274" cy="184666"/>
            </a:xfrm>
            <a:prstGeom prst="rect">
              <a:avLst/>
            </a:prstGeom>
            <a:noFill/>
          </p:spPr>
          <p:txBody>
            <a:bodyPr wrap="none" lIns="0" tIns="0" rIns="0" bIns="0" rtlCol="0">
              <a:spAutoFit/>
            </a:bodyPr>
            <a:lstStyle/>
            <a:p>
              <a:r>
                <a:rPr lang="en-US" sz="1200" dirty="0" smtClean="0"/>
                <a:t>CVE</a:t>
              </a:r>
              <a:endParaRPr lang="en-US" sz="1200" dirty="0"/>
            </a:p>
          </p:txBody>
        </p:sp>
        <p:cxnSp>
          <p:nvCxnSpPr>
            <p:cNvPr id="13" name="Straight Connector 12"/>
            <p:cNvCxnSpPr>
              <a:endCxn id="125" idx="1"/>
            </p:cNvCxnSpPr>
            <p:nvPr/>
          </p:nvCxnSpPr>
          <p:spPr>
            <a:xfrm flipV="1">
              <a:off x="2110105" y="2279290"/>
              <a:ext cx="546525" cy="73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30" name="Rounded Rectangle 129"/>
          <p:cNvSpPr/>
          <p:nvPr/>
        </p:nvSpPr>
        <p:spPr>
          <a:xfrm>
            <a:off x="3969695" y="4158695"/>
            <a:ext cx="2133600" cy="8665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1600" b="1" dirty="0" smtClean="0"/>
              <a:t>Stochastic </a:t>
            </a:r>
            <a:br>
              <a:rPr lang="en-US" sz="1600" b="1" dirty="0" smtClean="0"/>
            </a:br>
            <a:r>
              <a:rPr lang="en-US" sz="1600" b="1" dirty="0" smtClean="0"/>
              <a:t>Attack Models</a:t>
            </a:r>
            <a:endParaRPr lang="en-US" sz="1600" b="1" dirty="0"/>
          </a:p>
        </p:txBody>
      </p:sp>
      <p:sp>
        <p:nvSpPr>
          <p:cNvPr id="133" name="Rounded Rectangle 132"/>
          <p:cNvSpPr/>
          <p:nvPr/>
        </p:nvSpPr>
        <p:spPr>
          <a:xfrm>
            <a:off x="6667195" y="5406806"/>
            <a:ext cx="2133600" cy="8038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1600" b="1" dirty="0" smtClean="0"/>
              <a:t>Generalized</a:t>
            </a:r>
          </a:p>
          <a:p>
            <a:pPr algn="ctr"/>
            <a:r>
              <a:rPr lang="en-US" sz="1600" b="1" dirty="0" smtClean="0"/>
              <a:t>Dependency Graphs</a:t>
            </a:r>
            <a:endParaRPr lang="en-US" sz="1600" b="1" dirty="0"/>
          </a:p>
        </p:txBody>
      </p:sp>
      <p:sp>
        <p:nvSpPr>
          <p:cNvPr id="135" name="Rectangle 134"/>
          <p:cNvSpPr/>
          <p:nvPr/>
        </p:nvSpPr>
        <p:spPr>
          <a:xfrm>
            <a:off x="6667195" y="3144070"/>
            <a:ext cx="2139634" cy="86100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1600" b="1" dirty="0" smtClean="0"/>
              <a:t>Graph </a:t>
            </a:r>
            <a:br>
              <a:rPr lang="en-US" sz="1600" b="1" dirty="0" smtClean="0"/>
            </a:br>
            <a:r>
              <a:rPr lang="en-US" sz="1600" b="1" dirty="0" smtClean="0"/>
              <a:t>Processing </a:t>
            </a:r>
            <a:br>
              <a:rPr lang="en-US" sz="1600" b="1" dirty="0" smtClean="0"/>
            </a:br>
            <a:r>
              <a:rPr lang="en-US" sz="1600" b="1" dirty="0" smtClean="0"/>
              <a:t>and Indexing</a:t>
            </a:r>
            <a:endParaRPr lang="en-US" sz="1600" b="1" dirty="0"/>
          </a:p>
        </p:txBody>
      </p:sp>
      <p:grpSp>
        <p:nvGrpSpPr>
          <p:cNvPr id="232" name="Group 231"/>
          <p:cNvGrpSpPr/>
          <p:nvPr/>
        </p:nvGrpSpPr>
        <p:grpSpPr>
          <a:xfrm>
            <a:off x="3969695" y="5225848"/>
            <a:ext cx="2133600" cy="929907"/>
            <a:chOff x="3969695" y="5593395"/>
            <a:chExt cx="2133600" cy="929907"/>
          </a:xfrm>
        </p:grpSpPr>
        <p:sp>
          <p:nvSpPr>
            <p:cNvPr id="115" name="Rectangle 114"/>
            <p:cNvSpPr/>
            <p:nvPr/>
          </p:nvSpPr>
          <p:spPr>
            <a:xfrm>
              <a:off x="3969695" y="5593395"/>
              <a:ext cx="2133600" cy="929907"/>
            </a:xfrm>
            <a:prstGeom prst="rect">
              <a:avLst/>
            </a:prstGeom>
          </p:spPr>
          <p:style>
            <a:lnRef idx="1">
              <a:schemeClr val="accent1"/>
            </a:lnRef>
            <a:fillRef idx="2">
              <a:schemeClr val="accent1"/>
            </a:fillRef>
            <a:effectRef idx="1">
              <a:schemeClr val="accent1"/>
            </a:effectRef>
            <a:fontRef idx="minor">
              <a:schemeClr val="dk1"/>
            </a:fontRef>
          </p:style>
          <p:txBody>
            <a:bodyPr wrap="square" tIns="182880" rtlCol="0" anchor="t" anchorCtr="0">
              <a:noAutofit/>
            </a:bodyPr>
            <a:lstStyle/>
            <a:p>
              <a:pPr algn="ctr"/>
              <a:r>
                <a:rPr lang="en-US" sz="1600" b="1" dirty="0" smtClean="0"/>
                <a:t>Dependency Analysis</a:t>
              </a:r>
              <a:endParaRPr lang="en-US" sz="1600" b="1" dirty="0"/>
            </a:p>
          </p:txBody>
        </p:sp>
        <p:sp>
          <p:nvSpPr>
            <p:cNvPr id="104" name="Rectangle 103"/>
            <p:cNvSpPr/>
            <p:nvPr/>
          </p:nvSpPr>
          <p:spPr>
            <a:xfrm>
              <a:off x="4534169" y="6177657"/>
              <a:ext cx="1004651" cy="304592"/>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tIns="0" bIns="0" rtlCol="0" anchor="ctr" anchorCtr="0"/>
            <a:lstStyle/>
            <a:p>
              <a:pPr algn="ctr"/>
              <a:r>
                <a:rPr lang="en-US" sz="1400" b="1" dirty="0" err="1" smtClean="0"/>
                <a:t>NSDMiner</a:t>
              </a:r>
              <a:endParaRPr lang="en-US" sz="1400" b="1" dirty="0"/>
            </a:p>
          </p:txBody>
        </p:sp>
      </p:grpSp>
      <p:sp>
        <p:nvSpPr>
          <p:cNvPr id="140" name="Rectangle 139"/>
          <p:cNvSpPr/>
          <p:nvPr/>
        </p:nvSpPr>
        <p:spPr>
          <a:xfrm>
            <a:off x="5570530" y="1547155"/>
            <a:ext cx="3418045" cy="1293544"/>
          </a:xfrm>
          <a:prstGeom prst="rect">
            <a:avLst/>
          </a:prstGeom>
        </p:spPr>
        <p:style>
          <a:lnRef idx="1">
            <a:schemeClr val="accent1"/>
          </a:lnRef>
          <a:fillRef idx="2">
            <a:schemeClr val="accent1"/>
          </a:fillRef>
          <a:effectRef idx="1">
            <a:schemeClr val="accent1"/>
          </a:effectRef>
          <a:fontRef idx="minor">
            <a:schemeClr val="dk1"/>
          </a:fontRef>
        </p:style>
        <p:txBody>
          <a:bodyPr wrap="square" tIns="91440" rtlCol="0" anchor="t" anchorCtr="0">
            <a:normAutofit/>
          </a:bodyPr>
          <a:lstStyle/>
          <a:p>
            <a:pPr algn="ctr"/>
            <a:r>
              <a:rPr lang="en-US" sz="1600" b="1" dirty="0" smtClean="0"/>
              <a:t>Scenario Analysis &amp; Visualization</a:t>
            </a:r>
            <a:endParaRPr lang="en-US" sz="1600" b="1" dirty="0"/>
          </a:p>
        </p:txBody>
      </p:sp>
      <p:sp>
        <p:nvSpPr>
          <p:cNvPr id="119" name="Rectangle 118"/>
          <p:cNvSpPr/>
          <p:nvPr/>
        </p:nvSpPr>
        <p:spPr>
          <a:xfrm>
            <a:off x="7372689" y="2008015"/>
            <a:ext cx="1552669" cy="307777"/>
          </a:xfrm>
          <a:prstGeom prst="rect">
            <a:avLst/>
          </a:prstGeom>
        </p:spPr>
        <p:style>
          <a:lnRef idx="1">
            <a:schemeClr val="accent1"/>
          </a:lnRef>
          <a:fillRef idx="2">
            <a:schemeClr val="accent1"/>
          </a:fillRef>
          <a:effectRef idx="1">
            <a:schemeClr val="accent1"/>
          </a:effectRef>
          <a:fontRef idx="minor">
            <a:schemeClr val="dk1"/>
          </a:fontRef>
        </p:style>
        <p:txBody>
          <a:bodyPr wrap="none" lIns="45720" rIns="45720" rtlCol="0" anchor="ctr">
            <a:spAutoFit/>
          </a:bodyPr>
          <a:lstStyle/>
          <a:p>
            <a:pPr algn="ctr"/>
            <a:r>
              <a:rPr lang="en-US" sz="1400" dirty="0" smtClean="0"/>
              <a:t>Network Hardening</a:t>
            </a:r>
            <a:endParaRPr lang="en-US" sz="1400" dirty="0"/>
          </a:p>
        </p:txBody>
      </p:sp>
      <p:sp>
        <p:nvSpPr>
          <p:cNvPr id="121" name="Rectangle 120"/>
          <p:cNvSpPr/>
          <p:nvPr/>
        </p:nvSpPr>
        <p:spPr>
          <a:xfrm>
            <a:off x="5658950" y="2430470"/>
            <a:ext cx="242554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spAutoFit/>
          </a:bodyPr>
          <a:lstStyle/>
          <a:p>
            <a:pPr algn="ctr"/>
            <a:r>
              <a:rPr lang="en-US" sz="1400" dirty="0" smtClean="0"/>
              <a:t>Unexplained Behavior Analysis</a:t>
            </a:r>
            <a:endParaRPr lang="en-US" sz="1400" dirty="0"/>
          </a:p>
        </p:txBody>
      </p:sp>
      <p:sp>
        <p:nvSpPr>
          <p:cNvPr id="132" name="Rectangle 131"/>
          <p:cNvSpPr/>
          <p:nvPr/>
        </p:nvSpPr>
        <p:spPr>
          <a:xfrm>
            <a:off x="5647340" y="2008552"/>
            <a:ext cx="166500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spAutoFit/>
          </a:bodyPr>
          <a:lstStyle/>
          <a:p>
            <a:pPr algn="ctr"/>
            <a:r>
              <a:rPr lang="en-US" sz="1400" dirty="0" smtClean="0"/>
              <a:t>Zero-day Analysis</a:t>
            </a:r>
            <a:endParaRPr lang="en-US" sz="1400" dirty="0"/>
          </a:p>
        </p:txBody>
      </p:sp>
      <p:sp>
        <p:nvSpPr>
          <p:cNvPr id="139" name="Rectangle 138"/>
          <p:cNvSpPr/>
          <p:nvPr/>
        </p:nvSpPr>
        <p:spPr>
          <a:xfrm>
            <a:off x="8149023" y="2430470"/>
            <a:ext cx="776335" cy="307777"/>
          </a:xfrm>
          <a:prstGeom prst="rect">
            <a:avLst/>
          </a:prstGeom>
        </p:spPr>
        <p:style>
          <a:lnRef idx="1">
            <a:schemeClr val="accent1"/>
          </a:lnRef>
          <a:fillRef idx="2">
            <a:schemeClr val="accent1"/>
          </a:fillRef>
          <a:effectRef idx="1">
            <a:schemeClr val="accent1"/>
          </a:effectRef>
          <a:fontRef idx="minor">
            <a:schemeClr val="dk1"/>
          </a:fontRef>
        </p:style>
        <p:txBody>
          <a:bodyPr wrap="square" lIns="45720" rIns="45720" rtlCol="0" anchor="ctr">
            <a:spAutoFit/>
          </a:bodyPr>
          <a:lstStyle/>
          <a:p>
            <a:pPr algn="ctr"/>
            <a:r>
              <a:rPr lang="en-US" sz="1400" dirty="0" smtClean="0"/>
              <a:t>Cauldron</a:t>
            </a:r>
            <a:endParaRPr lang="en-US" sz="1400" dirty="0"/>
          </a:p>
        </p:txBody>
      </p:sp>
      <p:sp>
        <p:nvSpPr>
          <p:cNvPr id="4" name="Date Placeholder 3"/>
          <p:cNvSpPr>
            <a:spLocks noGrp="1"/>
          </p:cNvSpPr>
          <p:nvPr>
            <p:ph type="dt" sz="half" idx="10"/>
          </p:nvPr>
        </p:nvSpPr>
        <p:spPr/>
        <p:txBody>
          <a:bodyPr/>
          <a:lstStyle/>
          <a:p>
            <a:r>
              <a:rPr lang="en-US" smtClean="0"/>
              <a:t>July 8-9, 2015</a:t>
            </a:r>
            <a:endParaRPr lang="en-US"/>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97810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pPr lvl="0"/>
            <a:r>
              <a:rPr lang="en-US" dirty="0" smtClean="0"/>
              <a:t>L. Wang, M. Zhang, S. Jajodia, A. </a:t>
            </a:r>
            <a:r>
              <a:rPr lang="en-US" dirty="0" err="1" smtClean="0"/>
              <a:t>Singhal</a:t>
            </a:r>
            <a:r>
              <a:rPr lang="en-US" dirty="0" smtClean="0"/>
              <a:t>, and </a:t>
            </a:r>
            <a:r>
              <a:rPr lang="en-US" dirty="0" smtClean="0"/>
              <a:t/>
            </a:r>
            <a:br>
              <a:rPr lang="en-US" dirty="0" smtClean="0"/>
            </a:br>
            <a:r>
              <a:rPr lang="en-US" dirty="0" smtClean="0"/>
              <a:t>M</a:t>
            </a:r>
            <a:r>
              <a:rPr lang="en-US" dirty="0" smtClean="0"/>
              <a:t>.</a:t>
            </a:r>
            <a:r>
              <a:rPr lang="en-US" dirty="0"/>
              <a:t> </a:t>
            </a:r>
            <a:r>
              <a:rPr lang="en-US" dirty="0" smtClean="0"/>
              <a:t>Albanese, </a:t>
            </a:r>
            <a:r>
              <a:rPr lang="en-US" b="1" dirty="0"/>
              <a:t>“Network Diversity: A Security Metric for Evaluating </a:t>
            </a:r>
            <a:r>
              <a:rPr lang="en-US" b="1" dirty="0" smtClean="0"/>
              <a:t>the Resilience </a:t>
            </a:r>
            <a:r>
              <a:rPr lang="en-US" b="1" dirty="0"/>
              <a:t>of Networks against Zero-Day Attacks,”</a:t>
            </a:r>
            <a:r>
              <a:rPr lang="en-US" dirty="0" smtClean="0"/>
              <a:t> Submitted </a:t>
            </a:r>
            <a:r>
              <a:rPr lang="en-US" dirty="0"/>
              <a:t>to </a:t>
            </a:r>
            <a:r>
              <a:rPr lang="en-US" dirty="0" smtClean="0"/>
              <a:t>IEEE </a:t>
            </a:r>
            <a:r>
              <a:rPr lang="en-US" i="1" dirty="0" smtClean="0"/>
              <a:t>Transactions </a:t>
            </a:r>
            <a:r>
              <a:rPr lang="en-US" i="1" dirty="0"/>
              <a:t>on Information Forensics &amp; </a:t>
            </a:r>
            <a:r>
              <a:rPr lang="en-US" i="1" dirty="0" smtClean="0"/>
              <a:t>Security</a:t>
            </a:r>
            <a:r>
              <a:rPr lang="en-US" dirty="0" smtClean="0"/>
              <a:t>, 2015</a:t>
            </a:r>
            <a:endParaRPr lang="en-US" dirty="0"/>
          </a:p>
        </p:txBody>
      </p:sp>
      <p:sp>
        <p:nvSpPr>
          <p:cNvPr id="3" name="Title 2"/>
          <p:cNvSpPr>
            <a:spLocks noGrp="1"/>
          </p:cNvSpPr>
          <p:nvPr>
            <p:ph type="title"/>
          </p:nvPr>
        </p:nvSpPr>
        <p:spPr/>
        <p:txBody>
          <a:bodyPr>
            <a:normAutofit/>
          </a:bodyPr>
          <a:lstStyle/>
          <a:p>
            <a:r>
              <a:rPr lang="en-US" dirty="0" smtClean="0"/>
              <a:t>Network Diversity</a:t>
            </a:r>
            <a:endParaRPr lang="en-US" dirty="0"/>
          </a:p>
        </p:txBody>
      </p:sp>
      <p:sp>
        <p:nvSpPr>
          <p:cNvPr id="4" name="Date Placeholder 3"/>
          <p:cNvSpPr>
            <a:spLocks noGrp="1"/>
          </p:cNvSpPr>
          <p:nvPr>
            <p:ph type="dt" sz="half" idx="10"/>
          </p:nvPr>
        </p:nvSpPr>
        <p:spPr/>
        <p:txBody>
          <a:bodyPr/>
          <a:lstStyle/>
          <a:p>
            <a:r>
              <a:rPr lang="en-US" smtClean="0"/>
              <a:t>July 8-9, 2015</a:t>
            </a:r>
            <a:endParaRPr lang="en-US"/>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a:p>
        </p:txBody>
      </p:sp>
      <p:sp>
        <p:nvSpPr>
          <p:cNvPr id="6" name="Footer Placeholder 5"/>
          <p:cNvSpPr>
            <a:spLocks noGrp="1"/>
          </p:cNvSpPr>
          <p:nvPr>
            <p:ph type="ftr" sz="quarter" idx="12"/>
          </p:nvPr>
        </p:nvSpPr>
        <p:spPr/>
        <p:txBody>
          <a:bodyPr/>
          <a:lstStyle/>
          <a:p>
            <a:r>
              <a:rPr lang="en-US" smtClean="0"/>
              <a:t>ARO-MURI on Cyber-Situation Awareness Review Meeting</a:t>
            </a:r>
            <a:endParaRPr lang="en-US" dirty="0"/>
          </a:p>
        </p:txBody>
      </p:sp>
    </p:spTree>
    <p:extLst>
      <p:ext uri="{BB962C8B-B14F-4D97-AF65-F5344CB8AC3E}">
        <p14:creationId xmlns:p14="http://schemas.microsoft.com/office/powerpoint/2010/main" val="55295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Date Placeholder 2"/>
          <p:cNvSpPr>
            <a:spLocks noGrp="1"/>
          </p:cNvSpPr>
          <p:nvPr>
            <p:ph type="dt" sz="half" idx="10"/>
          </p:nvPr>
        </p:nvSpPr>
        <p:spPr/>
        <p:txBody>
          <a:bodyPr/>
          <a:lstStyle/>
          <a:p>
            <a:r>
              <a:rPr lang="en-US" smtClean="0"/>
              <a:t>July 8-9, 2015</a:t>
            </a:r>
            <a:endParaRPr lang="en-US"/>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6" name="Content Placeholder 5"/>
          <p:cNvSpPr>
            <a:spLocks noGrp="1"/>
          </p:cNvSpPr>
          <p:nvPr>
            <p:ph sz="quarter" idx="1"/>
          </p:nvPr>
        </p:nvSpPr>
        <p:spPr/>
        <p:txBody>
          <a:bodyPr>
            <a:normAutofit lnSpcReduction="10000"/>
          </a:bodyPr>
          <a:lstStyle/>
          <a:p>
            <a:pPr>
              <a:lnSpc>
                <a:spcPct val="110000"/>
              </a:lnSpc>
              <a:defRPr/>
            </a:pPr>
            <a:r>
              <a:rPr lang="en-US" b="1" dirty="0" smtClean="0"/>
              <a:t>Diversity</a:t>
            </a:r>
            <a:r>
              <a:rPr lang="en-US" dirty="0" smtClean="0"/>
              <a:t> </a:t>
            </a:r>
            <a:r>
              <a:rPr lang="en-US" dirty="0"/>
              <a:t>has long been regarded as a </a:t>
            </a:r>
            <a:r>
              <a:rPr lang="en-US" dirty="0">
                <a:solidFill>
                  <a:srgbClr val="00B050"/>
                </a:solidFill>
              </a:rPr>
              <a:t>security mechanism </a:t>
            </a:r>
            <a:r>
              <a:rPr lang="en-US" dirty="0"/>
              <a:t>for improving the resilience of software and </a:t>
            </a:r>
            <a:r>
              <a:rPr lang="en-US" dirty="0" smtClean="0"/>
              <a:t>networks against </a:t>
            </a:r>
            <a:r>
              <a:rPr lang="en-US" dirty="0"/>
              <a:t>various </a:t>
            </a:r>
            <a:r>
              <a:rPr lang="en-US" dirty="0" smtClean="0"/>
              <a:t>attacks, including </a:t>
            </a:r>
            <a:r>
              <a:rPr lang="en-US" dirty="0" smtClean="0">
                <a:solidFill>
                  <a:srgbClr val="FF0000"/>
                </a:solidFill>
              </a:rPr>
              <a:t>zero-day attacks</a:t>
            </a:r>
          </a:p>
          <a:p>
            <a:pPr marL="594360" lvl="2" indent="-320040">
              <a:lnSpc>
                <a:spcPct val="110000"/>
              </a:lnSpc>
              <a:spcBef>
                <a:spcPts val="700"/>
              </a:spcBef>
              <a:buSzPct val="60000"/>
              <a:buFont typeface="Wingdings"/>
              <a:buChar char=""/>
              <a:defRPr/>
            </a:pPr>
            <a:r>
              <a:rPr lang="en-US" dirty="0"/>
              <a:t>The </a:t>
            </a:r>
            <a:r>
              <a:rPr lang="en-US" i="1" dirty="0">
                <a:solidFill>
                  <a:srgbClr val="00B050"/>
                </a:solidFill>
              </a:rPr>
              <a:t>degree of diversity along potential attack paths </a:t>
            </a:r>
            <a:r>
              <a:rPr lang="en-US" dirty="0"/>
              <a:t>is an indicator of the network’s capability of resisting attacks</a:t>
            </a:r>
          </a:p>
          <a:p>
            <a:pPr>
              <a:lnSpc>
                <a:spcPct val="110000"/>
              </a:lnSpc>
              <a:defRPr/>
            </a:pPr>
            <a:r>
              <a:rPr lang="en-US" dirty="0"/>
              <a:t>More recently, diversity has found </a:t>
            </a:r>
            <a:r>
              <a:rPr lang="en-US" dirty="0" smtClean="0"/>
              <a:t>new applications</a:t>
            </a:r>
          </a:p>
          <a:p>
            <a:pPr lvl="1">
              <a:lnSpc>
                <a:spcPct val="110000"/>
              </a:lnSpc>
              <a:defRPr/>
            </a:pPr>
            <a:r>
              <a:rPr lang="en-US" dirty="0" smtClean="0"/>
              <a:t>Cloud </a:t>
            </a:r>
            <a:r>
              <a:rPr lang="en-US" dirty="0"/>
              <a:t>computing </a:t>
            </a:r>
            <a:r>
              <a:rPr lang="en-US" dirty="0" smtClean="0"/>
              <a:t>security</a:t>
            </a:r>
          </a:p>
          <a:p>
            <a:pPr lvl="1">
              <a:lnSpc>
                <a:spcPct val="110000"/>
              </a:lnSpc>
              <a:defRPr/>
            </a:pPr>
            <a:r>
              <a:rPr lang="en-US" dirty="0" smtClean="0"/>
              <a:t>Moving </a:t>
            </a:r>
            <a:r>
              <a:rPr lang="en-US" dirty="0"/>
              <a:t>Target </a:t>
            </a:r>
            <a:r>
              <a:rPr lang="en-US" dirty="0" smtClean="0"/>
              <a:t>Defense (MTD)</a:t>
            </a:r>
          </a:p>
          <a:p>
            <a:pPr lvl="1">
              <a:lnSpc>
                <a:spcPct val="110000"/>
              </a:lnSpc>
              <a:defRPr/>
            </a:pPr>
            <a:r>
              <a:rPr lang="en-US" dirty="0" smtClean="0"/>
              <a:t>Improving </a:t>
            </a:r>
            <a:r>
              <a:rPr lang="en-US" dirty="0"/>
              <a:t>the robustness of network </a:t>
            </a:r>
            <a:r>
              <a:rPr lang="en-US" dirty="0" smtClean="0"/>
              <a:t>routing</a:t>
            </a:r>
          </a:p>
        </p:txBody>
      </p:sp>
    </p:spTree>
    <p:extLst>
      <p:ext uri="{BB962C8B-B14F-4D97-AF65-F5344CB8AC3E}">
        <p14:creationId xmlns:p14="http://schemas.microsoft.com/office/powerpoint/2010/main" val="1238106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Zero-Day Attacks</a:t>
            </a:r>
            <a:endParaRPr lang="en-US" dirty="0"/>
          </a:p>
        </p:txBody>
      </p:sp>
      <p:sp>
        <p:nvSpPr>
          <p:cNvPr id="3" name="Date Placeholder 2"/>
          <p:cNvSpPr>
            <a:spLocks noGrp="1"/>
          </p:cNvSpPr>
          <p:nvPr>
            <p:ph type="dt" sz="half" idx="10"/>
          </p:nvPr>
        </p:nvSpPr>
        <p:spPr/>
        <p:txBody>
          <a:bodyPr/>
          <a:lstStyle/>
          <a:p>
            <a:r>
              <a:rPr lang="en-US" smtClean="0"/>
              <a:t>July 8-9, 2015</a:t>
            </a:r>
            <a:endParaRPr lang="en-US"/>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6" name="Content Placeholder 5"/>
          <p:cNvSpPr>
            <a:spLocks noGrp="1"/>
          </p:cNvSpPr>
          <p:nvPr>
            <p:ph sz="quarter" idx="1"/>
          </p:nvPr>
        </p:nvSpPr>
        <p:spPr/>
        <p:txBody>
          <a:bodyPr>
            <a:normAutofit/>
          </a:bodyPr>
          <a:lstStyle/>
          <a:p>
            <a:r>
              <a:rPr lang="en-US" i="1" dirty="0" smtClean="0">
                <a:solidFill>
                  <a:srgbClr val="FF0000"/>
                </a:solidFill>
              </a:rPr>
              <a:t>Zero-day attacks </a:t>
            </a:r>
            <a:r>
              <a:rPr lang="en-US" dirty="0" smtClean="0"/>
              <a:t>are a real threat to mission critical networks</a:t>
            </a:r>
          </a:p>
          <a:p>
            <a:r>
              <a:rPr lang="en-US" dirty="0" smtClean="0"/>
              <a:t>Governments and cybercriminals are stockpiling zero-day vulnerabilities</a:t>
            </a:r>
            <a:r>
              <a:rPr lang="en-US" baseline="30000" dirty="0" smtClean="0"/>
              <a:t>1</a:t>
            </a:r>
          </a:p>
          <a:p>
            <a:pPr lvl="1"/>
            <a:r>
              <a:rPr lang="en-US" dirty="0" smtClean="0"/>
              <a:t>The NSA spent more than $25 million </a:t>
            </a:r>
            <a:r>
              <a:rPr lang="en-US" dirty="0" smtClean="0"/>
              <a:t>in a </a:t>
            </a:r>
            <a:r>
              <a:rPr lang="en-US" dirty="0" smtClean="0"/>
              <a:t>year to acquire software vulnerabilities</a:t>
            </a:r>
          </a:p>
          <a:p>
            <a:pPr lvl="1"/>
            <a:r>
              <a:rPr lang="en-US" b="1" i="1" dirty="0" smtClean="0"/>
              <a:t>Example</a:t>
            </a:r>
            <a:r>
              <a:rPr lang="en-US" b="1" dirty="0" smtClean="0"/>
              <a:t>.</a:t>
            </a:r>
            <a:r>
              <a:rPr lang="en-US" dirty="0" smtClean="0"/>
              <a:t> Stuxnet exploits 4 different/complementary zero day vulnerabilities to infiltrate a SCADA network </a:t>
            </a:r>
          </a:p>
          <a:p>
            <a:r>
              <a:rPr lang="en-US" dirty="0" smtClean="0"/>
              <a:t>But what can we do about unknown attacks?</a:t>
            </a:r>
            <a:endParaRPr lang="en-US" dirty="0"/>
          </a:p>
        </p:txBody>
      </p:sp>
      <p:sp>
        <p:nvSpPr>
          <p:cNvPr id="7" name="Rectangle 6"/>
          <p:cNvSpPr/>
          <p:nvPr/>
        </p:nvSpPr>
        <p:spPr>
          <a:xfrm>
            <a:off x="693095" y="6016853"/>
            <a:ext cx="818026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aseline="30000" dirty="0" smtClean="0"/>
              <a:t>1 </a:t>
            </a:r>
            <a:r>
              <a:rPr lang="en-US" dirty="0" smtClean="0">
                <a:hlinkClick r:id="rId2"/>
              </a:rPr>
              <a:t>http</a:t>
            </a:r>
            <a:r>
              <a:rPr lang="en-US" dirty="0">
                <a:hlinkClick r:id="rId2"/>
              </a:rPr>
              <a:t>://krebsonsecurity.com/2013/12/how-many-zero-days-hit-you-today</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02526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Diversity Help?</a:t>
            </a:r>
          </a:p>
        </p:txBody>
      </p:sp>
      <p:sp>
        <p:nvSpPr>
          <p:cNvPr id="3" name="Date Placeholder 2"/>
          <p:cNvSpPr>
            <a:spLocks noGrp="1"/>
          </p:cNvSpPr>
          <p:nvPr>
            <p:ph type="dt" sz="half" idx="10"/>
          </p:nvPr>
        </p:nvSpPr>
        <p:spPr/>
        <p:txBody>
          <a:bodyPr/>
          <a:lstStyle/>
          <a:p>
            <a:r>
              <a:rPr lang="en-US" smtClean="0"/>
              <a:t>July 8-9, 2015</a:t>
            </a:r>
            <a:endParaRPr lang="en-US"/>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6" name="Content Placeholder 5"/>
          <p:cNvSpPr>
            <a:spLocks noGrp="1"/>
          </p:cNvSpPr>
          <p:nvPr>
            <p:ph sz="quarter" idx="1"/>
          </p:nvPr>
        </p:nvSpPr>
        <p:spPr/>
        <p:txBody>
          <a:bodyPr/>
          <a:lstStyle/>
          <a:p>
            <a:pPr>
              <a:lnSpc>
                <a:spcPct val="98000"/>
              </a:lnSpc>
              <a:defRPr/>
            </a:pPr>
            <a:r>
              <a:rPr lang="en-US" dirty="0" err="1"/>
              <a:t>Stuxnet’s</a:t>
            </a:r>
            <a:r>
              <a:rPr lang="en-US" dirty="0"/>
              <a:t> attack strategy</a:t>
            </a:r>
          </a:p>
          <a:p>
            <a:pPr lvl="1">
              <a:lnSpc>
                <a:spcPct val="98000"/>
              </a:lnSpc>
              <a:defRPr/>
            </a:pPr>
            <a:r>
              <a:rPr lang="en-US" dirty="0"/>
              <a:t>3</a:t>
            </a:r>
            <a:r>
              <a:rPr lang="en-US" baseline="30000" dirty="0"/>
              <a:t>rd</a:t>
            </a:r>
            <a:r>
              <a:rPr lang="en-US" dirty="0"/>
              <a:t> party (e.g., contractor) </a:t>
            </a:r>
            <a:r>
              <a:rPr lang="en-US" dirty="0">
                <a:sym typeface="Symbol"/>
              </a:rPr>
              <a:t> organization’s network  </a:t>
            </a:r>
            <a:r>
              <a:rPr lang="en-US" dirty="0"/>
              <a:t>machine with Siemens Step 7 </a:t>
            </a:r>
            <a:r>
              <a:rPr lang="en-US" dirty="0">
                <a:sym typeface="Symbol"/>
              </a:rPr>
              <a:t> PLC</a:t>
            </a:r>
            <a:r>
              <a:rPr lang="en-US" dirty="0"/>
              <a:t> </a:t>
            </a:r>
          </a:p>
          <a:p>
            <a:pPr>
              <a:lnSpc>
                <a:spcPct val="98000"/>
              </a:lnSpc>
              <a:defRPr/>
            </a:pPr>
            <a:r>
              <a:rPr lang="en-US" dirty="0"/>
              <a:t>The </a:t>
            </a:r>
            <a:r>
              <a:rPr lang="en-US" i="1" dirty="0">
                <a:solidFill>
                  <a:srgbClr val="00B050"/>
                </a:solidFill>
              </a:rPr>
              <a:t>degree of software diversity along potential attack paths </a:t>
            </a:r>
            <a:r>
              <a:rPr lang="en-US" dirty="0"/>
              <a:t>can be considered a good metric for the network’s capability of resisting Stuxnet</a:t>
            </a:r>
          </a:p>
          <a:p>
            <a:pPr>
              <a:lnSpc>
                <a:spcPct val="98000"/>
              </a:lnSpc>
            </a:pPr>
            <a:endParaRPr lang="en-US" dirty="0"/>
          </a:p>
        </p:txBody>
      </p:sp>
      <p:pic>
        <p:nvPicPr>
          <p:cNvPr id="7" name="Picture 26" descr="Dark Hard Red"/>
          <p:cNvPicPr>
            <a:picLocks noChangeAspect="1" noChangeArrowheads="1"/>
          </p:cNvPicPr>
          <p:nvPr/>
        </p:nvPicPr>
        <p:blipFill>
          <a:blip r:embed="rId2" cstate="print"/>
          <a:srcRect/>
          <a:stretch>
            <a:fillRect/>
          </a:stretch>
        </p:blipFill>
        <p:spPr bwMode="auto">
          <a:xfrm flipH="1">
            <a:off x="296424" y="5501522"/>
            <a:ext cx="571500" cy="561975"/>
          </a:xfrm>
          <a:prstGeom prst="rect">
            <a:avLst/>
          </a:prstGeom>
          <a:noFill/>
        </p:spPr>
      </p:pic>
      <p:grpSp>
        <p:nvGrpSpPr>
          <p:cNvPr id="8" name="Group 7"/>
          <p:cNvGrpSpPr/>
          <p:nvPr/>
        </p:nvGrpSpPr>
        <p:grpSpPr>
          <a:xfrm>
            <a:off x="1275313" y="4891840"/>
            <a:ext cx="1167095" cy="1311692"/>
            <a:chOff x="1371569" y="4891840"/>
            <a:chExt cx="1167095" cy="1311692"/>
          </a:xfrm>
        </p:grpSpPr>
        <p:pic>
          <p:nvPicPr>
            <p:cNvPr id="9" name="Picture 9" descr="http://audiojunctionmanhattan.com/wp-content/uploads/2011/11/contractorIcon.jpg"/>
            <p:cNvPicPr>
              <a:picLocks noChangeAspect="1" noChangeArrowheads="1"/>
            </p:cNvPicPr>
            <p:nvPr/>
          </p:nvPicPr>
          <p:blipFill>
            <a:blip r:embed="rId3" cstate="print"/>
            <a:srcRect/>
            <a:stretch>
              <a:fillRect/>
            </a:stretch>
          </p:blipFill>
          <p:spPr bwMode="auto">
            <a:xfrm>
              <a:off x="1895600" y="4891840"/>
              <a:ext cx="643064" cy="666617"/>
            </a:xfrm>
            <a:prstGeom prst="rect">
              <a:avLst/>
            </a:prstGeom>
            <a:noFill/>
          </p:spPr>
        </p:pic>
        <p:sp>
          <p:nvSpPr>
            <p:cNvPr id="10" name="laptop"/>
            <p:cNvSpPr>
              <a:spLocks noEditPoints="1" noChangeArrowheads="1"/>
            </p:cNvSpPr>
            <p:nvPr/>
          </p:nvSpPr>
          <p:spPr bwMode="auto">
            <a:xfrm>
              <a:off x="1371569" y="5534556"/>
              <a:ext cx="971122" cy="66897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 name="Picture 2" descr="http://mywindowshelp.com/wp-content/uploads/2014/04/Windows-Support-Number.png"/>
            <p:cNvPicPr>
              <a:picLocks noChangeAspect="1" noChangeArrowheads="1"/>
            </p:cNvPicPr>
            <p:nvPr/>
          </p:nvPicPr>
          <p:blipFill>
            <a:blip r:embed="rId4" cstate="print"/>
            <a:srcRect/>
            <a:stretch>
              <a:fillRect/>
            </a:stretch>
          </p:blipFill>
          <p:spPr bwMode="auto">
            <a:xfrm>
              <a:off x="1634747" y="5609037"/>
              <a:ext cx="454807" cy="284157"/>
            </a:xfrm>
            <a:prstGeom prst="rect">
              <a:avLst/>
            </a:prstGeom>
            <a:noFill/>
          </p:spPr>
        </p:pic>
      </p:grpSp>
      <p:pic>
        <p:nvPicPr>
          <p:cNvPr id="12" name="Picture 15" descr="http://www.functionx.com/illustrations/network2a.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38467" y="4283241"/>
            <a:ext cx="2351780" cy="2296445"/>
          </a:xfrm>
          <a:prstGeom prst="rect">
            <a:avLst/>
          </a:prstGeom>
          <a:noFill/>
        </p:spPr>
      </p:pic>
      <p:grpSp>
        <p:nvGrpSpPr>
          <p:cNvPr id="13" name="Group 12"/>
          <p:cNvGrpSpPr/>
          <p:nvPr/>
        </p:nvGrpSpPr>
        <p:grpSpPr>
          <a:xfrm>
            <a:off x="6424830" y="4896856"/>
            <a:ext cx="1319645" cy="1342774"/>
            <a:chOff x="6533118" y="4800600"/>
            <a:chExt cx="1319645" cy="1342774"/>
          </a:xfrm>
        </p:grpSpPr>
        <p:pic>
          <p:nvPicPr>
            <p:cNvPr id="14" name="Picture 17" descr="http://ec.l.thumbs.canstockphoto.com/canstock10533864.jpg"/>
            <p:cNvPicPr>
              <a:picLocks noChangeAspect="1" noChangeArrowheads="1"/>
            </p:cNvPicPr>
            <p:nvPr/>
          </p:nvPicPr>
          <p:blipFill>
            <a:blip r:embed="rId6" cstate="print"/>
            <a:srcRect/>
            <a:stretch>
              <a:fillRect/>
            </a:stretch>
          </p:blipFill>
          <p:spPr bwMode="auto">
            <a:xfrm>
              <a:off x="7046224" y="4800600"/>
              <a:ext cx="806539" cy="790408"/>
            </a:xfrm>
            <a:prstGeom prst="rect">
              <a:avLst/>
            </a:prstGeom>
            <a:noFill/>
          </p:spPr>
        </p:pic>
        <p:sp>
          <p:nvSpPr>
            <p:cNvPr id="15" name="laptop"/>
            <p:cNvSpPr>
              <a:spLocks noEditPoints="1" noChangeArrowheads="1"/>
            </p:cNvSpPr>
            <p:nvPr/>
          </p:nvSpPr>
          <p:spPr bwMode="auto">
            <a:xfrm>
              <a:off x="6533118" y="5474398"/>
              <a:ext cx="971122" cy="668976"/>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2" descr="http://mywindowshelp.com/wp-content/uploads/2014/04/Windows-Support-Number.png"/>
            <p:cNvPicPr>
              <a:picLocks noChangeAspect="1" noChangeArrowheads="1"/>
            </p:cNvPicPr>
            <p:nvPr/>
          </p:nvPicPr>
          <p:blipFill>
            <a:blip r:embed="rId4" cstate="print"/>
            <a:srcRect/>
            <a:stretch>
              <a:fillRect/>
            </a:stretch>
          </p:blipFill>
          <p:spPr bwMode="auto">
            <a:xfrm>
              <a:off x="6796311" y="5548880"/>
              <a:ext cx="454807" cy="284157"/>
            </a:xfrm>
            <a:prstGeom prst="rect">
              <a:avLst/>
            </a:prstGeom>
            <a:noFill/>
          </p:spPr>
        </p:pic>
      </p:grpSp>
      <p:pic>
        <p:nvPicPr>
          <p:cNvPr id="17" name="Picture 2" descr="http://mywindowshelp.com/wp-content/uploads/2014/04/Windows-Support-Number.png"/>
          <p:cNvPicPr>
            <a:picLocks noChangeAspect="1" noChangeArrowheads="1"/>
          </p:cNvPicPr>
          <p:nvPr/>
        </p:nvPicPr>
        <p:blipFill>
          <a:blip r:embed="rId7" cstate="print"/>
          <a:srcRect/>
          <a:stretch>
            <a:fillRect/>
          </a:stretch>
        </p:blipFill>
        <p:spPr bwMode="auto">
          <a:xfrm>
            <a:off x="3086428" y="5329629"/>
            <a:ext cx="530842" cy="319944"/>
          </a:xfrm>
          <a:prstGeom prst="rect">
            <a:avLst/>
          </a:prstGeom>
          <a:noFill/>
        </p:spPr>
      </p:pic>
      <p:pic>
        <p:nvPicPr>
          <p:cNvPr id="18" name="Picture 2" descr="http://mywindowshelp.com/wp-content/uploads/2014/04/Windows-Support-Number.png"/>
          <p:cNvPicPr>
            <a:picLocks noChangeAspect="1" noChangeArrowheads="1"/>
          </p:cNvPicPr>
          <p:nvPr/>
        </p:nvPicPr>
        <p:blipFill>
          <a:blip r:embed="rId7" cstate="print"/>
          <a:srcRect/>
          <a:stretch>
            <a:fillRect/>
          </a:stretch>
        </p:blipFill>
        <p:spPr bwMode="auto">
          <a:xfrm>
            <a:off x="4181302" y="5774799"/>
            <a:ext cx="530842" cy="319944"/>
          </a:xfrm>
          <a:prstGeom prst="rect">
            <a:avLst/>
          </a:prstGeom>
          <a:noFill/>
        </p:spPr>
      </p:pic>
      <p:pic>
        <p:nvPicPr>
          <p:cNvPr id="19" name="Picture 19" descr="http://4vector.com/i/free-vector-usb-flash-drive-icon-clip-art_117302_Usb_Flash_Drive_Icon_clip_art_hight.png"/>
          <p:cNvPicPr>
            <a:picLocks noChangeAspect="1" noChangeArrowheads="1"/>
          </p:cNvPicPr>
          <p:nvPr/>
        </p:nvPicPr>
        <p:blipFill>
          <a:blip r:embed="rId8" cstate="print"/>
          <a:srcRect/>
          <a:stretch>
            <a:fillRect/>
          </a:stretch>
        </p:blipFill>
        <p:spPr bwMode="auto">
          <a:xfrm>
            <a:off x="5569789" y="5473538"/>
            <a:ext cx="554288" cy="554288"/>
          </a:xfrm>
          <a:prstGeom prst="rect">
            <a:avLst/>
          </a:prstGeom>
          <a:noFill/>
        </p:spPr>
      </p:pic>
      <p:pic>
        <p:nvPicPr>
          <p:cNvPr id="20" name="Picture 20"/>
          <p:cNvPicPr>
            <a:picLocks noChangeAspect="1" noChangeArrowheads="1"/>
          </p:cNvPicPr>
          <p:nvPr/>
        </p:nvPicPr>
        <p:blipFill>
          <a:blip r:embed="rId9" cstate="print"/>
          <a:srcRect/>
          <a:stretch>
            <a:fillRect/>
          </a:stretch>
        </p:blipFill>
        <p:spPr bwMode="auto">
          <a:xfrm>
            <a:off x="7715250" y="4937711"/>
            <a:ext cx="1428750" cy="1362075"/>
          </a:xfrm>
          <a:prstGeom prst="rect">
            <a:avLst/>
          </a:prstGeom>
          <a:noFill/>
          <a:ln w="9525">
            <a:noFill/>
            <a:miter lim="800000"/>
            <a:headEnd/>
            <a:tailEnd/>
          </a:ln>
        </p:spPr>
      </p:pic>
      <p:cxnSp>
        <p:nvCxnSpPr>
          <p:cNvPr id="21" name="Straight Connector 20"/>
          <p:cNvCxnSpPr/>
          <p:nvPr/>
        </p:nvCxnSpPr>
        <p:spPr bwMode="auto">
          <a:xfrm>
            <a:off x="1070811" y="4559963"/>
            <a:ext cx="0" cy="1720516"/>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2" name="Straight Connector 21"/>
          <p:cNvCxnSpPr/>
          <p:nvPr/>
        </p:nvCxnSpPr>
        <p:spPr bwMode="auto">
          <a:xfrm>
            <a:off x="2502569" y="4559963"/>
            <a:ext cx="0" cy="1720516"/>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3" name="Straight Connector 22"/>
          <p:cNvCxnSpPr/>
          <p:nvPr/>
        </p:nvCxnSpPr>
        <p:spPr bwMode="auto">
          <a:xfrm>
            <a:off x="5426242" y="4559963"/>
            <a:ext cx="0" cy="1720516"/>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4" name="Straight Connector 23"/>
          <p:cNvCxnSpPr/>
          <p:nvPr/>
        </p:nvCxnSpPr>
        <p:spPr bwMode="auto">
          <a:xfrm>
            <a:off x="6352673" y="4559963"/>
            <a:ext cx="0" cy="1720516"/>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5" name="Straight Connector 24"/>
          <p:cNvCxnSpPr/>
          <p:nvPr/>
        </p:nvCxnSpPr>
        <p:spPr bwMode="auto">
          <a:xfrm>
            <a:off x="7712241" y="4559963"/>
            <a:ext cx="0" cy="1720516"/>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26" name="Straight Arrow Connector 25"/>
          <p:cNvCxnSpPr/>
          <p:nvPr/>
        </p:nvCxnSpPr>
        <p:spPr bwMode="auto">
          <a:xfrm flipV="1">
            <a:off x="924560" y="5750560"/>
            <a:ext cx="447040" cy="50800"/>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27" name="Straight Arrow Connector 26"/>
          <p:cNvCxnSpPr/>
          <p:nvPr/>
        </p:nvCxnSpPr>
        <p:spPr bwMode="auto">
          <a:xfrm>
            <a:off x="2133600" y="5760720"/>
            <a:ext cx="853440" cy="30480"/>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28" name="Straight Arrow Connector 27"/>
          <p:cNvCxnSpPr/>
          <p:nvPr/>
        </p:nvCxnSpPr>
        <p:spPr bwMode="auto">
          <a:xfrm>
            <a:off x="3403600" y="5862320"/>
            <a:ext cx="1209040" cy="314960"/>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29" name="Straight Arrow Connector 28"/>
          <p:cNvCxnSpPr/>
          <p:nvPr/>
        </p:nvCxnSpPr>
        <p:spPr bwMode="auto">
          <a:xfrm flipV="1">
            <a:off x="5069840" y="5923280"/>
            <a:ext cx="487680" cy="233680"/>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30" name="Straight Arrow Connector 29"/>
          <p:cNvCxnSpPr>
            <a:endCxn id="15" idx="1"/>
          </p:cNvCxnSpPr>
          <p:nvPr/>
        </p:nvCxnSpPr>
        <p:spPr bwMode="auto">
          <a:xfrm>
            <a:off x="6075680" y="5709920"/>
            <a:ext cx="500303" cy="82890"/>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31" name="Straight Arrow Connector 30"/>
          <p:cNvCxnSpPr/>
          <p:nvPr/>
        </p:nvCxnSpPr>
        <p:spPr bwMode="auto">
          <a:xfrm flipV="1">
            <a:off x="7305040" y="5750560"/>
            <a:ext cx="599440" cy="60960"/>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spTree>
    <p:extLst>
      <p:ext uri="{BB962C8B-B14F-4D97-AF65-F5344CB8AC3E}">
        <p14:creationId xmlns:p14="http://schemas.microsoft.com/office/powerpoint/2010/main" val="200469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5310</TotalTime>
  <Words>2656</Words>
  <Application>Microsoft Office PowerPoint</Application>
  <PresentationFormat>On-screen Show (4:3)</PresentationFormat>
  <Paragraphs>399</Paragraphs>
  <Slides>40</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Cambria Math</vt:lpstr>
      <vt:lpstr>Symbol</vt:lpstr>
      <vt:lpstr>Tahoma</vt:lpstr>
      <vt:lpstr>Times New Roman</vt:lpstr>
      <vt:lpstr>Times-Roman</vt:lpstr>
      <vt:lpstr>Tw Cen MT</vt:lpstr>
      <vt:lpstr>Wingdings</vt:lpstr>
      <vt:lpstr>Wingdings 2</vt:lpstr>
      <vt:lpstr>Median</vt:lpstr>
      <vt:lpstr>A Mission-Centric Framework for  Cyber Situational Awareness  Metrics to Quantify Network Diversity  S. Jajodia, M. Albanese George Mason University  </vt:lpstr>
      <vt:lpstr>Outline</vt:lpstr>
      <vt:lpstr>Overview of Mason’s Role</vt:lpstr>
      <vt:lpstr>Where We Stand in the Project</vt:lpstr>
      <vt:lpstr>Our Vision</vt:lpstr>
      <vt:lpstr>Network Diversity</vt:lpstr>
      <vt:lpstr>Motivation</vt:lpstr>
      <vt:lpstr>Zero-Day Attacks</vt:lpstr>
      <vt:lpstr>How Could Diversity Help?</vt:lpstr>
      <vt:lpstr>Limitations of Current Solutions</vt:lpstr>
      <vt:lpstr>Our Contributions</vt:lpstr>
      <vt:lpstr>New Contributions Since Year 5</vt:lpstr>
      <vt:lpstr>Use Case 1: Stuxnet and SCADA</vt:lpstr>
      <vt:lpstr>Use Case 2: Worm Propagation</vt:lpstr>
      <vt:lpstr>Use Case 3: Targeted Attack</vt:lpstr>
      <vt:lpstr>Use Case 4: Moving Targeted Defense</vt:lpstr>
      <vt:lpstr>Bio-Diversity (1/2)</vt:lpstr>
      <vt:lpstr>Bio-Diversity (2/2)</vt:lpstr>
      <vt:lpstr>Effective Richness and d1-Diversity</vt:lpstr>
      <vt:lpstr>Similarity-Sensitive Effective Richness</vt:lpstr>
      <vt:lpstr>Resource Graph</vt:lpstr>
      <vt:lpstr>Selecting the Least Diverse Path(s)</vt:lpstr>
      <vt:lpstr>Network Diversity: Least Attack Effort</vt:lpstr>
      <vt:lpstr>Complexity and Algorithm</vt:lpstr>
      <vt:lpstr>Network Diversity: Average Effort</vt:lpstr>
      <vt:lpstr>Effect of Reusing Exploits</vt:lpstr>
      <vt:lpstr>Limitations of the d_3 Metrics</vt:lpstr>
      <vt:lpstr>A Better Model for the d_3 Metrics</vt:lpstr>
      <vt:lpstr>Experimental Setup</vt:lpstr>
      <vt:lpstr>Overall Trends</vt:lpstr>
      <vt:lpstr>Use Case: Worm Propagation</vt:lpstr>
      <vt:lpstr>Use Case: Targeted Attack</vt:lpstr>
      <vt:lpstr>Use Case: Moving Target Defense</vt:lpstr>
      <vt:lpstr>Use Case: Moving Target Defense</vt:lpstr>
      <vt:lpstr>Cost</vt:lpstr>
      <vt:lpstr>Year 6 Statistics</vt:lpstr>
      <vt:lpstr>Year 6 Statistics (1)</vt:lpstr>
      <vt:lpstr>Conclusions</vt:lpstr>
      <vt:lpstr>Conclusions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Massimiliano Albanese</dc:creator>
  <cp:lastModifiedBy>Massimiliano Albanese</cp:lastModifiedBy>
  <cp:revision>539</cp:revision>
  <dcterms:created xsi:type="dcterms:W3CDTF">2006-08-16T00:00:00Z</dcterms:created>
  <dcterms:modified xsi:type="dcterms:W3CDTF">2015-07-09T05:04:32Z</dcterms:modified>
</cp:coreProperties>
</file>