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88" r:id="rId2"/>
    <p:sldId id="256" r:id="rId3"/>
    <p:sldId id="257" r:id="rId4"/>
    <p:sldId id="258" r:id="rId5"/>
    <p:sldId id="259" r:id="rId6"/>
    <p:sldId id="260" r:id="rId7"/>
    <p:sldId id="265" r:id="rId8"/>
    <p:sldId id="29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94" r:id="rId31"/>
    <p:sldId id="289" r:id="rId32"/>
    <p:sldId id="290" r:id="rId33"/>
    <p:sldId id="297" r:id="rId34"/>
    <p:sldId id="291" r:id="rId35"/>
    <p:sldId id="292" r:id="rId36"/>
    <p:sldId id="296" r:id="rId3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McNeese" initials="MM" lastIdx="11" clrIdx="0"/>
  <p:cmAuthor id="1" name="dhall"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F14"/>
    <a:srgbClr val="FCFBC5"/>
    <a:srgbClr val="F9F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866" autoAdjust="0"/>
  </p:normalViewPr>
  <p:slideViewPr>
    <p:cSldViewPr snapToGrid="0">
      <p:cViewPr varScale="1">
        <p:scale>
          <a:sx n="75" d="100"/>
          <a:sy n="75" d="100"/>
        </p:scale>
        <p:origin x="1014" y="54"/>
      </p:cViewPr>
      <p:guideLst>
        <p:guide orient="horz" pos="2160"/>
        <p:guide pos="2880"/>
      </p:guideLst>
    </p:cSldViewPr>
  </p:slideViewPr>
  <p:outlineViewPr>
    <p:cViewPr>
      <p:scale>
        <a:sx n="33" d="100"/>
        <a:sy n="33" d="100"/>
      </p:scale>
      <p:origin x="0" y="-7188"/>
    </p:cViewPr>
  </p:outlineViewPr>
  <p:notesTextViewPr>
    <p:cViewPr>
      <p:scale>
        <a:sx n="50" d="100"/>
        <a:sy n="50" d="100"/>
      </p:scale>
      <p:origin x="0" y="0"/>
    </p:cViewPr>
  </p:notesTextViewPr>
  <p:sorterViewPr>
    <p:cViewPr varScale="1">
      <p:scale>
        <a:sx n="1" d="1"/>
        <a:sy n="1" d="1"/>
      </p:scale>
      <p:origin x="0" y="-6342"/>
    </p:cViewPr>
  </p:sorterViewPr>
  <p:notesViewPr>
    <p:cSldViewPr snapToGrid="0">
      <p:cViewPr varScale="1">
        <p:scale>
          <a:sx n="83" d="100"/>
          <a:sy n="83" d="100"/>
        </p:scale>
        <p:origin x="-3108"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FB9BA878-9DE9-42BC-B806-3E2B8C93B504}" type="datetimeFigureOut">
              <a:rPr lang="en-US" smtClean="0"/>
              <a:pPr/>
              <a:t>7/9/2015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B8480EE-51C6-4AC6-9A31-AE5C115F1FCA}" type="slidenum">
              <a:rPr lang="en-US" smtClean="0"/>
              <a:pPr/>
              <a:t>‹#›</a:t>
            </a:fld>
            <a:endParaRPr lang="en-US"/>
          </a:p>
        </p:txBody>
      </p:sp>
    </p:spTree>
    <p:extLst>
      <p:ext uri="{BB962C8B-B14F-4D97-AF65-F5344CB8AC3E}">
        <p14:creationId xmlns:p14="http://schemas.microsoft.com/office/powerpoint/2010/main" val="969610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07C24C6A-0E61-4770-986B-476039358790}" type="datetimeFigureOut">
              <a:rPr lang="en-US" smtClean="0"/>
              <a:pPr/>
              <a:t>7/9/2015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D6823AAF-14BC-48AC-9968-88BCE2B7E628}" type="slidenum">
              <a:rPr lang="en-US" smtClean="0"/>
              <a:pPr/>
              <a:t>‹#›</a:t>
            </a:fld>
            <a:endParaRPr lang="en-US"/>
          </a:p>
        </p:txBody>
      </p:sp>
    </p:spTree>
    <p:extLst>
      <p:ext uri="{BB962C8B-B14F-4D97-AF65-F5344CB8AC3E}">
        <p14:creationId xmlns:p14="http://schemas.microsoft.com/office/powerpoint/2010/main" val="368614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1</a:t>
            </a:fld>
            <a:endParaRPr lang="en-US"/>
          </a:p>
        </p:txBody>
      </p:sp>
    </p:spTree>
    <p:extLst>
      <p:ext uri="{BB962C8B-B14F-4D97-AF65-F5344CB8AC3E}">
        <p14:creationId xmlns:p14="http://schemas.microsoft.com/office/powerpoint/2010/main" val="157436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16</a:t>
            </a:fld>
            <a:endParaRPr lang="en-US"/>
          </a:p>
        </p:txBody>
      </p:sp>
    </p:spTree>
    <p:extLst>
      <p:ext uri="{BB962C8B-B14F-4D97-AF65-F5344CB8AC3E}">
        <p14:creationId xmlns:p14="http://schemas.microsoft.com/office/powerpoint/2010/main" val="411123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PRELIM data presented in report</a:t>
            </a:r>
            <a:endParaRPr lang="en-US"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17</a:t>
            </a:fld>
            <a:endParaRPr lang="en-US"/>
          </a:p>
        </p:txBody>
      </p:sp>
    </p:spTree>
    <p:extLst>
      <p:ext uri="{BB962C8B-B14F-4D97-AF65-F5344CB8AC3E}">
        <p14:creationId xmlns:p14="http://schemas.microsoft.com/office/powerpoint/2010/main" val="225693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18</a:t>
            </a:fld>
            <a:endParaRPr lang="en-US"/>
          </a:p>
        </p:txBody>
      </p:sp>
    </p:spTree>
    <p:extLst>
      <p:ext uri="{BB962C8B-B14F-4D97-AF65-F5344CB8AC3E}">
        <p14:creationId xmlns:p14="http://schemas.microsoft.com/office/powerpoint/2010/main" val="71021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Black"/>
                <a:cs typeface="Arial Black"/>
              </a:rPr>
              <a:t>Note – here that one of the elements of Cyber-Cognition and the losses that occurs is metacognitive processing of a mental model of the adversarial threat.  This qualitative exercise is real world oriented given by real cyber analysts and provides a problem set that generates concepts about what a threat can do, where it exists, and poses opportunistic problem solving for individuals and a team of humans.  As such it is a nice ground point to see how cyber security analysts of the future respond and begin thinking about threats in light of the overall cyber security problems they address.  Note too that the experimental task incorporates many of the same elements present in the challenge problem to generate consideration and thinking about cyber security operations that include threat information to begin forming threat mental models for use in their reasoning and solving the problem.  </a:t>
            </a:r>
            <a:endParaRPr lang="en-US" dirty="0">
              <a:latin typeface="Arial Black"/>
              <a:cs typeface="Arial Black"/>
            </a:endParaRPr>
          </a:p>
        </p:txBody>
      </p:sp>
      <p:sp>
        <p:nvSpPr>
          <p:cNvPr id="4" name="Slide Number Placeholder 3"/>
          <p:cNvSpPr>
            <a:spLocks noGrp="1"/>
          </p:cNvSpPr>
          <p:nvPr>
            <p:ph type="sldNum" sz="quarter" idx="10"/>
          </p:nvPr>
        </p:nvSpPr>
        <p:spPr/>
        <p:txBody>
          <a:bodyPr/>
          <a:lstStyle/>
          <a:p>
            <a:fld id="{D6823AAF-14BC-48AC-9968-88BCE2B7E628}" type="slidenum">
              <a:rPr lang="en-US" smtClean="0"/>
              <a:pPr/>
              <a:t>19</a:t>
            </a:fld>
            <a:endParaRPr lang="en-US" dirty="0"/>
          </a:p>
        </p:txBody>
      </p:sp>
    </p:spTree>
    <p:extLst>
      <p:ext uri="{BB962C8B-B14F-4D97-AF65-F5344CB8AC3E}">
        <p14:creationId xmlns:p14="http://schemas.microsoft.com/office/powerpoint/2010/main" val="2614580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20</a:t>
            </a:fld>
            <a:endParaRPr lang="en-US"/>
          </a:p>
        </p:txBody>
      </p:sp>
    </p:spTree>
    <p:extLst>
      <p:ext uri="{BB962C8B-B14F-4D97-AF65-F5344CB8AC3E}">
        <p14:creationId xmlns:p14="http://schemas.microsoft.com/office/powerpoint/2010/main" val="419317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21</a:t>
            </a:fld>
            <a:endParaRPr lang="en-US"/>
          </a:p>
        </p:txBody>
      </p:sp>
    </p:spTree>
    <p:extLst>
      <p:ext uri="{BB962C8B-B14F-4D97-AF65-F5344CB8AC3E}">
        <p14:creationId xmlns:p14="http://schemas.microsoft.com/office/powerpoint/2010/main" val="402890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22</a:t>
            </a:fld>
            <a:endParaRPr lang="en-US"/>
          </a:p>
        </p:txBody>
      </p:sp>
    </p:spTree>
    <p:extLst>
      <p:ext uri="{BB962C8B-B14F-4D97-AF65-F5344CB8AC3E}">
        <p14:creationId xmlns:p14="http://schemas.microsoft.com/office/powerpoint/2010/main" val="3911687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23</a:t>
            </a:fld>
            <a:endParaRPr lang="en-US"/>
          </a:p>
        </p:txBody>
      </p:sp>
    </p:spTree>
    <p:extLst>
      <p:ext uri="{BB962C8B-B14F-4D97-AF65-F5344CB8AC3E}">
        <p14:creationId xmlns:p14="http://schemas.microsoft.com/office/powerpoint/2010/main" val="176221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24</a:t>
            </a:fld>
            <a:endParaRPr lang="en-US"/>
          </a:p>
        </p:txBody>
      </p:sp>
    </p:spTree>
    <p:extLst>
      <p:ext uri="{BB962C8B-B14F-4D97-AF65-F5344CB8AC3E}">
        <p14:creationId xmlns:p14="http://schemas.microsoft.com/office/powerpoint/2010/main" val="3884643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25</a:t>
            </a:fld>
            <a:endParaRPr lang="en-US"/>
          </a:p>
        </p:txBody>
      </p:sp>
    </p:spTree>
    <p:extLst>
      <p:ext uri="{BB962C8B-B14F-4D97-AF65-F5344CB8AC3E}">
        <p14:creationId xmlns:p14="http://schemas.microsoft.com/office/powerpoint/2010/main" val="105485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3</a:t>
            </a:fld>
            <a:endParaRPr lang="en-US"/>
          </a:p>
        </p:txBody>
      </p:sp>
    </p:spTree>
    <p:extLst>
      <p:ext uri="{BB962C8B-B14F-4D97-AF65-F5344CB8AC3E}">
        <p14:creationId xmlns:p14="http://schemas.microsoft.com/office/powerpoint/2010/main" val="1235524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26</a:t>
            </a:fld>
            <a:endParaRPr lang="en-US"/>
          </a:p>
        </p:txBody>
      </p:sp>
    </p:spTree>
    <p:extLst>
      <p:ext uri="{BB962C8B-B14F-4D97-AF65-F5344CB8AC3E}">
        <p14:creationId xmlns:p14="http://schemas.microsoft.com/office/powerpoint/2010/main" val="103129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27</a:t>
            </a:fld>
            <a:endParaRPr lang="en-US"/>
          </a:p>
        </p:txBody>
      </p:sp>
    </p:spTree>
    <p:extLst>
      <p:ext uri="{BB962C8B-B14F-4D97-AF65-F5344CB8AC3E}">
        <p14:creationId xmlns:p14="http://schemas.microsoft.com/office/powerpoint/2010/main" val="99328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28</a:t>
            </a:fld>
            <a:endParaRPr lang="en-US"/>
          </a:p>
        </p:txBody>
      </p:sp>
    </p:spTree>
    <p:extLst>
      <p:ext uri="{BB962C8B-B14F-4D97-AF65-F5344CB8AC3E}">
        <p14:creationId xmlns:p14="http://schemas.microsoft.com/office/powerpoint/2010/main" val="240569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29</a:t>
            </a:fld>
            <a:endParaRPr lang="en-US"/>
          </a:p>
        </p:txBody>
      </p:sp>
    </p:spTree>
    <p:extLst>
      <p:ext uri="{BB962C8B-B14F-4D97-AF65-F5344CB8AC3E}">
        <p14:creationId xmlns:p14="http://schemas.microsoft.com/office/powerpoint/2010/main" val="249998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9</a:t>
            </a:fld>
            <a:endParaRPr lang="en-US"/>
          </a:p>
        </p:txBody>
      </p:sp>
    </p:spTree>
    <p:extLst>
      <p:ext uri="{BB962C8B-B14F-4D97-AF65-F5344CB8AC3E}">
        <p14:creationId xmlns:p14="http://schemas.microsoft.com/office/powerpoint/2010/main" val="183202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10</a:t>
            </a:fld>
            <a:endParaRPr lang="en-US"/>
          </a:p>
        </p:txBody>
      </p:sp>
    </p:spTree>
    <p:extLst>
      <p:ext uri="{BB962C8B-B14F-4D97-AF65-F5344CB8AC3E}">
        <p14:creationId xmlns:p14="http://schemas.microsoft.com/office/powerpoint/2010/main" val="4530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11</a:t>
            </a:fld>
            <a:endParaRPr lang="en-US"/>
          </a:p>
        </p:txBody>
      </p:sp>
    </p:spTree>
    <p:extLst>
      <p:ext uri="{BB962C8B-B14F-4D97-AF65-F5344CB8AC3E}">
        <p14:creationId xmlns:p14="http://schemas.microsoft.com/office/powerpoint/2010/main" val="389962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Black"/>
              <a:cs typeface="Arial Black"/>
            </a:endParaRPr>
          </a:p>
        </p:txBody>
      </p:sp>
      <p:sp>
        <p:nvSpPr>
          <p:cNvPr id="4" name="Slide Number Placeholder 3"/>
          <p:cNvSpPr>
            <a:spLocks noGrp="1"/>
          </p:cNvSpPr>
          <p:nvPr>
            <p:ph type="sldNum" sz="quarter" idx="10"/>
          </p:nvPr>
        </p:nvSpPr>
        <p:spPr/>
        <p:txBody>
          <a:bodyPr/>
          <a:lstStyle/>
          <a:p>
            <a:fld id="{D6823AAF-14BC-48AC-9968-88BCE2B7E628}" type="slidenum">
              <a:rPr lang="en-US" smtClean="0"/>
              <a:pPr/>
              <a:t>12</a:t>
            </a:fld>
            <a:endParaRPr lang="en-US"/>
          </a:p>
        </p:txBody>
      </p:sp>
    </p:spTree>
    <p:extLst>
      <p:ext uri="{BB962C8B-B14F-4D97-AF65-F5344CB8AC3E}">
        <p14:creationId xmlns:p14="http://schemas.microsoft.com/office/powerpoint/2010/main" val="26425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DC6B4-794D-8B47-BC23-8488FFA88BC7}" type="slidenum">
              <a:rPr lang="en-US" smtClean="0"/>
              <a:t>13</a:t>
            </a:fld>
            <a:endParaRPr lang="en-US"/>
          </a:p>
        </p:txBody>
      </p:sp>
    </p:spTree>
    <p:extLst>
      <p:ext uri="{BB962C8B-B14F-4D97-AF65-F5344CB8AC3E}">
        <p14:creationId xmlns:p14="http://schemas.microsoft.com/office/powerpoint/2010/main" val="384059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23AAF-14BC-48AC-9968-88BCE2B7E628}" type="slidenum">
              <a:rPr lang="en-US" smtClean="0"/>
              <a:pPr/>
              <a:t>14</a:t>
            </a:fld>
            <a:endParaRPr lang="en-US"/>
          </a:p>
        </p:txBody>
      </p:sp>
    </p:spTree>
    <p:extLst>
      <p:ext uri="{BB962C8B-B14F-4D97-AF65-F5344CB8AC3E}">
        <p14:creationId xmlns:p14="http://schemas.microsoft.com/office/powerpoint/2010/main" val="121056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Black"/>
                <a:cs typeface="Arial Black"/>
              </a:rPr>
              <a:t>Unpacking the </a:t>
            </a:r>
            <a:r>
              <a:rPr lang="en-US" dirty="0" err="1" smtClean="0">
                <a:latin typeface="Arial Black"/>
                <a:cs typeface="Arial Black"/>
              </a:rPr>
              <a:t>LivLab</a:t>
            </a:r>
            <a:r>
              <a:rPr lang="en-US" dirty="0" smtClean="0">
                <a:latin typeface="Arial Black"/>
                <a:cs typeface="Arial Black"/>
              </a:rPr>
              <a:t> to see how problem states decompose</a:t>
            </a:r>
            <a:r>
              <a:rPr lang="en-US" baseline="0" dirty="0" smtClean="0">
                <a:latin typeface="Arial Black"/>
                <a:cs typeface="Arial Black"/>
              </a:rPr>
              <a:t> into research activities for </a:t>
            </a:r>
            <a:r>
              <a:rPr lang="en-US" baseline="0" dirty="0" err="1" smtClean="0">
                <a:latin typeface="Arial Black"/>
                <a:cs typeface="Arial Black"/>
              </a:rPr>
              <a:t>yr</a:t>
            </a:r>
            <a:r>
              <a:rPr lang="en-US" baseline="0" dirty="0" smtClean="0">
                <a:latin typeface="Arial Black"/>
                <a:cs typeface="Arial Black"/>
              </a:rPr>
              <a:t> 6.  </a:t>
            </a:r>
          </a:p>
          <a:p>
            <a:endParaRPr lang="en-US" baseline="0" dirty="0" smtClean="0">
              <a:latin typeface="Arial Black"/>
              <a:cs typeface="Arial Black"/>
            </a:endParaRPr>
          </a:p>
          <a:p>
            <a:r>
              <a:rPr lang="en-US" baseline="0" dirty="0" smtClean="0">
                <a:latin typeface="Arial Black"/>
                <a:cs typeface="Arial Black"/>
              </a:rPr>
              <a:t>So this is how we addressed the ‘Framing awareness’  theme in this 6</a:t>
            </a:r>
            <a:r>
              <a:rPr lang="en-US" baseline="30000" dirty="0" smtClean="0">
                <a:latin typeface="Arial Black"/>
                <a:cs typeface="Arial Black"/>
              </a:rPr>
              <a:t>th</a:t>
            </a:r>
            <a:r>
              <a:rPr lang="en-US" baseline="0" dirty="0" smtClean="0">
                <a:latin typeface="Arial Black"/>
                <a:cs typeface="Arial Black"/>
              </a:rPr>
              <a:t> year.</a:t>
            </a:r>
            <a:r>
              <a:rPr lang="en-US" dirty="0" smtClean="0">
                <a:latin typeface="Arial Black"/>
                <a:cs typeface="Arial Black"/>
              </a:rPr>
              <a:t>   The perspective is that of human-agent transactions as relayed through the new simulation.  Framing awareness is a theme looked at in agent-agent interaction for the challenge problem as well to see what can be framed around awareness for specific cyber security problems in context.  </a:t>
            </a:r>
            <a:endParaRPr lang="en-US" dirty="0">
              <a:latin typeface="Arial Black"/>
              <a:cs typeface="Arial Black"/>
            </a:endParaRPr>
          </a:p>
        </p:txBody>
      </p:sp>
      <p:sp>
        <p:nvSpPr>
          <p:cNvPr id="4" name="Slide Number Placeholder 3"/>
          <p:cNvSpPr>
            <a:spLocks noGrp="1"/>
          </p:cNvSpPr>
          <p:nvPr>
            <p:ph type="sldNum" sz="quarter" idx="10"/>
          </p:nvPr>
        </p:nvSpPr>
        <p:spPr/>
        <p:txBody>
          <a:bodyPr/>
          <a:lstStyle/>
          <a:p>
            <a:pPr>
              <a:defRPr/>
            </a:pPr>
            <a:fld id="{C052A062-5A95-D442-850A-39EA2E9B6635}" type="slidenum">
              <a:rPr lang="en-US" smtClean="0"/>
              <a:pPr>
                <a:defRPr/>
              </a:pPr>
              <a:t>15</a:t>
            </a:fld>
            <a:endParaRPr lang="en-US"/>
          </a:p>
        </p:txBody>
      </p:sp>
    </p:spTree>
    <p:extLst>
      <p:ext uri="{BB962C8B-B14F-4D97-AF65-F5344CB8AC3E}">
        <p14:creationId xmlns:p14="http://schemas.microsoft.com/office/powerpoint/2010/main" val="46478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7FE22-017A-4DBA-BF43-3205754F6218}"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7FE22-017A-4DBA-BF43-3205754F6218}"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7FE22-017A-4DBA-BF43-3205754F6218}"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67FE22-017A-4DBA-BF43-3205754F6218}" type="datetimeFigureOut">
              <a:rPr lang="en-US" smtClean="0"/>
              <a:pPr/>
              <a:t>7/9/2015</a:t>
            </a:fld>
            <a:endParaRPr lang="en-US"/>
          </a:p>
        </p:txBody>
      </p:sp>
      <p:sp>
        <p:nvSpPr>
          <p:cNvPr id="4" name="Footer Placeholder 3"/>
          <p:cNvSpPr>
            <a:spLocks noGrp="1"/>
          </p:cNvSpPr>
          <p:nvPr>
            <p:ph type="ftr" sz="quarter" idx="11"/>
          </p:nvPr>
        </p:nvSpPr>
        <p:spPr>
          <a:xfrm>
            <a:off x="3124200" y="6324600"/>
            <a:ext cx="2819400" cy="39687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extLst>
      <p:ext uri="{BB962C8B-B14F-4D97-AF65-F5344CB8AC3E}">
        <p14:creationId xmlns:p14="http://schemas.microsoft.com/office/powerpoint/2010/main" val="294290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0287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6AD094A5-4BA5-40AB-9BD2-CFF727D36CD3}" type="slidenum">
              <a:rPr lang="en-US"/>
              <a:pPr>
                <a:defRPr/>
              </a:pPr>
              <a:t>‹#›</a:t>
            </a:fld>
            <a:endParaRPr lang="en-US"/>
          </a:p>
        </p:txBody>
      </p:sp>
    </p:spTree>
    <p:extLst>
      <p:ext uri="{BB962C8B-B14F-4D97-AF65-F5344CB8AC3E}">
        <p14:creationId xmlns:p14="http://schemas.microsoft.com/office/powerpoint/2010/main" val="195423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267FE22-017A-4DBA-BF43-3205754F6218}"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txBox="1">
            <a:spLocks/>
          </p:cNvSpPr>
          <p:nvPr userDrawn="1"/>
        </p:nvSpPr>
        <p:spPr>
          <a:xfrm>
            <a:off x="6705600" y="63207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345C8B-7575-4803-9513-94D5FA086E1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7FE22-017A-4DBA-BF43-3205754F6218}"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7FE22-017A-4DBA-BF43-3205754F6218}"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7FE22-017A-4DBA-BF43-3205754F6218}" type="datetimeFigureOut">
              <a:rPr lang="en-US" smtClean="0"/>
              <a:pPr/>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7FE22-017A-4DBA-BF43-3205754F6218}" type="datetimeFigureOut">
              <a:rPr lang="en-US" smtClean="0"/>
              <a:pPr/>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7FE22-017A-4DBA-BF43-3205754F6218}" type="datetimeFigureOut">
              <a:rPr lang="en-US" smtClean="0"/>
              <a:pPr/>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7FE22-017A-4DBA-BF43-3205754F6218}"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7FE22-017A-4DBA-BF43-3205754F6218}"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en.wikipedia.org/wiki/File:ARL_logo.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1236663"/>
          </a:xfrm>
          <a:prstGeom prst="rect">
            <a:avLst/>
          </a:prstGeom>
          <a:solidFill>
            <a:srgbClr val="FFFFCC"/>
          </a:solidFill>
          <a:ln w="9525">
            <a:noFill/>
            <a:miter lim="800000"/>
            <a:headEnd/>
            <a:tailEnd/>
          </a:ln>
        </p:spPr>
        <p:txBody>
          <a:bodyPr wrap="none" anchor="ctr"/>
          <a:lstStyle/>
          <a:p>
            <a:endParaRPr lang="en-US" dirty="0"/>
          </a:p>
        </p:txBody>
      </p:sp>
      <p:pic>
        <p:nvPicPr>
          <p:cNvPr id="8" name="Picture 6" descr="http://www.icb.ucsb.edu/partners/logos/small-aro-logo.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0" y="101838"/>
            <a:ext cx="1066800" cy="1066800"/>
          </a:xfrm>
          <a:prstGeom prst="rect">
            <a:avLst/>
          </a:prstGeom>
          <a:noFill/>
        </p:spPr>
      </p:pic>
      <p:pic>
        <p:nvPicPr>
          <p:cNvPr id="9" name="Picture 4" descr="ARL logo.png">
            <a:hlinkClick r:id="rId16"/>
          </p:cNvPr>
          <p:cNvPicPr>
            <a:picLocks noChangeAspect="1" noChangeArrowheads="1"/>
          </p:cNvPicPr>
          <p:nvPr/>
        </p:nvPicPr>
        <p:blipFill>
          <a:blip r:embed="rId17" cstate="print"/>
          <a:srcRect/>
          <a:stretch>
            <a:fillRect/>
          </a:stretch>
        </p:blipFill>
        <p:spPr bwMode="auto">
          <a:xfrm>
            <a:off x="1143000" y="609600"/>
            <a:ext cx="906565" cy="581026"/>
          </a:xfrm>
          <a:prstGeom prst="rect">
            <a:avLst/>
          </a:prstGeom>
          <a:noFill/>
        </p:spPr>
      </p:pic>
      <p:sp>
        <p:nvSpPr>
          <p:cNvPr id="15" name="Rectangle 53"/>
          <p:cNvSpPr>
            <a:spLocks noChangeArrowheads="1"/>
          </p:cNvSpPr>
          <p:nvPr/>
        </p:nvSpPr>
        <p:spPr bwMode="auto">
          <a:xfrm>
            <a:off x="0" y="12192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p:spPr>
        <p:txBody>
          <a:bodyPr anchor="ctr" anchorCtr="1"/>
          <a:lstStyle/>
          <a:p>
            <a:pPr algn="ctr" eaLnBrk="1" hangingPunct="1">
              <a:spcBef>
                <a:spcPct val="20000"/>
              </a:spcBef>
            </a:pPr>
            <a:endParaRPr lang="en-US" sz="2000" dirty="0"/>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7FE22-017A-4DBA-BF43-3205754F6218}" type="datetimeFigureOut">
              <a:rPr lang="en-US" smtClean="0"/>
              <a:pPr/>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8"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615647" y="618331"/>
            <a:ext cx="1528353" cy="6154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468300" y="28685"/>
            <a:ext cx="1639124" cy="5640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28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Models and Experimentation in Cognition-Based Cyber Situation Awareness</a:t>
            </a:r>
            <a:endParaRPr lang="en-US" dirty="0"/>
          </a:p>
        </p:txBody>
      </p:sp>
      <p:sp>
        <p:nvSpPr>
          <p:cNvPr id="3" name="Subtitle 2"/>
          <p:cNvSpPr>
            <a:spLocks noGrp="1"/>
          </p:cNvSpPr>
          <p:nvPr>
            <p:ph type="subTitle" idx="1"/>
          </p:nvPr>
        </p:nvSpPr>
        <p:spPr>
          <a:xfrm>
            <a:off x="1371600" y="3886200"/>
            <a:ext cx="6400800" cy="2057400"/>
          </a:xfrm>
        </p:spPr>
        <p:txBody>
          <a:bodyPr>
            <a:normAutofit fontScale="70000" lnSpcReduction="20000"/>
          </a:bodyPr>
          <a:lstStyle/>
          <a:p>
            <a:r>
              <a:rPr lang="en-US" dirty="0" smtClean="0">
                <a:solidFill>
                  <a:srgbClr val="4BACC6"/>
                </a:solidFill>
              </a:rPr>
              <a:t>Michael McNeese - David Hall -  Nick Giacobe</a:t>
            </a:r>
          </a:p>
          <a:p>
            <a:r>
              <a:rPr lang="en-US" dirty="0" smtClean="0">
                <a:solidFill>
                  <a:srgbClr val="4BACC6"/>
                </a:solidFill>
              </a:rPr>
              <a:t>Tristan </a:t>
            </a:r>
            <a:r>
              <a:rPr lang="en-US" dirty="0" err="1" smtClean="0">
                <a:solidFill>
                  <a:srgbClr val="4BACC6"/>
                </a:solidFill>
              </a:rPr>
              <a:t>Endsley</a:t>
            </a:r>
            <a:r>
              <a:rPr lang="en-US" dirty="0" smtClean="0">
                <a:solidFill>
                  <a:srgbClr val="4BACC6"/>
                </a:solidFill>
              </a:rPr>
              <a:t> - James </a:t>
            </a:r>
            <a:r>
              <a:rPr lang="en-US" dirty="0" err="1" smtClean="0">
                <a:solidFill>
                  <a:srgbClr val="4BACC6"/>
                </a:solidFill>
              </a:rPr>
              <a:t>Reep</a:t>
            </a:r>
            <a:endParaRPr lang="en-US" dirty="0" smtClean="0">
              <a:solidFill>
                <a:srgbClr val="4BACC6"/>
              </a:solidFill>
            </a:endParaRPr>
          </a:p>
          <a:p>
            <a:r>
              <a:rPr lang="en-US" dirty="0" smtClean="0">
                <a:solidFill>
                  <a:srgbClr val="4BACC6"/>
                </a:solidFill>
              </a:rPr>
              <a:t>College </a:t>
            </a:r>
            <a:r>
              <a:rPr lang="en-US" dirty="0">
                <a:solidFill>
                  <a:srgbClr val="4BACC6"/>
                </a:solidFill>
              </a:rPr>
              <a:t>of Information Sciences and Technology</a:t>
            </a:r>
            <a:br>
              <a:rPr lang="en-US" dirty="0">
                <a:solidFill>
                  <a:srgbClr val="4BACC6"/>
                </a:solidFill>
              </a:rPr>
            </a:br>
            <a:r>
              <a:rPr lang="en-US" dirty="0">
                <a:solidFill>
                  <a:srgbClr val="4BACC6"/>
                </a:solidFill>
              </a:rPr>
              <a:t>The Pennsylvania State </a:t>
            </a:r>
            <a:r>
              <a:rPr lang="en-US" dirty="0" smtClean="0">
                <a:solidFill>
                  <a:srgbClr val="4BACC6"/>
                </a:solidFill>
              </a:rPr>
              <a:t>University</a:t>
            </a:r>
          </a:p>
          <a:p>
            <a:endParaRPr lang="en-US" dirty="0" smtClean="0">
              <a:solidFill>
                <a:srgbClr val="4BACC6"/>
              </a:solidFill>
            </a:endParaRPr>
          </a:p>
          <a:p>
            <a:r>
              <a:rPr lang="en-US" dirty="0" smtClean="0"/>
              <a:t>July 9, 2015</a:t>
            </a:r>
            <a:endParaRPr lang="en-US" dirty="0"/>
          </a:p>
        </p:txBody>
      </p:sp>
    </p:spTree>
    <p:extLst>
      <p:ext uri="{BB962C8B-B14F-4D97-AF65-F5344CB8AC3E}">
        <p14:creationId xmlns:p14="http://schemas.microsoft.com/office/powerpoint/2010/main" val="187971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p:cNvSpPr>
          <p:nvPr/>
        </p:nvSpPr>
        <p:spPr bwMode="auto">
          <a:xfrm rot="5400000" flipV="1">
            <a:off x="6536532" y="3817144"/>
            <a:ext cx="1676400" cy="642937"/>
          </a:xfrm>
          <a:custGeom>
            <a:avLst/>
            <a:gdLst>
              <a:gd name="T0" fmla="*/ 2147483647 w 21600"/>
              <a:gd name="T1" fmla="*/ 0 h 21600"/>
              <a:gd name="T2" fmla="*/ 0 w 21600"/>
              <a:gd name="T3" fmla="*/ 284818650 h 21600"/>
              <a:gd name="T4" fmla="*/ 2147483647 w 21600"/>
              <a:gd name="T5" fmla="*/ 569636437 h 21600"/>
              <a:gd name="T6" fmla="*/ 2147483647 w 21600"/>
              <a:gd name="T7" fmla="*/ 2848186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dirty="0"/>
          </a:p>
        </p:txBody>
      </p:sp>
      <p:sp>
        <p:nvSpPr>
          <p:cNvPr id="6" name="Rectangle 6"/>
          <p:cNvSpPr>
            <a:spLocks noChangeAspect="1" noChangeArrowheads="1"/>
          </p:cNvSpPr>
          <p:nvPr/>
        </p:nvSpPr>
        <p:spPr bwMode="auto">
          <a:xfrm>
            <a:off x="593725" y="2157413"/>
            <a:ext cx="8016875" cy="3957637"/>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7" name="AutoShape 7"/>
          <p:cNvSpPr>
            <a:spLocks noChangeAspect="1" noChangeArrowheads="1"/>
          </p:cNvSpPr>
          <p:nvPr/>
        </p:nvSpPr>
        <p:spPr bwMode="auto">
          <a:xfrm>
            <a:off x="955675" y="2678113"/>
            <a:ext cx="1781175" cy="688975"/>
          </a:xfrm>
          <a:prstGeom prst="roundRect">
            <a:avLst>
              <a:gd name="adj" fmla="val 36944"/>
            </a:avLst>
          </a:prstGeom>
          <a:solidFill>
            <a:srgbClr val="CCECFF"/>
          </a:solidFill>
          <a:ln w="38100">
            <a:solidFill>
              <a:schemeClr val="tx1"/>
            </a:solidFill>
            <a:round/>
            <a:headEnd/>
            <a:tailEnd/>
          </a:ln>
        </p:spPr>
        <p:txBody>
          <a:bodyPr/>
          <a:lstStyle/>
          <a:p>
            <a:endParaRPr lang="en-US" dirty="0"/>
          </a:p>
        </p:txBody>
      </p:sp>
      <p:sp>
        <p:nvSpPr>
          <p:cNvPr id="8" name="Text Box 8"/>
          <p:cNvSpPr txBox="1">
            <a:spLocks noChangeAspect="1" noChangeArrowheads="1"/>
          </p:cNvSpPr>
          <p:nvPr/>
        </p:nvSpPr>
        <p:spPr bwMode="auto">
          <a:xfrm>
            <a:off x="874713" y="2757488"/>
            <a:ext cx="1943100"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1905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KNOWLEDGE</a:t>
            </a:r>
          </a:p>
          <a:p>
            <a:pPr algn="ctr" eaLnBrk="1" hangingPunct="1"/>
            <a:r>
              <a:rPr lang="en-US" sz="1600" b="1" dirty="0">
                <a:latin typeface="Tahoma" charset="0"/>
              </a:rPr>
              <a:t>ELICITATION</a:t>
            </a:r>
            <a:endParaRPr lang="en-US" sz="2800" dirty="0"/>
          </a:p>
        </p:txBody>
      </p:sp>
      <p:sp>
        <p:nvSpPr>
          <p:cNvPr id="9" name="AutoShape 9"/>
          <p:cNvSpPr>
            <a:spLocks noChangeAspect="1" noChangeArrowheads="1"/>
          </p:cNvSpPr>
          <p:nvPr/>
        </p:nvSpPr>
        <p:spPr bwMode="auto">
          <a:xfrm>
            <a:off x="954088" y="4914900"/>
            <a:ext cx="1785937" cy="688975"/>
          </a:xfrm>
          <a:prstGeom prst="roundRect">
            <a:avLst>
              <a:gd name="adj" fmla="val 36944"/>
            </a:avLst>
          </a:prstGeom>
          <a:solidFill>
            <a:srgbClr val="CCECFF"/>
          </a:solidFill>
          <a:ln w="38100">
            <a:solidFill>
              <a:schemeClr val="tx1"/>
            </a:solidFill>
            <a:round/>
            <a:headEnd/>
            <a:tailEnd/>
          </a:ln>
        </p:spPr>
        <p:txBody>
          <a:bodyPr/>
          <a:lstStyle/>
          <a:p>
            <a:endParaRPr lang="en-US" dirty="0"/>
          </a:p>
        </p:txBody>
      </p:sp>
      <p:sp>
        <p:nvSpPr>
          <p:cNvPr id="10" name="Text Box 10"/>
          <p:cNvSpPr txBox="1">
            <a:spLocks noChangeAspect="1" noChangeArrowheads="1"/>
          </p:cNvSpPr>
          <p:nvPr/>
        </p:nvSpPr>
        <p:spPr bwMode="auto">
          <a:xfrm>
            <a:off x="874713" y="4992688"/>
            <a:ext cx="1943100" cy="53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1905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ETHNOGRAPHIC</a:t>
            </a:r>
          </a:p>
          <a:p>
            <a:pPr algn="ctr" eaLnBrk="1" hangingPunct="1"/>
            <a:r>
              <a:rPr lang="en-US" sz="1600" b="1" dirty="0">
                <a:latin typeface="Tahoma" charset="0"/>
              </a:rPr>
              <a:t>STUDY</a:t>
            </a:r>
            <a:endParaRPr lang="en-US" sz="2800" dirty="0"/>
          </a:p>
        </p:txBody>
      </p:sp>
      <p:sp>
        <p:nvSpPr>
          <p:cNvPr id="11" name="AutoShape 11"/>
          <p:cNvSpPr>
            <a:spLocks noChangeAspect="1" noChangeArrowheads="1"/>
          </p:cNvSpPr>
          <p:nvPr/>
        </p:nvSpPr>
        <p:spPr bwMode="auto">
          <a:xfrm>
            <a:off x="6483350" y="2678113"/>
            <a:ext cx="1781175" cy="688975"/>
          </a:xfrm>
          <a:prstGeom prst="roundRect">
            <a:avLst>
              <a:gd name="adj" fmla="val 36944"/>
            </a:avLst>
          </a:prstGeom>
          <a:solidFill>
            <a:srgbClr val="CCECFF"/>
          </a:solidFill>
          <a:ln w="38100">
            <a:solidFill>
              <a:srgbClr val="000000"/>
            </a:solidFill>
            <a:round/>
            <a:headEnd/>
            <a:tailEnd/>
          </a:ln>
        </p:spPr>
        <p:txBody>
          <a:bodyPr/>
          <a:lstStyle/>
          <a:p>
            <a:endParaRPr lang="en-US" dirty="0"/>
          </a:p>
        </p:txBody>
      </p:sp>
      <p:sp>
        <p:nvSpPr>
          <p:cNvPr id="12" name="Text Box 12"/>
          <p:cNvSpPr txBox="1">
            <a:spLocks noChangeAspect="1" noChangeArrowheads="1"/>
          </p:cNvSpPr>
          <p:nvPr/>
        </p:nvSpPr>
        <p:spPr bwMode="auto">
          <a:xfrm>
            <a:off x="6402388" y="2757488"/>
            <a:ext cx="1943100"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1905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SCALED</a:t>
            </a:r>
          </a:p>
          <a:p>
            <a:pPr algn="ctr" eaLnBrk="1" hangingPunct="1"/>
            <a:r>
              <a:rPr lang="en-US" sz="1600" b="1" dirty="0">
                <a:latin typeface="Tahoma" charset="0"/>
              </a:rPr>
              <a:t>WORLDS</a:t>
            </a:r>
            <a:endParaRPr lang="en-US" sz="2800" dirty="0"/>
          </a:p>
        </p:txBody>
      </p:sp>
      <p:sp>
        <p:nvSpPr>
          <p:cNvPr id="13" name="AutoShape 14"/>
          <p:cNvSpPr>
            <a:spLocks noChangeAspect="1" noChangeArrowheads="1"/>
          </p:cNvSpPr>
          <p:nvPr/>
        </p:nvSpPr>
        <p:spPr bwMode="auto">
          <a:xfrm rot="16200000">
            <a:off x="1046957" y="3779044"/>
            <a:ext cx="1600200" cy="642937"/>
          </a:xfrm>
          <a:custGeom>
            <a:avLst/>
            <a:gdLst>
              <a:gd name="T0" fmla="*/ 2147483647 w 21600"/>
              <a:gd name="T1" fmla="*/ 0 h 21600"/>
              <a:gd name="T2" fmla="*/ 0 w 21600"/>
              <a:gd name="T3" fmla="*/ 284818650 h 21600"/>
              <a:gd name="T4" fmla="*/ 2147483647 w 21600"/>
              <a:gd name="T5" fmla="*/ 569636437 h 21600"/>
              <a:gd name="T6" fmla="*/ 2147483647 w 21600"/>
              <a:gd name="T7" fmla="*/ 2848186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dirty="0"/>
          </a:p>
        </p:txBody>
      </p:sp>
      <p:sp>
        <p:nvSpPr>
          <p:cNvPr id="14" name="AutoShape 15"/>
          <p:cNvSpPr>
            <a:spLocks noChangeAspect="1" noChangeArrowheads="1"/>
          </p:cNvSpPr>
          <p:nvPr/>
        </p:nvSpPr>
        <p:spPr bwMode="auto">
          <a:xfrm>
            <a:off x="2817813" y="2678113"/>
            <a:ext cx="3719512"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dirty="0"/>
          </a:p>
        </p:txBody>
      </p:sp>
      <p:sp>
        <p:nvSpPr>
          <p:cNvPr id="15" name="AutoShape 16"/>
          <p:cNvSpPr>
            <a:spLocks noChangeAspect="1" noChangeArrowheads="1"/>
          </p:cNvSpPr>
          <p:nvPr/>
        </p:nvSpPr>
        <p:spPr bwMode="auto">
          <a:xfrm flipH="1">
            <a:off x="2651125" y="5059363"/>
            <a:ext cx="3729038"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dirty="0"/>
          </a:p>
        </p:txBody>
      </p:sp>
      <p:sp>
        <p:nvSpPr>
          <p:cNvPr id="16" name="AutoShape 17"/>
          <p:cNvSpPr>
            <a:spLocks noChangeAspect="1" noChangeArrowheads="1"/>
          </p:cNvSpPr>
          <p:nvPr/>
        </p:nvSpPr>
        <p:spPr bwMode="auto">
          <a:xfrm>
            <a:off x="3619500" y="3709988"/>
            <a:ext cx="1958975" cy="862012"/>
          </a:xfrm>
          <a:prstGeom prst="hexagon">
            <a:avLst>
              <a:gd name="adj" fmla="val 56814"/>
              <a:gd name="vf" fmla="val 115470"/>
            </a:avLst>
          </a:prstGeom>
          <a:solidFill>
            <a:srgbClr val="FFFF99"/>
          </a:solidFill>
          <a:ln w="38100">
            <a:solidFill>
              <a:srgbClr val="000080"/>
            </a:solidFill>
            <a:miter lim="800000"/>
            <a:headEnd/>
            <a:tailEnd/>
          </a:ln>
        </p:spPr>
        <p:txBody>
          <a:bodyPr/>
          <a:lstStyle/>
          <a:p>
            <a:endParaRPr lang="en-US" dirty="0"/>
          </a:p>
        </p:txBody>
      </p:sp>
      <p:sp>
        <p:nvSpPr>
          <p:cNvPr id="17" name="Text Box 18"/>
          <p:cNvSpPr txBox="1">
            <a:spLocks noChangeAspect="1" noChangeArrowheads="1"/>
          </p:cNvSpPr>
          <p:nvPr/>
        </p:nvSpPr>
        <p:spPr bwMode="auto">
          <a:xfrm>
            <a:off x="3627438" y="3795713"/>
            <a:ext cx="1943100" cy="690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5250" tIns="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PROBLEM</a:t>
            </a:r>
          </a:p>
          <a:p>
            <a:pPr algn="ctr" eaLnBrk="1" hangingPunct="1"/>
            <a:r>
              <a:rPr lang="en-US" sz="1600" b="1" dirty="0">
                <a:latin typeface="Tahoma" charset="0"/>
              </a:rPr>
              <a:t>BASED</a:t>
            </a:r>
          </a:p>
          <a:p>
            <a:pPr algn="ctr" eaLnBrk="1" hangingPunct="1"/>
            <a:r>
              <a:rPr lang="en-US" sz="1600" b="1" dirty="0">
                <a:latin typeface="Tahoma" charset="0"/>
              </a:rPr>
              <a:t>APPROACH</a:t>
            </a:r>
            <a:endParaRPr lang="en-US" sz="2800" dirty="0"/>
          </a:p>
        </p:txBody>
      </p:sp>
      <p:sp>
        <p:nvSpPr>
          <p:cNvPr id="18" name="Oval 19"/>
          <p:cNvSpPr>
            <a:spLocks noChangeAspect="1" noChangeArrowheads="1"/>
          </p:cNvSpPr>
          <p:nvPr/>
        </p:nvSpPr>
        <p:spPr bwMode="auto">
          <a:xfrm>
            <a:off x="3883025" y="2663825"/>
            <a:ext cx="1428750" cy="530225"/>
          </a:xfrm>
          <a:prstGeom prst="ellipse">
            <a:avLst/>
          </a:prstGeom>
          <a:solidFill>
            <a:schemeClr val="tx2">
              <a:lumMod val="60000"/>
              <a:lumOff val="40000"/>
            </a:schemeClr>
          </a:solidFill>
          <a:ln w="38100">
            <a:solidFill>
              <a:schemeClr val="tx1"/>
            </a:solidFill>
            <a:round/>
            <a:headEnd/>
            <a:tailEnd/>
          </a:ln>
        </p:spPr>
        <p:txBody>
          <a:bodyPr/>
          <a:lstStyle/>
          <a:p>
            <a:endParaRPr lang="en-US" dirty="0"/>
          </a:p>
        </p:txBody>
      </p:sp>
      <p:sp>
        <p:nvSpPr>
          <p:cNvPr id="19" name="Text Box 20"/>
          <p:cNvSpPr txBox="1">
            <a:spLocks noChangeAspect="1" noChangeArrowheads="1"/>
          </p:cNvSpPr>
          <p:nvPr/>
        </p:nvSpPr>
        <p:spPr bwMode="auto">
          <a:xfrm>
            <a:off x="3627438" y="2755900"/>
            <a:ext cx="1943100"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5250" tIns="47625"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THEORY</a:t>
            </a:r>
            <a:endParaRPr lang="en-US" sz="2800" dirty="0"/>
          </a:p>
        </p:txBody>
      </p:sp>
      <p:sp>
        <p:nvSpPr>
          <p:cNvPr id="20" name="Oval 21"/>
          <p:cNvSpPr>
            <a:spLocks noChangeAspect="1" noChangeArrowheads="1"/>
          </p:cNvSpPr>
          <p:nvPr/>
        </p:nvSpPr>
        <p:spPr bwMode="auto">
          <a:xfrm>
            <a:off x="3883025" y="5073650"/>
            <a:ext cx="1428750" cy="530225"/>
          </a:xfrm>
          <a:prstGeom prst="ellipse">
            <a:avLst/>
          </a:prstGeom>
          <a:solidFill>
            <a:srgbClr val="CCFFCC"/>
          </a:solidFill>
          <a:ln w="38100">
            <a:solidFill>
              <a:srgbClr val="333300"/>
            </a:solidFill>
            <a:round/>
            <a:headEnd/>
            <a:tailEnd/>
          </a:ln>
        </p:spPr>
        <p:txBody>
          <a:bodyPr/>
          <a:lstStyle/>
          <a:p>
            <a:endParaRPr lang="en-US" dirty="0"/>
          </a:p>
        </p:txBody>
      </p:sp>
      <p:sp>
        <p:nvSpPr>
          <p:cNvPr id="21" name="Text Box 22"/>
          <p:cNvSpPr txBox="1">
            <a:spLocks noChangeAspect="1" noChangeArrowheads="1"/>
          </p:cNvSpPr>
          <p:nvPr/>
        </p:nvSpPr>
        <p:spPr bwMode="auto">
          <a:xfrm>
            <a:off x="3627438" y="5165725"/>
            <a:ext cx="1943100"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47625"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PRACTICE</a:t>
            </a:r>
            <a:endParaRPr lang="en-US" sz="2800" dirty="0"/>
          </a:p>
        </p:txBody>
      </p:sp>
      <p:sp>
        <p:nvSpPr>
          <p:cNvPr id="22" name="Text Box 23"/>
          <p:cNvSpPr txBox="1">
            <a:spLocks noChangeAspect="1" noChangeArrowheads="1"/>
          </p:cNvSpPr>
          <p:nvPr/>
        </p:nvSpPr>
        <p:spPr bwMode="auto">
          <a:xfrm>
            <a:off x="4241800" y="4729163"/>
            <a:ext cx="714375"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use</a:t>
            </a:r>
            <a:endParaRPr lang="en-US" sz="2800" dirty="0"/>
          </a:p>
        </p:txBody>
      </p:sp>
      <p:sp>
        <p:nvSpPr>
          <p:cNvPr id="23" name="Text Box 24"/>
          <p:cNvSpPr txBox="1">
            <a:spLocks noChangeAspect="1" noChangeArrowheads="1"/>
          </p:cNvSpPr>
          <p:nvPr/>
        </p:nvSpPr>
        <p:spPr bwMode="auto">
          <a:xfrm>
            <a:off x="4078288" y="3208338"/>
            <a:ext cx="1071562"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47625"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models</a:t>
            </a:r>
            <a:endParaRPr lang="en-US" sz="2800" dirty="0"/>
          </a:p>
        </p:txBody>
      </p:sp>
      <p:grpSp>
        <p:nvGrpSpPr>
          <p:cNvPr id="24" name="Group 25"/>
          <p:cNvGrpSpPr>
            <a:grpSpLocks noChangeAspect="1"/>
          </p:cNvGrpSpPr>
          <p:nvPr/>
        </p:nvGrpSpPr>
        <p:grpSpPr bwMode="auto">
          <a:xfrm>
            <a:off x="5132388" y="3367088"/>
            <a:ext cx="712787" cy="860425"/>
            <a:chOff x="6765" y="2880"/>
            <a:chExt cx="1125" cy="900"/>
          </a:xfrm>
        </p:grpSpPr>
        <p:sp>
          <p:nvSpPr>
            <p:cNvPr id="25" name="Line 26"/>
            <p:cNvSpPr>
              <a:spLocks noChangeAspect="1" noChangeShapeType="1"/>
            </p:cNvSpPr>
            <p:nvPr/>
          </p:nvSpPr>
          <p:spPr bwMode="auto">
            <a:xfrm flipV="1">
              <a:off x="6765" y="2910"/>
              <a:ext cx="1125" cy="0"/>
            </a:xfrm>
            <a:prstGeom prst="line">
              <a:avLst/>
            </a:prstGeom>
            <a:noFill/>
            <a:ln w="38100">
              <a:solidFill>
                <a:srgbClr val="99CCFF"/>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p>
          </p:txBody>
        </p:sp>
        <p:sp>
          <p:nvSpPr>
            <p:cNvPr id="26" name="Line 27"/>
            <p:cNvSpPr>
              <a:spLocks noChangeAspect="1" noChangeShapeType="1"/>
            </p:cNvSpPr>
            <p:nvPr/>
          </p:nvSpPr>
          <p:spPr bwMode="auto">
            <a:xfrm flipH="1">
              <a:off x="7870" y="2880"/>
              <a:ext cx="0" cy="900"/>
            </a:xfrm>
            <a:prstGeom prst="line">
              <a:avLst/>
            </a:prstGeom>
            <a:noFill/>
            <a:ln w="38100">
              <a:solidFill>
                <a:srgbClr val="99CCFF"/>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7" name="Group 28"/>
          <p:cNvGrpSpPr>
            <a:grpSpLocks noChangeAspect="1"/>
          </p:cNvGrpSpPr>
          <p:nvPr/>
        </p:nvGrpSpPr>
        <p:grpSpPr bwMode="auto">
          <a:xfrm rot="5400000">
            <a:off x="5077619" y="4128294"/>
            <a:ext cx="687387" cy="885825"/>
            <a:chOff x="6765" y="2880"/>
            <a:chExt cx="1125" cy="900"/>
          </a:xfrm>
        </p:grpSpPr>
        <p:sp>
          <p:nvSpPr>
            <p:cNvPr id="28" name="Line 29"/>
            <p:cNvSpPr>
              <a:spLocks noChangeAspect="1" noChangeShapeType="1"/>
            </p:cNvSpPr>
            <p:nvPr/>
          </p:nvSpPr>
          <p:spPr bwMode="auto">
            <a:xfrm>
              <a:off x="6765" y="2910"/>
              <a:ext cx="1125" cy="0"/>
            </a:xfrm>
            <a:prstGeom prst="line">
              <a:avLst/>
            </a:prstGeom>
            <a:noFill/>
            <a:ln w="38100">
              <a:solidFill>
                <a:srgbClr val="99CCFF"/>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p>
          </p:txBody>
        </p:sp>
        <p:sp>
          <p:nvSpPr>
            <p:cNvPr id="29" name="Line 30"/>
            <p:cNvSpPr>
              <a:spLocks noChangeAspect="1" noChangeShapeType="1"/>
            </p:cNvSpPr>
            <p:nvPr/>
          </p:nvSpPr>
          <p:spPr bwMode="auto">
            <a:xfrm flipH="1">
              <a:off x="7870" y="2880"/>
              <a:ext cx="0" cy="900"/>
            </a:xfrm>
            <a:prstGeom prst="line">
              <a:avLst/>
            </a:prstGeom>
            <a:noFill/>
            <a:ln w="38100">
              <a:solidFill>
                <a:srgbClr val="99CCFF"/>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30" name="Group 31"/>
          <p:cNvGrpSpPr>
            <a:grpSpLocks noChangeAspect="1"/>
          </p:cNvGrpSpPr>
          <p:nvPr/>
        </p:nvGrpSpPr>
        <p:grpSpPr bwMode="auto">
          <a:xfrm rot="10800000">
            <a:off x="3371850" y="4227513"/>
            <a:ext cx="871538" cy="687387"/>
            <a:chOff x="6765" y="2880"/>
            <a:chExt cx="1125" cy="900"/>
          </a:xfrm>
        </p:grpSpPr>
        <p:sp>
          <p:nvSpPr>
            <p:cNvPr id="31" name="Line 32"/>
            <p:cNvSpPr>
              <a:spLocks noChangeAspect="1" noChangeShapeType="1"/>
            </p:cNvSpPr>
            <p:nvPr/>
          </p:nvSpPr>
          <p:spPr bwMode="auto">
            <a:xfrm flipV="1">
              <a:off x="6765" y="2910"/>
              <a:ext cx="1125" cy="0"/>
            </a:xfrm>
            <a:prstGeom prst="line">
              <a:avLst/>
            </a:prstGeom>
            <a:noFill/>
            <a:ln w="38100">
              <a:solidFill>
                <a:srgbClr val="99CCFF"/>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p>
          </p:txBody>
        </p:sp>
        <p:sp>
          <p:nvSpPr>
            <p:cNvPr id="32" name="Line 33"/>
            <p:cNvSpPr>
              <a:spLocks noChangeAspect="1" noChangeShapeType="1"/>
            </p:cNvSpPr>
            <p:nvPr/>
          </p:nvSpPr>
          <p:spPr bwMode="auto">
            <a:xfrm flipH="1">
              <a:off x="7870" y="2880"/>
              <a:ext cx="0" cy="900"/>
            </a:xfrm>
            <a:prstGeom prst="line">
              <a:avLst/>
            </a:prstGeom>
            <a:noFill/>
            <a:ln w="38100">
              <a:solidFill>
                <a:srgbClr val="99CCFF"/>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33" name="Group 34"/>
          <p:cNvGrpSpPr>
            <a:grpSpLocks noChangeAspect="1"/>
          </p:cNvGrpSpPr>
          <p:nvPr/>
        </p:nvGrpSpPr>
        <p:grpSpPr bwMode="auto">
          <a:xfrm rot="-5400000">
            <a:off x="3278187" y="3440113"/>
            <a:ext cx="862013" cy="712788"/>
            <a:chOff x="6765" y="2880"/>
            <a:chExt cx="1125" cy="900"/>
          </a:xfrm>
        </p:grpSpPr>
        <p:sp>
          <p:nvSpPr>
            <p:cNvPr id="34" name="Line 35"/>
            <p:cNvSpPr>
              <a:spLocks noChangeAspect="1" noChangeShapeType="1"/>
            </p:cNvSpPr>
            <p:nvPr/>
          </p:nvSpPr>
          <p:spPr bwMode="auto">
            <a:xfrm>
              <a:off x="6765" y="2910"/>
              <a:ext cx="1125" cy="0"/>
            </a:xfrm>
            <a:prstGeom prst="line">
              <a:avLst/>
            </a:prstGeom>
            <a:noFill/>
            <a:ln w="38100">
              <a:solidFill>
                <a:srgbClr val="99CCFF"/>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p>
          </p:txBody>
        </p:sp>
        <p:sp>
          <p:nvSpPr>
            <p:cNvPr id="35" name="Line 36"/>
            <p:cNvSpPr>
              <a:spLocks noChangeAspect="1" noChangeShapeType="1"/>
            </p:cNvSpPr>
            <p:nvPr/>
          </p:nvSpPr>
          <p:spPr bwMode="auto">
            <a:xfrm flipH="1">
              <a:off x="7870" y="2880"/>
              <a:ext cx="0" cy="900"/>
            </a:xfrm>
            <a:prstGeom prst="line">
              <a:avLst/>
            </a:prstGeom>
            <a:noFill/>
            <a:ln w="38100">
              <a:solidFill>
                <a:srgbClr val="99CCFF"/>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36" name="AutoShape 2"/>
          <p:cNvSpPr>
            <a:spLocks noChangeAspect="1" noChangeArrowheads="1"/>
          </p:cNvSpPr>
          <p:nvPr/>
        </p:nvSpPr>
        <p:spPr bwMode="auto">
          <a:xfrm>
            <a:off x="6308725" y="4911725"/>
            <a:ext cx="2133600" cy="688975"/>
          </a:xfrm>
          <a:prstGeom prst="roundRect">
            <a:avLst>
              <a:gd name="adj" fmla="val 36944"/>
            </a:avLst>
          </a:prstGeom>
          <a:solidFill>
            <a:srgbClr val="CCECFF"/>
          </a:solidFill>
          <a:ln w="38100">
            <a:solidFill>
              <a:srgbClr val="000000"/>
            </a:solidFill>
            <a:round/>
            <a:headEnd/>
            <a:tailEnd/>
          </a:ln>
        </p:spPr>
        <p:txBody>
          <a:bodyPr/>
          <a:lstStyle/>
          <a:p>
            <a:endParaRPr lang="en-US" dirty="0"/>
          </a:p>
        </p:txBody>
      </p:sp>
      <p:sp>
        <p:nvSpPr>
          <p:cNvPr id="37" name="Text Box 13"/>
          <p:cNvSpPr txBox="1">
            <a:spLocks noChangeAspect="1" noChangeArrowheads="1"/>
          </p:cNvSpPr>
          <p:nvPr/>
        </p:nvSpPr>
        <p:spPr bwMode="auto">
          <a:xfrm>
            <a:off x="6308725" y="4973638"/>
            <a:ext cx="2189163" cy="53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1905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RECONFIGURABLE</a:t>
            </a:r>
          </a:p>
          <a:p>
            <a:pPr algn="ctr" eaLnBrk="1" hangingPunct="1"/>
            <a:r>
              <a:rPr lang="en-US" sz="1600" b="1" dirty="0">
                <a:latin typeface="Tahoma" charset="0"/>
              </a:rPr>
              <a:t>PROTOTYPES</a:t>
            </a:r>
            <a:endParaRPr lang="en-US" sz="2800" dirty="0"/>
          </a:p>
        </p:txBody>
      </p:sp>
      <p:sp>
        <p:nvSpPr>
          <p:cNvPr id="38" name="TextBox 37"/>
          <p:cNvSpPr txBox="1"/>
          <p:nvPr/>
        </p:nvSpPr>
        <p:spPr>
          <a:xfrm>
            <a:off x="1828800" y="76200"/>
            <a:ext cx="5943600" cy="1077218"/>
          </a:xfrm>
          <a:prstGeom prst="rect">
            <a:avLst/>
          </a:prstGeom>
          <a:noFill/>
          <a:ln>
            <a:noFill/>
          </a:ln>
        </p:spPr>
        <p:txBody>
          <a:bodyPr wrap="square" rtlCol="0">
            <a:spAutoFit/>
          </a:bodyPr>
          <a:lstStyle/>
          <a:p>
            <a:pPr algn="ctr"/>
            <a:r>
              <a:rPr lang="en-US" sz="3200" b="1" dirty="0" smtClean="0"/>
              <a:t>Application of the </a:t>
            </a:r>
          </a:p>
          <a:p>
            <a:pPr algn="ctr"/>
            <a:r>
              <a:rPr lang="en-US" sz="3200" b="1" dirty="0" smtClean="0"/>
              <a:t>Living Laboratory Framework</a:t>
            </a:r>
            <a:endParaRPr lang="en-US" sz="3200" b="1" dirty="0"/>
          </a:p>
        </p:txBody>
      </p:sp>
      <p:sp>
        <p:nvSpPr>
          <p:cNvPr id="3" name="TextBox 2"/>
          <p:cNvSpPr txBox="1"/>
          <p:nvPr/>
        </p:nvSpPr>
        <p:spPr>
          <a:xfrm>
            <a:off x="1447800" y="1447800"/>
            <a:ext cx="6638556" cy="584776"/>
          </a:xfrm>
          <a:prstGeom prst="rect">
            <a:avLst/>
          </a:prstGeom>
          <a:noFill/>
        </p:spPr>
        <p:txBody>
          <a:bodyPr wrap="none" rtlCol="0">
            <a:spAutoFit/>
          </a:bodyPr>
          <a:lstStyle/>
          <a:p>
            <a:r>
              <a:rPr lang="en-US" sz="3200" b="1" dirty="0" smtClean="0">
                <a:solidFill>
                  <a:srgbClr val="0000FF"/>
                </a:solidFill>
                <a:latin typeface="Arial" charset="0"/>
                <a:ea typeface="ＭＳ Ｐゴシック" charset="0"/>
                <a:cs typeface="ＭＳ Ｐゴシック" charset="0"/>
              </a:rPr>
              <a:t>Field of Practice:  Cyber</a:t>
            </a:r>
            <a:r>
              <a:rPr lang="en-US" sz="3200" b="1" dirty="0">
                <a:solidFill>
                  <a:srgbClr val="0000FF"/>
                </a:solidFill>
                <a:latin typeface="Arial" charset="0"/>
                <a:ea typeface="ＭＳ Ｐゴシック" charset="0"/>
                <a:cs typeface="ＭＳ Ｐゴシック" charset="0"/>
              </a:rPr>
              <a:t>-Security</a:t>
            </a:r>
            <a:endParaRPr lang="en-US" sz="3200" b="1" dirty="0"/>
          </a:p>
        </p:txBody>
      </p:sp>
    </p:spTree>
    <p:extLst>
      <p:ext uri="{BB962C8B-B14F-4D97-AF65-F5344CB8AC3E}">
        <p14:creationId xmlns:p14="http://schemas.microsoft.com/office/powerpoint/2010/main" val="190934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177800"/>
            <a:ext cx="5796436" cy="954107"/>
          </a:xfrm>
          <a:prstGeom prst="rect">
            <a:avLst/>
          </a:prstGeom>
        </p:spPr>
        <p:txBody>
          <a:bodyPr wrap="square">
            <a:spAutoFit/>
          </a:bodyPr>
          <a:lstStyle/>
          <a:p>
            <a:pPr algn="ctr"/>
            <a:r>
              <a:rPr lang="en-US" sz="2800" b="1" dirty="0">
                <a:latin typeface="+mj-lt"/>
              </a:rPr>
              <a:t>Scientific and </a:t>
            </a:r>
            <a:r>
              <a:rPr lang="en-US" sz="2800" b="1" dirty="0" smtClean="0">
                <a:latin typeface="+mj-lt"/>
              </a:rPr>
              <a:t>Technical Overview: </a:t>
            </a:r>
          </a:p>
          <a:p>
            <a:pPr algn="ctr"/>
            <a:r>
              <a:rPr lang="en-US" sz="2800" b="1" dirty="0" smtClean="0">
                <a:latin typeface="+mj-lt"/>
              </a:rPr>
              <a:t>Distributed Cognition Perspectives</a:t>
            </a:r>
            <a:endParaRPr lang="en-US" sz="2800" b="1" dirty="0">
              <a:latin typeface="+mj-lt"/>
            </a:endParaRPr>
          </a:p>
        </p:txBody>
      </p:sp>
      <p:sp>
        <p:nvSpPr>
          <p:cNvPr id="4" name="TextBox 3"/>
          <p:cNvSpPr txBox="1"/>
          <p:nvPr/>
        </p:nvSpPr>
        <p:spPr>
          <a:xfrm>
            <a:off x="224880" y="1494969"/>
            <a:ext cx="8919120" cy="5478423"/>
          </a:xfrm>
          <a:prstGeom prst="rect">
            <a:avLst/>
          </a:prstGeom>
          <a:noFill/>
        </p:spPr>
        <p:txBody>
          <a:bodyPr wrap="square" rtlCol="0">
            <a:spAutoFit/>
          </a:bodyPr>
          <a:lstStyle/>
          <a:p>
            <a:r>
              <a:rPr lang="en-US" sz="3200" b="1" u="sng" dirty="0" smtClean="0"/>
              <a:t>Goal</a:t>
            </a:r>
            <a:r>
              <a:rPr lang="en-US" sz="3200" b="1" dirty="0" smtClean="0"/>
              <a:t> </a:t>
            </a:r>
          </a:p>
          <a:p>
            <a:endParaRPr lang="en-US" b="1" dirty="0" smtClean="0"/>
          </a:p>
          <a:p>
            <a:r>
              <a:rPr lang="en-US" sz="2000" dirty="0" smtClean="0"/>
              <a:t>produce </a:t>
            </a:r>
            <a:r>
              <a:rPr lang="en-US" sz="2000" dirty="0"/>
              <a:t>/</a:t>
            </a:r>
            <a:r>
              <a:rPr lang="en-US" sz="2000" dirty="0" smtClean="0"/>
              <a:t> </a:t>
            </a:r>
            <a:r>
              <a:rPr lang="en-US" sz="2000" dirty="0"/>
              <a:t>test </a:t>
            </a:r>
            <a:r>
              <a:rPr lang="en-US" sz="2000" dirty="0" smtClean="0"/>
              <a:t>interdisciplinary approach to understand Cyber Distributed Cognition</a:t>
            </a:r>
            <a:endParaRPr lang="en-US" sz="2000" dirty="0"/>
          </a:p>
          <a:p>
            <a:r>
              <a:rPr lang="en-US" b="1" dirty="0"/>
              <a:t> </a:t>
            </a:r>
            <a:endParaRPr lang="en-US" dirty="0"/>
          </a:p>
          <a:p>
            <a:r>
              <a:rPr lang="en-US" sz="3300" b="1" u="sng" dirty="0" smtClean="0"/>
              <a:t>Foundations</a:t>
            </a:r>
            <a:endParaRPr lang="en-US" sz="3300" b="1" dirty="0"/>
          </a:p>
          <a:p>
            <a:endParaRPr lang="en-US" sz="2000" dirty="0"/>
          </a:p>
          <a:p>
            <a:pPr marL="400050" indent="-400050">
              <a:buAutoNum type="romanUcPeriod"/>
            </a:pPr>
            <a:r>
              <a:rPr lang="en-US" sz="2000" b="1" dirty="0" smtClean="0">
                <a:solidFill>
                  <a:srgbClr val="0000FF"/>
                </a:solidFill>
              </a:rPr>
              <a:t>Distributed Cognition </a:t>
            </a:r>
            <a:r>
              <a:rPr lang="en-US" sz="2000" dirty="0" smtClean="0"/>
              <a:t>- </a:t>
            </a:r>
            <a:r>
              <a:rPr lang="en-US" sz="2000" i="1" dirty="0" smtClean="0"/>
              <a:t>theoretical </a:t>
            </a:r>
            <a:r>
              <a:rPr lang="en-US" sz="2000" i="1" dirty="0"/>
              <a:t>foundation </a:t>
            </a:r>
          </a:p>
          <a:p>
            <a:r>
              <a:rPr lang="en-US" sz="2000" dirty="0" smtClean="0"/>
              <a:t>II.  </a:t>
            </a:r>
            <a:r>
              <a:rPr lang="en-US" sz="2000" b="1" dirty="0" smtClean="0"/>
              <a:t> </a:t>
            </a:r>
            <a:r>
              <a:rPr lang="en-US" sz="2000" b="1" dirty="0" smtClean="0">
                <a:solidFill>
                  <a:srgbClr val="0000FF"/>
                </a:solidFill>
              </a:rPr>
              <a:t>Human-Agent Transactions </a:t>
            </a:r>
            <a:r>
              <a:rPr lang="en-US" sz="2000" dirty="0" smtClean="0"/>
              <a:t>- </a:t>
            </a:r>
            <a:r>
              <a:rPr lang="en-US" sz="2000" i="1" dirty="0" smtClean="0"/>
              <a:t>cognitive system engineering perspective</a:t>
            </a:r>
            <a:endParaRPr lang="en-US" sz="2000" dirty="0"/>
          </a:p>
          <a:p>
            <a:r>
              <a:rPr lang="en-US" b="1" dirty="0"/>
              <a:t> </a:t>
            </a:r>
            <a:endParaRPr lang="en-US" dirty="0"/>
          </a:p>
          <a:p>
            <a:r>
              <a:rPr lang="en-US" sz="3300" b="1" u="sng" dirty="0"/>
              <a:t>Focus Areas</a:t>
            </a:r>
            <a:r>
              <a:rPr lang="en-US" sz="3300" b="1" dirty="0" smtClean="0"/>
              <a:t>:</a:t>
            </a:r>
          </a:p>
          <a:p>
            <a:endParaRPr lang="en-US" dirty="0"/>
          </a:p>
          <a:p>
            <a:pPr marL="285750" lvl="0" indent="-285750">
              <a:buFont typeface="Arial"/>
              <a:buChar char="•"/>
            </a:pPr>
            <a:r>
              <a:rPr lang="en-US" dirty="0"/>
              <a:t> </a:t>
            </a:r>
            <a:r>
              <a:rPr lang="en-US" sz="2000" dirty="0"/>
              <a:t>distributed </a:t>
            </a:r>
            <a:r>
              <a:rPr lang="en-US" sz="2000" dirty="0" smtClean="0"/>
              <a:t>teamwork and collaboration</a:t>
            </a:r>
          </a:p>
          <a:p>
            <a:pPr marL="285750" lvl="0" indent="-285750">
              <a:buFont typeface="Arial"/>
              <a:buChar char="•"/>
            </a:pPr>
            <a:r>
              <a:rPr lang="en-US" sz="2000" dirty="0" smtClean="0"/>
              <a:t> </a:t>
            </a:r>
            <a:r>
              <a:rPr lang="en-US" sz="2000" dirty="0"/>
              <a:t>distributed information fusion </a:t>
            </a:r>
          </a:p>
          <a:p>
            <a:pPr marL="285750" lvl="0" indent="-285750">
              <a:buFont typeface="Arial"/>
              <a:buChar char="•"/>
            </a:pPr>
            <a:r>
              <a:rPr lang="en-US" sz="2000" dirty="0"/>
              <a:t> </a:t>
            </a:r>
            <a:r>
              <a:rPr lang="en-US" sz="2000" dirty="0" smtClean="0"/>
              <a:t>metacognition/intelligence </a:t>
            </a:r>
            <a:r>
              <a:rPr lang="en-US" sz="2000" dirty="0"/>
              <a:t>– outthinking the adversary</a:t>
            </a:r>
          </a:p>
          <a:p>
            <a:pPr marL="285750" lvl="0" indent="-285750">
              <a:buFont typeface="Arial"/>
              <a:buChar char="•"/>
            </a:pPr>
            <a:r>
              <a:rPr lang="en-US" sz="2000" dirty="0"/>
              <a:t> cognitive technologies – future work</a:t>
            </a:r>
          </a:p>
          <a:p>
            <a:endParaRPr lang="en-US" sz="2000" dirty="0"/>
          </a:p>
        </p:txBody>
      </p:sp>
    </p:spTree>
    <p:extLst>
      <p:ext uri="{BB962C8B-B14F-4D97-AF65-F5344CB8AC3E}">
        <p14:creationId xmlns:p14="http://schemas.microsoft.com/office/powerpoint/2010/main" val="3363477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  Underlying Theme: </a:t>
            </a:r>
            <a:br>
              <a:rPr lang="en-US" dirty="0" smtClean="0"/>
            </a:br>
            <a:r>
              <a:rPr lang="en-US" dirty="0" smtClean="0"/>
              <a:t>Framing Awareness</a:t>
            </a:r>
            <a:endParaRPr lang="en-US" dirty="0"/>
          </a:p>
        </p:txBody>
      </p:sp>
      <p:sp>
        <p:nvSpPr>
          <p:cNvPr id="3" name="Content Placeholder 2"/>
          <p:cNvSpPr>
            <a:spLocks noGrp="1"/>
          </p:cNvSpPr>
          <p:nvPr>
            <p:ph idx="1"/>
          </p:nvPr>
        </p:nvSpPr>
        <p:spPr>
          <a:xfrm>
            <a:off x="381000" y="1951037"/>
            <a:ext cx="8229600" cy="4525963"/>
          </a:xfrm>
        </p:spPr>
        <p:txBody>
          <a:bodyPr>
            <a:normAutofit fontScale="92500" lnSpcReduction="20000"/>
          </a:bodyPr>
          <a:lstStyle/>
          <a:p>
            <a:pPr lvl="0"/>
            <a:endParaRPr lang="en-US" u="sng" dirty="0" smtClean="0"/>
          </a:p>
          <a:p>
            <a:pPr marL="0" lvl="0" indent="0">
              <a:buNone/>
            </a:pPr>
            <a:endParaRPr lang="en-US" u="sng" dirty="0" smtClean="0"/>
          </a:p>
          <a:p>
            <a:pPr marL="0" lvl="0" indent="0">
              <a:buNone/>
            </a:pPr>
            <a:endParaRPr lang="en-US" sz="1400" u="sng" dirty="0"/>
          </a:p>
          <a:p>
            <a:pPr marL="0" lvl="0" indent="0">
              <a:buNone/>
            </a:pPr>
            <a:endParaRPr lang="en-US" sz="1500" u="sng" dirty="0" smtClean="0"/>
          </a:p>
          <a:p>
            <a:pPr lvl="0"/>
            <a:r>
              <a:rPr lang="en-US" u="sng" dirty="0" smtClean="0"/>
              <a:t>An Important Issue to Study</a:t>
            </a:r>
            <a:endParaRPr lang="en-US" dirty="0" smtClean="0"/>
          </a:p>
          <a:p>
            <a:pPr lvl="1"/>
            <a:r>
              <a:rPr lang="en-US" sz="2400" dirty="0" smtClean="0"/>
              <a:t>What </a:t>
            </a:r>
            <a:r>
              <a:rPr lang="en-US" sz="2400" dirty="0"/>
              <a:t>is </a:t>
            </a:r>
            <a:r>
              <a:rPr lang="en-US" sz="2400" dirty="0" smtClean="0"/>
              <a:t>it?  </a:t>
            </a:r>
          </a:p>
          <a:p>
            <a:pPr lvl="1"/>
            <a:r>
              <a:rPr lang="en-US" sz="2400" dirty="0" smtClean="0"/>
              <a:t>What problems are experienced without awareness?</a:t>
            </a:r>
          </a:p>
          <a:p>
            <a:pPr lvl="1"/>
            <a:r>
              <a:rPr lang="en-US" sz="2400" dirty="0" smtClean="0"/>
              <a:t>How </a:t>
            </a:r>
            <a:r>
              <a:rPr lang="en-US" sz="2400" dirty="0"/>
              <a:t>is it </a:t>
            </a:r>
            <a:r>
              <a:rPr lang="en-US" sz="2400" dirty="0" smtClean="0"/>
              <a:t>improved? </a:t>
            </a:r>
          </a:p>
          <a:p>
            <a:pPr lvl="1"/>
            <a:r>
              <a:rPr lang="en-US" sz="2400" dirty="0" smtClean="0"/>
              <a:t>How </a:t>
            </a:r>
            <a:r>
              <a:rPr lang="en-US" sz="2400" dirty="0"/>
              <a:t>does it break down, </a:t>
            </a:r>
            <a:endParaRPr lang="en-US" sz="2400" dirty="0" smtClean="0"/>
          </a:p>
          <a:p>
            <a:pPr lvl="1"/>
            <a:r>
              <a:rPr lang="en-US" sz="2400" dirty="0" smtClean="0"/>
              <a:t> How is it related to distributed cognition? </a:t>
            </a:r>
          </a:p>
          <a:p>
            <a:pPr marL="914400" lvl="2" indent="0">
              <a:buNone/>
            </a:pPr>
            <a:r>
              <a:rPr lang="en-US" dirty="0" smtClean="0"/>
              <a:t> </a:t>
            </a:r>
            <a:r>
              <a:rPr lang="en-US" sz="2200" dirty="0" smtClean="0"/>
              <a:t>- problem solving - decision making </a:t>
            </a:r>
            <a:r>
              <a:rPr lang="en-US" sz="2200" dirty="0"/>
              <a:t>-</a:t>
            </a:r>
            <a:r>
              <a:rPr lang="en-US" sz="2200" dirty="0" smtClean="0"/>
              <a:t> judgment - intuition</a:t>
            </a:r>
          </a:p>
          <a:p>
            <a:pPr lvl="1"/>
            <a:r>
              <a:rPr lang="en-US" sz="2400" dirty="0" smtClean="0"/>
              <a:t>How is teamwork involved in making awareness?  </a:t>
            </a:r>
          </a:p>
          <a:p>
            <a:pPr lvl="1"/>
            <a:r>
              <a:rPr lang="en-US" sz="2400" dirty="0" smtClean="0"/>
              <a:t>What world view is being used to understand it?</a:t>
            </a:r>
          </a:p>
          <a:p>
            <a:pPr lvl="0"/>
            <a:endParaRPr lang="en-US" dirty="0"/>
          </a:p>
          <a:p>
            <a:endParaRPr lang="en-US" dirty="0"/>
          </a:p>
        </p:txBody>
      </p:sp>
      <p:sp>
        <p:nvSpPr>
          <p:cNvPr id="5" name="AutoShape 17"/>
          <p:cNvSpPr>
            <a:spLocks noChangeAspect="1" noChangeArrowheads="1"/>
          </p:cNvSpPr>
          <p:nvPr/>
        </p:nvSpPr>
        <p:spPr bwMode="auto">
          <a:xfrm>
            <a:off x="1241425" y="1905000"/>
            <a:ext cx="1958975" cy="862012"/>
          </a:xfrm>
          <a:prstGeom prst="hexagon">
            <a:avLst>
              <a:gd name="adj" fmla="val 56814"/>
              <a:gd name="vf" fmla="val 115470"/>
            </a:avLst>
          </a:prstGeom>
          <a:solidFill>
            <a:srgbClr val="FFFF99"/>
          </a:solidFill>
          <a:ln w="38100">
            <a:solidFill>
              <a:srgbClr val="000080"/>
            </a:solidFill>
            <a:miter lim="800000"/>
            <a:headEnd/>
            <a:tailEnd/>
          </a:ln>
        </p:spPr>
        <p:txBody>
          <a:bodyPr/>
          <a:lstStyle/>
          <a:p>
            <a:endParaRPr lang="en-US"/>
          </a:p>
        </p:txBody>
      </p:sp>
      <p:sp>
        <p:nvSpPr>
          <p:cNvPr id="6" name="Text Box 18"/>
          <p:cNvSpPr txBox="1">
            <a:spLocks noChangeAspect="1" noChangeArrowheads="1"/>
          </p:cNvSpPr>
          <p:nvPr/>
        </p:nvSpPr>
        <p:spPr bwMode="auto">
          <a:xfrm>
            <a:off x="1249363" y="1990725"/>
            <a:ext cx="1943100" cy="690562"/>
          </a:xfrm>
          <a:prstGeom prst="rect">
            <a:avLst/>
          </a:prstGeom>
          <a:noFill/>
          <a:ln>
            <a:noFill/>
          </a:ln>
        </p:spPr>
        <p:txBody>
          <a:bodyPr lIns="95250" tIns="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PROBLEM</a:t>
            </a:r>
          </a:p>
          <a:p>
            <a:pPr algn="ctr" eaLnBrk="1" hangingPunct="1"/>
            <a:r>
              <a:rPr lang="en-US" sz="1600" b="1" dirty="0">
                <a:latin typeface="Tahoma" charset="0"/>
              </a:rPr>
              <a:t>BASED</a:t>
            </a:r>
          </a:p>
          <a:p>
            <a:pPr algn="ctr" eaLnBrk="1" hangingPunct="1"/>
            <a:r>
              <a:rPr lang="en-US" sz="1600" b="1" dirty="0">
                <a:latin typeface="Tahoma" charset="0"/>
              </a:rPr>
              <a:t>APPROACH</a:t>
            </a:r>
            <a:endParaRPr lang="en-US" sz="2800" dirty="0"/>
          </a:p>
        </p:txBody>
      </p:sp>
      <p:sp>
        <p:nvSpPr>
          <p:cNvPr id="11" name="TextBox 10"/>
          <p:cNvSpPr txBox="1"/>
          <p:nvPr/>
        </p:nvSpPr>
        <p:spPr>
          <a:xfrm>
            <a:off x="3772091" y="1492984"/>
            <a:ext cx="5008202" cy="1631216"/>
          </a:xfrm>
          <a:prstGeom prst="rect">
            <a:avLst/>
          </a:prstGeom>
          <a:solidFill>
            <a:srgbClr val="FF0000"/>
          </a:solidFill>
        </p:spPr>
        <p:txBody>
          <a:bodyPr wrap="none" rtlCol="0">
            <a:spAutoFit/>
          </a:bodyPr>
          <a:lstStyle/>
          <a:p>
            <a:r>
              <a:rPr lang="en-US" sz="2000" dirty="0" smtClean="0">
                <a:solidFill>
                  <a:schemeClr val="bg1"/>
                </a:solidFill>
              </a:rPr>
              <a:t>Opportunistic Problem Solving </a:t>
            </a:r>
          </a:p>
          <a:p>
            <a:endParaRPr lang="en-US" sz="2000" dirty="0" smtClean="0">
              <a:solidFill>
                <a:schemeClr val="bg1"/>
              </a:solidFill>
            </a:endParaRPr>
          </a:p>
          <a:p>
            <a:r>
              <a:rPr lang="en-US" sz="2000" dirty="0" smtClean="0">
                <a:solidFill>
                  <a:schemeClr val="bg1"/>
                </a:solidFill>
              </a:rPr>
              <a:t>Metacognitive Reflections  About The Threat</a:t>
            </a:r>
          </a:p>
          <a:p>
            <a:endParaRPr lang="en-US" sz="2000" dirty="0" smtClean="0">
              <a:solidFill>
                <a:schemeClr val="bg1"/>
              </a:solidFill>
            </a:endParaRPr>
          </a:p>
          <a:p>
            <a:r>
              <a:rPr lang="en-US" sz="2000" dirty="0" smtClean="0">
                <a:solidFill>
                  <a:schemeClr val="bg1"/>
                </a:solidFill>
              </a:rPr>
              <a:t>Learning &amp; Spontaneous Access Of Knowledge</a:t>
            </a:r>
            <a:endParaRPr lang="en-US" sz="2000" dirty="0">
              <a:solidFill>
                <a:schemeClr val="bg1"/>
              </a:solidFill>
            </a:endParaRPr>
          </a:p>
        </p:txBody>
      </p:sp>
    </p:spTree>
    <p:extLst>
      <p:ext uri="{BB962C8B-B14F-4D97-AF65-F5344CB8AC3E}">
        <p14:creationId xmlns:p14="http://schemas.microsoft.com/office/powerpoint/2010/main" val="1502803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1616075" y="2952750"/>
            <a:ext cx="7937" cy="586542"/>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400"/>
            <a:ext cx="8229600" cy="1143000"/>
          </a:xfrm>
        </p:spPr>
        <p:txBody>
          <a:bodyPr>
            <a:normAutofit/>
          </a:bodyPr>
          <a:lstStyle/>
          <a:p>
            <a:r>
              <a:rPr lang="en-US" dirty="0" smtClean="0"/>
              <a:t>6</a:t>
            </a:r>
            <a:r>
              <a:rPr lang="en-US" baseline="30000" dirty="0" smtClean="0"/>
              <a:t>th</a:t>
            </a:r>
            <a:r>
              <a:rPr lang="en-US" dirty="0" smtClean="0"/>
              <a:t> Year OVERVIEW</a:t>
            </a:r>
            <a:br>
              <a:rPr lang="en-US" dirty="0" smtClean="0"/>
            </a:br>
            <a:r>
              <a:rPr lang="en-US" b="0" dirty="0" smtClean="0">
                <a:solidFill>
                  <a:srgbClr val="0000FF"/>
                </a:solidFill>
                <a:effectLst/>
              </a:rPr>
              <a:t>- current work -</a:t>
            </a:r>
            <a:endParaRPr lang="en-US" b="0" dirty="0">
              <a:solidFill>
                <a:srgbClr val="0000FF"/>
              </a:solidFill>
              <a:effectLst/>
            </a:endParaRPr>
          </a:p>
        </p:txBody>
      </p:sp>
      <p:sp>
        <p:nvSpPr>
          <p:cNvPr id="15" name="AutoShape 17"/>
          <p:cNvSpPr>
            <a:spLocks noChangeAspect="1" noChangeArrowheads="1"/>
          </p:cNvSpPr>
          <p:nvPr/>
        </p:nvSpPr>
        <p:spPr bwMode="auto">
          <a:xfrm>
            <a:off x="3581400" y="4081463"/>
            <a:ext cx="1958975" cy="862012"/>
          </a:xfrm>
          <a:prstGeom prst="hexagon">
            <a:avLst>
              <a:gd name="adj" fmla="val 56814"/>
              <a:gd name="vf" fmla="val 115470"/>
            </a:avLst>
          </a:prstGeom>
          <a:solidFill>
            <a:srgbClr val="FFFF99"/>
          </a:solidFill>
          <a:ln w="38100">
            <a:solidFill>
              <a:srgbClr val="000080"/>
            </a:solidFill>
            <a:miter lim="800000"/>
            <a:headEnd/>
            <a:tailEnd/>
          </a:ln>
        </p:spPr>
        <p:txBody>
          <a:bodyPr/>
          <a:lstStyle/>
          <a:p>
            <a:endParaRPr lang="en-US" dirty="0"/>
          </a:p>
        </p:txBody>
      </p:sp>
      <p:sp>
        <p:nvSpPr>
          <p:cNvPr id="16" name="Text Box 18"/>
          <p:cNvSpPr txBox="1">
            <a:spLocks noChangeAspect="1" noChangeArrowheads="1"/>
          </p:cNvSpPr>
          <p:nvPr/>
        </p:nvSpPr>
        <p:spPr bwMode="auto">
          <a:xfrm>
            <a:off x="3589338" y="4167188"/>
            <a:ext cx="1943100" cy="690562"/>
          </a:xfrm>
          <a:prstGeom prst="rect">
            <a:avLst/>
          </a:prstGeom>
          <a:noFill/>
          <a:ln>
            <a:noFill/>
          </a:ln>
        </p:spPr>
        <p:txBody>
          <a:bodyPr lIns="95250" tIns="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PROBLEM</a:t>
            </a:r>
          </a:p>
          <a:p>
            <a:pPr algn="ctr" eaLnBrk="1" hangingPunct="1"/>
            <a:r>
              <a:rPr lang="en-US" sz="1600" b="1" dirty="0">
                <a:latin typeface="Tahoma" charset="0"/>
              </a:rPr>
              <a:t>BASED</a:t>
            </a:r>
          </a:p>
          <a:p>
            <a:pPr algn="ctr" eaLnBrk="1" hangingPunct="1"/>
            <a:r>
              <a:rPr lang="en-US" sz="1600" b="1" dirty="0">
                <a:latin typeface="Tahoma" charset="0"/>
              </a:rPr>
              <a:t>APPROACH</a:t>
            </a:r>
            <a:endParaRPr lang="en-US" sz="2800" dirty="0"/>
          </a:p>
        </p:txBody>
      </p:sp>
      <p:sp>
        <p:nvSpPr>
          <p:cNvPr id="19" name="AutoShape 16"/>
          <p:cNvSpPr>
            <a:spLocks noChangeAspect="1" noChangeArrowheads="1"/>
          </p:cNvSpPr>
          <p:nvPr/>
        </p:nvSpPr>
        <p:spPr bwMode="auto">
          <a:xfrm flipH="1">
            <a:off x="2743200" y="4178300"/>
            <a:ext cx="685800"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u="sng" dirty="0"/>
          </a:p>
        </p:txBody>
      </p:sp>
      <p:sp>
        <p:nvSpPr>
          <p:cNvPr id="20" name="Down Arrow Callout 19"/>
          <p:cNvSpPr/>
          <p:nvPr/>
        </p:nvSpPr>
        <p:spPr>
          <a:xfrm>
            <a:off x="6553200" y="3505200"/>
            <a:ext cx="1981200" cy="1600200"/>
          </a:xfrm>
          <a:prstGeom prst="downArrow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60000"/>
                    <a:lumOff val="40000"/>
                  </a:schemeClr>
                </a:solidFill>
              </a:rPr>
              <a:t>Security Club</a:t>
            </a:r>
          </a:p>
          <a:p>
            <a:pPr algn="ctr"/>
            <a:r>
              <a:rPr lang="en-US" b="1" dirty="0" smtClean="0">
                <a:solidFill>
                  <a:schemeClr val="accent3">
                    <a:lumMod val="60000"/>
                    <a:lumOff val="40000"/>
                  </a:schemeClr>
                </a:solidFill>
              </a:rPr>
              <a:t>Challenge </a:t>
            </a:r>
          </a:p>
          <a:p>
            <a:pPr algn="ctr"/>
            <a:r>
              <a:rPr lang="en-US" b="1" dirty="0" smtClean="0">
                <a:solidFill>
                  <a:schemeClr val="accent3">
                    <a:lumMod val="60000"/>
                    <a:lumOff val="40000"/>
                  </a:schemeClr>
                </a:solidFill>
              </a:rPr>
              <a:t>Problem</a:t>
            </a:r>
            <a:endParaRPr lang="en-US" b="1" dirty="0">
              <a:solidFill>
                <a:schemeClr val="accent3">
                  <a:lumMod val="60000"/>
                  <a:lumOff val="40000"/>
                </a:schemeClr>
              </a:solidFill>
            </a:endParaRPr>
          </a:p>
        </p:txBody>
      </p:sp>
      <p:sp>
        <p:nvSpPr>
          <p:cNvPr id="21" name="TextBox 20"/>
          <p:cNvSpPr txBox="1"/>
          <p:nvPr/>
        </p:nvSpPr>
        <p:spPr>
          <a:xfrm>
            <a:off x="381000" y="2286000"/>
            <a:ext cx="2574924" cy="707886"/>
          </a:xfrm>
          <a:prstGeom prst="rect">
            <a:avLst/>
          </a:prstGeom>
          <a:solidFill>
            <a:schemeClr val="accent5">
              <a:lumMod val="40000"/>
              <a:lumOff val="60000"/>
            </a:schemeClr>
          </a:solidFill>
        </p:spPr>
        <p:txBody>
          <a:bodyPr wrap="square" rtlCol="0">
            <a:spAutoFit/>
          </a:bodyPr>
          <a:lstStyle/>
          <a:p>
            <a:pPr algn="ctr"/>
            <a:r>
              <a:rPr lang="en-US" sz="2000" b="1" dirty="0" smtClean="0"/>
              <a:t>MURI Activity I:</a:t>
            </a:r>
          </a:p>
          <a:p>
            <a:pPr algn="ctr"/>
            <a:r>
              <a:rPr lang="en-US" sz="2000" b="1" dirty="0" smtClean="0"/>
              <a:t>Quantitative Research </a:t>
            </a:r>
            <a:endParaRPr lang="en-US" sz="2000" b="1" dirty="0"/>
          </a:p>
        </p:txBody>
      </p:sp>
      <p:sp>
        <p:nvSpPr>
          <p:cNvPr id="22" name="TextBox 21"/>
          <p:cNvSpPr txBox="1"/>
          <p:nvPr/>
        </p:nvSpPr>
        <p:spPr>
          <a:xfrm>
            <a:off x="6248400" y="2241550"/>
            <a:ext cx="2522679" cy="707886"/>
          </a:xfrm>
          <a:prstGeom prst="rect">
            <a:avLst/>
          </a:prstGeom>
          <a:solidFill>
            <a:schemeClr val="accent5">
              <a:lumMod val="40000"/>
              <a:lumOff val="60000"/>
            </a:schemeClr>
          </a:solidFill>
        </p:spPr>
        <p:txBody>
          <a:bodyPr wrap="square" rtlCol="0">
            <a:spAutoFit/>
          </a:bodyPr>
          <a:lstStyle/>
          <a:p>
            <a:pPr algn="ctr"/>
            <a:r>
              <a:rPr lang="en-US" sz="2000" b="1" dirty="0" smtClean="0"/>
              <a:t>MURI Activity II: </a:t>
            </a:r>
          </a:p>
          <a:p>
            <a:pPr algn="ctr"/>
            <a:r>
              <a:rPr lang="en-US" sz="2000" b="1" dirty="0" smtClean="0"/>
              <a:t>Qualitative Research</a:t>
            </a:r>
            <a:endParaRPr lang="en-US" sz="2000" b="1" dirty="0"/>
          </a:p>
        </p:txBody>
      </p:sp>
      <p:sp>
        <p:nvSpPr>
          <p:cNvPr id="23" name="Down Arrow Callout 22"/>
          <p:cNvSpPr/>
          <p:nvPr/>
        </p:nvSpPr>
        <p:spPr>
          <a:xfrm>
            <a:off x="625475" y="3562350"/>
            <a:ext cx="1981200" cy="1600200"/>
          </a:xfrm>
          <a:prstGeom prst="downArrow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60000"/>
                    <a:lumOff val="40000"/>
                  </a:schemeClr>
                </a:solidFill>
              </a:rPr>
              <a:t>Distributed Cognition/ SA of Info-Fusion</a:t>
            </a:r>
            <a:endParaRPr lang="en-US" b="1" dirty="0">
              <a:solidFill>
                <a:schemeClr val="accent3">
                  <a:lumMod val="60000"/>
                  <a:lumOff val="40000"/>
                </a:schemeClr>
              </a:solidFill>
            </a:endParaRPr>
          </a:p>
        </p:txBody>
      </p:sp>
      <p:sp>
        <p:nvSpPr>
          <p:cNvPr id="24" name="AutoShape 16"/>
          <p:cNvSpPr>
            <a:spLocks noChangeAspect="1" noChangeArrowheads="1"/>
          </p:cNvSpPr>
          <p:nvPr/>
        </p:nvSpPr>
        <p:spPr bwMode="auto">
          <a:xfrm>
            <a:off x="5715000" y="4181475"/>
            <a:ext cx="685800"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u="sng" dirty="0"/>
          </a:p>
        </p:txBody>
      </p:sp>
      <p:cxnSp>
        <p:nvCxnSpPr>
          <p:cNvPr id="28" name="Straight Connector 27"/>
          <p:cNvCxnSpPr/>
          <p:nvPr/>
        </p:nvCxnSpPr>
        <p:spPr>
          <a:xfrm>
            <a:off x="7573963" y="2929354"/>
            <a:ext cx="7937" cy="586542"/>
          </a:xfrm>
          <a:prstGeom prst="line">
            <a:avLst/>
          </a:prstGeom>
        </p:spPr>
        <p:style>
          <a:lnRef idx="2">
            <a:schemeClr val="accent1"/>
          </a:lnRef>
          <a:fillRef idx="0">
            <a:schemeClr val="accent1"/>
          </a:fillRef>
          <a:effectRef idx="1">
            <a:schemeClr val="accent1"/>
          </a:effectRef>
          <a:fontRef idx="minor">
            <a:schemeClr val="tx1"/>
          </a:fontRef>
        </p:style>
      </p:cxnSp>
      <p:sp>
        <p:nvSpPr>
          <p:cNvPr id="29" name="Oval 19"/>
          <p:cNvSpPr>
            <a:spLocks noChangeAspect="1" noChangeArrowheads="1"/>
          </p:cNvSpPr>
          <p:nvPr/>
        </p:nvSpPr>
        <p:spPr bwMode="auto">
          <a:xfrm>
            <a:off x="3844925" y="3019425"/>
            <a:ext cx="1428750" cy="530225"/>
          </a:xfrm>
          <a:prstGeom prst="ellipse">
            <a:avLst/>
          </a:prstGeom>
          <a:solidFill>
            <a:srgbClr val="CCFFCC"/>
          </a:solidFill>
          <a:ln w="38100">
            <a:solidFill>
              <a:schemeClr val="tx1"/>
            </a:solidFill>
            <a:round/>
            <a:headEnd/>
            <a:tailEnd/>
          </a:ln>
        </p:spPr>
        <p:txBody>
          <a:bodyPr/>
          <a:lstStyle/>
          <a:p>
            <a:endParaRPr lang="en-US" dirty="0"/>
          </a:p>
        </p:txBody>
      </p:sp>
      <p:sp>
        <p:nvSpPr>
          <p:cNvPr id="30" name="Text Box 20"/>
          <p:cNvSpPr txBox="1">
            <a:spLocks noChangeAspect="1" noChangeArrowheads="1"/>
          </p:cNvSpPr>
          <p:nvPr/>
        </p:nvSpPr>
        <p:spPr bwMode="auto">
          <a:xfrm>
            <a:off x="3590925" y="3113088"/>
            <a:ext cx="1943100"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5250" tIns="47625"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THEORY</a:t>
            </a:r>
            <a:endParaRPr lang="en-US" sz="2800" dirty="0"/>
          </a:p>
        </p:txBody>
      </p:sp>
      <p:sp>
        <p:nvSpPr>
          <p:cNvPr id="31" name="Oval 21"/>
          <p:cNvSpPr>
            <a:spLocks noChangeAspect="1" noChangeArrowheads="1"/>
          </p:cNvSpPr>
          <p:nvPr/>
        </p:nvSpPr>
        <p:spPr bwMode="auto">
          <a:xfrm>
            <a:off x="3844925" y="5429250"/>
            <a:ext cx="1428750" cy="530225"/>
          </a:xfrm>
          <a:prstGeom prst="ellipse">
            <a:avLst/>
          </a:prstGeom>
          <a:solidFill>
            <a:srgbClr val="CCFFCC"/>
          </a:solidFill>
          <a:ln w="38100">
            <a:solidFill>
              <a:srgbClr val="333300"/>
            </a:solidFill>
            <a:round/>
            <a:headEnd/>
            <a:tailEnd/>
          </a:ln>
        </p:spPr>
        <p:txBody>
          <a:bodyPr/>
          <a:lstStyle/>
          <a:p>
            <a:endParaRPr lang="en-US" dirty="0"/>
          </a:p>
        </p:txBody>
      </p:sp>
      <p:sp>
        <p:nvSpPr>
          <p:cNvPr id="32" name="Text Box 22"/>
          <p:cNvSpPr txBox="1">
            <a:spLocks noChangeAspect="1" noChangeArrowheads="1"/>
          </p:cNvSpPr>
          <p:nvPr/>
        </p:nvSpPr>
        <p:spPr bwMode="auto">
          <a:xfrm>
            <a:off x="3589338" y="5521325"/>
            <a:ext cx="1943100"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47625"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PRACTICE</a:t>
            </a:r>
            <a:endParaRPr lang="en-US" sz="2800" dirty="0"/>
          </a:p>
        </p:txBody>
      </p:sp>
    </p:spTree>
    <p:extLst>
      <p:ext uri="{BB962C8B-B14F-4D97-AF65-F5344CB8AC3E}">
        <p14:creationId xmlns:p14="http://schemas.microsoft.com/office/powerpoint/2010/main" val="2974368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en-US" dirty="0" smtClean="0"/>
              <a:t>Applying Distributed Cognition to </a:t>
            </a:r>
            <a:br>
              <a:rPr lang="en-US" dirty="0" smtClean="0"/>
            </a:br>
            <a:r>
              <a:rPr lang="en-US" dirty="0" smtClean="0"/>
              <a:t>Cyber Security</a:t>
            </a:r>
            <a:endParaRPr lang="en-US" dirty="0"/>
          </a:p>
        </p:txBody>
      </p:sp>
      <p:sp>
        <p:nvSpPr>
          <p:cNvPr id="3" name="Content Placeholder 2"/>
          <p:cNvSpPr>
            <a:spLocks noGrp="1"/>
          </p:cNvSpPr>
          <p:nvPr>
            <p:ph idx="1"/>
          </p:nvPr>
        </p:nvSpPr>
        <p:spPr>
          <a:xfrm>
            <a:off x="457200" y="1600200"/>
            <a:ext cx="8229600" cy="5029200"/>
          </a:xfrm>
        </p:spPr>
        <p:txBody>
          <a:bodyPr>
            <a:normAutofit fontScale="47500" lnSpcReduction="20000"/>
          </a:bodyPr>
          <a:lstStyle/>
          <a:p>
            <a:pPr marL="0" indent="0">
              <a:buNone/>
            </a:pPr>
            <a:r>
              <a:rPr lang="en-US" sz="5100" b="1" dirty="0" smtClean="0"/>
              <a:t>•  New Scaled World Simulation Proof of Concept </a:t>
            </a:r>
            <a:r>
              <a:rPr lang="en-US" sz="5100" b="1" dirty="0" smtClean="0">
                <a:solidFill>
                  <a:srgbClr val="0000FF"/>
                </a:solidFill>
              </a:rPr>
              <a:t>- CYNETS</a:t>
            </a:r>
          </a:p>
          <a:p>
            <a:pPr marL="457200" lvl="1" indent="0">
              <a:buNone/>
            </a:pPr>
            <a:r>
              <a:rPr lang="en-US" sz="4500" dirty="0" smtClean="0"/>
              <a:t>- Designed for distributed teamwork (synchronous)</a:t>
            </a:r>
          </a:p>
          <a:p>
            <a:pPr marL="457200" lvl="1" indent="0">
              <a:buNone/>
            </a:pPr>
            <a:r>
              <a:rPr lang="en-US" sz="4500" dirty="0" smtClean="0"/>
              <a:t>- Involves distributed information availability</a:t>
            </a:r>
          </a:p>
          <a:p>
            <a:pPr marL="457200" lvl="1" indent="0">
              <a:buNone/>
            </a:pPr>
            <a:r>
              <a:rPr lang="en-US" sz="4500" dirty="0" smtClean="0"/>
              <a:t>- Historical Precedence:</a:t>
            </a:r>
          </a:p>
          <a:p>
            <a:pPr marL="457200" lvl="1" indent="0">
              <a:buNone/>
            </a:pPr>
            <a:endParaRPr lang="en-US" dirty="0" smtClean="0"/>
          </a:p>
          <a:p>
            <a:pPr marL="914400" lvl="2" indent="0">
              <a:buNone/>
            </a:pPr>
            <a:r>
              <a:rPr lang="en-US" sz="3600" dirty="0" smtClean="0"/>
              <a:t> </a:t>
            </a:r>
            <a:r>
              <a:rPr lang="en-US" sz="3600" dirty="0" smtClean="0">
                <a:solidFill>
                  <a:srgbClr val="0000FF"/>
                </a:solidFill>
              </a:rPr>
              <a:t>   </a:t>
            </a:r>
            <a:r>
              <a:rPr lang="en-US" sz="5000" b="1" u="sng" dirty="0" smtClean="0">
                <a:solidFill>
                  <a:srgbClr val="0000FF"/>
                </a:solidFill>
              </a:rPr>
              <a:t>The MURI - NETS family</a:t>
            </a:r>
          </a:p>
          <a:p>
            <a:pPr marL="914400" lvl="2" indent="0">
              <a:buNone/>
            </a:pPr>
            <a:r>
              <a:rPr lang="en-US" sz="4500" dirty="0" smtClean="0">
                <a:solidFill>
                  <a:schemeClr val="bg2">
                    <a:lumMod val="50000"/>
                  </a:schemeClr>
                </a:solidFill>
              </a:rPr>
              <a:t>	Andrew </a:t>
            </a:r>
            <a:r>
              <a:rPr lang="en-US" sz="4500" dirty="0" err="1" smtClean="0">
                <a:solidFill>
                  <a:schemeClr val="bg2">
                    <a:lumMod val="50000"/>
                  </a:schemeClr>
                </a:solidFill>
              </a:rPr>
              <a:t>Riefers</a:t>
            </a:r>
            <a:r>
              <a:rPr lang="en-US" sz="4500" dirty="0" smtClean="0">
                <a:solidFill>
                  <a:schemeClr val="bg2">
                    <a:lumMod val="50000"/>
                  </a:schemeClr>
                </a:solidFill>
              </a:rPr>
              <a:t>, IST Dissertation 2010</a:t>
            </a:r>
          </a:p>
          <a:p>
            <a:pPr marL="914400" lvl="2" indent="0">
              <a:buNone/>
            </a:pPr>
            <a:r>
              <a:rPr lang="en-US" sz="4500" dirty="0" smtClean="0">
                <a:solidFill>
                  <a:schemeClr val="bg2">
                    <a:lumMod val="50000"/>
                  </a:schemeClr>
                </a:solidFill>
              </a:rPr>
              <a:t>	Vince Mancuso, IST Dissertation 2012</a:t>
            </a:r>
          </a:p>
          <a:p>
            <a:pPr marL="914400" lvl="2" indent="0">
              <a:buNone/>
            </a:pPr>
            <a:r>
              <a:rPr lang="en-US" sz="4500" dirty="0" smtClean="0">
                <a:solidFill>
                  <a:schemeClr val="bg2">
                    <a:lumMod val="50000"/>
                  </a:schemeClr>
                </a:solidFill>
              </a:rPr>
              <a:t>	</a:t>
            </a:r>
            <a:r>
              <a:rPr lang="en-US" sz="4500" dirty="0" err="1" smtClean="0">
                <a:solidFill>
                  <a:schemeClr val="bg2">
                    <a:lumMod val="50000"/>
                  </a:schemeClr>
                </a:solidFill>
              </a:rPr>
              <a:t>Dev</a:t>
            </a:r>
            <a:r>
              <a:rPr lang="en-US" sz="4500" dirty="0" smtClean="0">
                <a:solidFill>
                  <a:schemeClr val="bg2">
                    <a:lumMod val="50000"/>
                  </a:schemeClr>
                </a:solidFill>
              </a:rPr>
              <a:t> </a:t>
            </a:r>
            <a:r>
              <a:rPr lang="en-US" sz="4500" dirty="0" err="1" smtClean="0">
                <a:solidFill>
                  <a:schemeClr val="bg2">
                    <a:lumMod val="50000"/>
                  </a:schemeClr>
                </a:solidFill>
              </a:rPr>
              <a:t>Minotra</a:t>
            </a:r>
            <a:r>
              <a:rPr lang="en-US" sz="4500" dirty="0" smtClean="0">
                <a:solidFill>
                  <a:schemeClr val="bg2">
                    <a:lumMod val="50000"/>
                  </a:schemeClr>
                </a:solidFill>
              </a:rPr>
              <a:t>, IST Dissertation 2013</a:t>
            </a:r>
          </a:p>
          <a:p>
            <a:pPr marL="914400" lvl="2" indent="0">
              <a:buNone/>
            </a:pPr>
            <a:r>
              <a:rPr lang="en-US" sz="4500" dirty="0" smtClean="0">
                <a:solidFill>
                  <a:schemeClr val="bg2">
                    <a:lumMod val="50000"/>
                  </a:schemeClr>
                </a:solidFill>
              </a:rPr>
              <a:t>	Nick </a:t>
            </a:r>
            <a:r>
              <a:rPr lang="en-US" sz="4500" dirty="0" err="1" smtClean="0">
                <a:solidFill>
                  <a:schemeClr val="bg2">
                    <a:lumMod val="50000"/>
                  </a:schemeClr>
                </a:solidFill>
              </a:rPr>
              <a:t>Giacobe</a:t>
            </a:r>
            <a:r>
              <a:rPr lang="en-US" sz="4500" dirty="0" smtClean="0">
                <a:solidFill>
                  <a:schemeClr val="bg2">
                    <a:lumMod val="50000"/>
                  </a:schemeClr>
                </a:solidFill>
              </a:rPr>
              <a:t>, IST Dissertation 2013</a:t>
            </a:r>
          </a:p>
          <a:p>
            <a:pPr marL="914400" lvl="2" indent="0">
              <a:buNone/>
            </a:pPr>
            <a:endParaRPr lang="en-US" dirty="0" smtClean="0"/>
          </a:p>
          <a:p>
            <a:pPr marL="398463" indent="-398463">
              <a:buNone/>
            </a:pPr>
            <a:r>
              <a:rPr lang="en-US" sz="5100" b="1" dirty="0" smtClean="0"/>
              <a:t>•  Test of Situation Awareness in Distributed Cognition </a:t>
            </a:r>
            <a:r>
              <a:rPr lang="en-US" sz="5100" dirty="0" smtClean="0"/>
              <a:t>with</a:t>
            </a:r>
            <a:r>
              <a:rPr lang="en-US" sz="5100" dirty="0"/>
              <a:t> </a:t>
            </a:r>
            <a:r>
              <a:rPr lang="en-US" sz="5100" dirty="0" smtClean="0"/>
              <a:t>   	Information Fusion Problem Set</a:t>
            </a:r>
          </a:p>
          <a:p>
            <a:pPr marL="914400" lvl="2" indent="0">
              <a:buNone/>
            </a:pPr>
            <a:endParaRPr lang="en-US" dirty="0" smtClean="0"/>
          </a:p>
          <a:p>
            <a:pPr marL="0" indent="0">
              <a:buNone/>
            </a:pPr>
            <a:r>
              <a:rPr lang="en-US" sz="5100" dirty="0" smtClean="0"/>
              <a:t>•  </a:t>
            </a:r>
            <a:r>
              <a:rPr lang="en-US" sz="5100" b="1" dirty="0" smtClean="0"/>
              <a:t>Demo of CYNETS</a:t>
            </a:r>
            <a:r>
              <a:rPr lang="en-US" sz="5100" dirty="0" smtClean="0"/>
              <a:t>	</a:t>
            </a:r>
          </a:p>
          <a:p>
            <a:pPr lvl="1"/>
            <a:endParaRPr lang="en-US" sz="5100" dirty="0"/>
          </a:p>
          <a:p>
            <a:pPr marL="338138" lvl="1" indent="-280988">
              <a:buFont typeface="Arial"/>
              <a:buChar char="•"/>
            </a:pPr>
            <a:endParaRPr lang="en-US" sz="5100" dirty="0"/>
          </a:p>
        </p:txBody>
      </p:sp>
    </p:spTree>
    <p:extLst>
      <p:ext uri="{BB962C8B-B14F-4D97-AF65-F5344CB8AC3E}">
        <p14:creationId xmlns:p14="http://schemas.microsoft.com/office/powerpoint/2010/main" val="160805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flipH="1">
            <a:off x="4624564" y="2754868"/>
            <a:ext cx="9525" cy="782082"/>
          </a:xfrm>
          <a:prstGeom prst="line">
            <a:avLst/>
          </a:prstGeom>
        </p:spPr>
        <p:style>
          <a:lnRef idx="2">
            <a:schemeClr val="accent1"/>
          </a:lnRef>
          <a:fillRef idx="0">
            <a:schemeClr val="accent1"/>
          </a:fillRef>
          <a:effectRef idx="1">
            <a:schemeClr val="accent1"/>
          </a:effectRef>
          <a:fontRef idx="minor">
            <a:schemeClr val="tx1"/>
          </a:fontRef>
        </p:style>
      </p:cxnSp>
      <p:sp>
        <p:nvSpPr>
          <p:cNvPr id="7" name="AutoShape 17"/>
          <p:cNvSpPr>
            <a:spLocks noChangeAspect="1" noChangeArrowheads="1"/>
          </p:cNvSpPr>
          <p:nvPr/>
        </p:nvSpPr>
        <p:spPr bwMode="auto">
          <a:xfrm>
            <a:off x="3635375" y="1916113"/>
            <a:ext cx="1958975" cy="862012"/>
          </a:xfrm>
          <a:prstGeom prst="hexagon">
            <a:avLst>
              <a:gd name="adj" fmla="val 56814"/>
              <a:gd name="vf" fmla="val 115470"/>
            </a:avLst>
          </a:prstGeom>
          <a:solidFill>
            <a:srgbClr val="FFFF99"/>
          </a:solidFill>
          <a:ln w="38100">
            <a:solidFill>
              <a:srgbClr val="000080"/>
            </a:solidFill>
            <a:miter lim="800000"/>
            <a:headEnd/>
            <a:tailEnd/>
          </a:ln>
        </p:spPr>
        <p:txBody>
          <a:bodyPr/>
          <a:lstStyle/>
          <a:p>
            <a:endParaRPr lang="en-US"/>
          </a:p>
        </p:txBody>
      </p:sp>
      <p:sp>
        <p:nvSpPr>
          <p:cNvPr id="8" name="Text Box 18"/>
          <p:cNvSpPr txBox="1">
            <a:spLocks noChangeAspect="1" noChangeArrowheads="1"/>
          </p:cNvSpPr>
          <p:nvPr/>
        </p:nvSpPr>
        <p:spPr bwMode="auto">
          <a:xfrm>
            <a:off x="3643313" y="2001838"/>
            <a:ext cx="1943100" cy="690562"/>
          </a:xfrm>
          <a:prstGeom prst="rect">
            <a:avLst/>
          </a:prstGeom>
          <a:noFill/>
          <a:ln>
            <a:noFill/>
          </a:ln>
        </p:spPr>
        <p:txBody>
          <a:bodyPr lIns="95250" tIns="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PROBLEM</a:t>
            </a:r>
          </a:p>
          <a:p>
            <a:pPr algn="ctr" eaLnBrk="1" hangingPunct="1"/>
            <a:r>
              <a:rPr lang="en-US" sz="1600" b="1" dirty="0">
                <a:latin typeface="Tahoma" charset="0"/>
              </a:rPr>
              <a:t>BASED</a:t>
            </a:r>
          </a:p>
          <a:p>
            <a:pPr algn="ctr" eaLnBrk="1" hangingPunct="1"/>
            <a:r>
              <a:rPr lang="en-US" sz="1600" b="1" dirty="0">
                <a:latin typeface="Tahoma" charset="0"/>
              </a:rPr>
              <a:t>APPROACH</a:t>
            </a:r>
            <a:endParaRPr lang="en-US" sz="2800" dirty="0"/>
          </a:p>
        </p:txBody>
      </p:sp>
      <p:sp>
        <p:nvSpPr>
          <p:cNvPr id="11" name="Oval 21"/>
          <p:cNvSpPr>
            <a:spLocks noChangeAspect="1" noChangeArrowheads="1"/>
          </p:cNvSpPr>
          <p:nvPr/>
        </p:nvSpPr>
        <p:spPr bwMode="auto">
          <a:xfrm>
            <a:off x="3978275" y="3279775"/>
            <a:ext cx="1428750" cy="530225"/>
          </a:xfrm>
          <a:prstGeom prst="ellipse">
            <a:avLst/>
          </a:prstGeom>
          <a:solidFill>
            <a:srgbClr val="CCFFCC"/>
          </a:solidFill>
          <a:ln w="38100">
            <a:solidFill>
              <a:srgbClr val="333300"/>
            </a:solidFill>
            <a:round/>
            <a:headEnd/>
            <a:tailEnd/>
          </a:ln>
        </p:spPr>
        <p:txBody>
          <a:bodyPr/>
          <a:lstStyle/>
          <a:p>
            <a:endParaRPr lang="en-US"/>
          </a:p>
        </p:txBody>
      </p:sp>
      <p:sp>
        <p:nvSpPr>
          <p:cNvPr id="12" name="Text Box 22"/>
          <p:cNvSpPr txBox="1">
            <a:spLocks noChangeAspect="1" noChangeArrowheads="1"/>
          </p:cNvSpPr>
          <p:nvPr/>
        </p:nvSpPr>
        <p:spPr bwMode="auto">
          <a:xfrm>
            <a:off x="3676827" y="3371850"/>
            <a:ext cx="1943100"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47625"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smtClean="0">
                <a:latin typeface="Tahoma" charset="0"/>
              </a:rPr>
              <a:t>PRACTICE </a:t>
            </a:r>
            <a:endParaRPr lang="en-US" sz="2800" dirty="0"/>
          </a:p>
        </p:txBody>
      </p:sp>
      <p:sp>
        <p:nvSpPr>
          <p:cNvPr id="27" name="AutoShape 15"/>
          <p:cNvSpPr>
            <a:spLocks noChangeAspect="1" noChangeArrowheads="1"/>
          </p:cNvSpPr>
          <p:nvPr/>
        </p:nvSpPr>
        <p:spPr bwMode="auto">
          <a:xfrm rot="5400000">
            <a:off x="7237407" y="4261027"/>
            <a:ext cx="838202"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solidFill>
            <a:schemeClr val="bg1">
              <a:lumMod val="85000"/>
            </a:schemeClr>
          </a:solidFill>
          <a:ln w="38100">
            <a:solidFill>
              <a:schemeClr val="bg1">
                <a:lumMod val="75000"/>
              </a:schemeClr>
            </a:solidFill>
            <a:miter lim="800000"/>
            <a:headEnd/>
            <a:tailEnd/>
          </a:ln>
        </p:spPr>
        <p:txBody>
          <a:bodyPr/>
          <a:lstStyle/>
          <a:p>
            <a:endParaRPr lang="en-US" u="sng">
              <a:solidFill>
                <a:schemeClr val="bg1">
                  <a:lumMod val="75000"/>
                </a:schemeClr>
              </a:solidFill>
            </a:endParaRPr>
          </a:p>
        </p:txBody>
      </p:sp>
      <p:sp>
        <p:nvSpPr>
          <p:cNvPr id="28" name="AutoShape 16"/>
          <p:cNvSpPr>
            <a:spLocks noChangeAspect="1" noChangeArrowheads="1"/>
          </p:cNvSpPr>
          <p:nvPr/>
        </p:nvSpPr>
        <p:spPr bwMode="auto">
          <a:xfrm flipH="1">
            <a:off x="2790248" y="2107606"/>
            <a:ext cx="623455" cy="482023"/>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u="sng"/>
          </a:p>
        </p:txBody>
      </p:sp>
      <p:sp>
        <p:nvSpPr>
          <p:cNvPr id="30" name="Down Arrow Callout 29"/>
          <p:cNvSpPr/>
          <p:nvPr/>
        </p:nvSpPr>
        <p:spPr>
          <a:xfrm>
            <a:off x="6629396" y="1516239"/>
            <a:ext cx="1981200" cy="1600200"/>
          </a:xfrm>
          <a:prstGeom prst="downArrowCallou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lumMod val="75000"/>
                  </a:schemeClr>
                </a:solidFill>
              </a:rPr>
              <a:t>Security Club</a:t>
            </a:r>
          </a:p>
          <a:p>
            <a:pPr algn="ctr"/>
            <a:r>
              <a:rPr lang="en-US" b="1" dirty="0" smtClean="0">
                <a:solidFill>
                  <a:schemeClr val="bg1">
                    <a:lumMod val="75000"/>
                  </a:schemeClr>
                </a:solidFill>
              </a:rPr>
              <a:t>Challenge </a:t>
            </a:r>
          </a:p>
          <a:p>
            <a:pPr algn="ctr"/>
            <a:r>
              <a:rPr lang="en-US" b="1" dirty="0" smtClean="0">
                <a:solidFill>
                  <a:schemeClr val="bg1">
                    <a:lumMod val="75000"/>
                  </a:schemeClr>
                </a:solidFill>
              </a:rPr>
              <a:t>Problem</a:t>
            </a:r>
            <a:endParaRPr lang="en-US" b="1" dirty="0">
              <a:solidFill>
                <a:schemeClr val="bg1">
                  <a:lumMod val="75000"/>
                </a:schemeClr>
              </a:solidFill>
            </a:endParaRPr>
          </a:p>
        </p:txBody>
      </p:sp>
      <p:sp>
        <p:nvSpPr>
          <p:cNvPr id="34" name="Rounded Rectangle 33"/>
          <p:cNvSpPr/>
          <p:nvPr/>
        </p:nvSpPr>
        <p:spPr>
          <a:xfrm>
            <a:off x="5898444" y="3192639"/>
            <a:ext cx="3062112" cy="914400"/>
          </a:xfrm>
          <a:prstGeom prst="roundRect">
            <a:avLst/>
          </a:prstGeom>
          <a:solidFill>
            <a:srgbClr val="D9D9D9"/>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BFBFBF"/>
                </a:solidFill>
              </a:rPr>
              <a:t>Knowledge Elicitation</a:t>
            </a:r>
          </a:p>
          <a:p>
            <a:pPr algn="ctr"/>
            <a:r>
              <a:rPr lang="en-US" sz="3200" dirty="0" smtClean="0">
                <a:solidFill>
                  <a:srgbClr val="BFBFBF"/>
                </a:solidFill>
              </a:rPr>
              <a:t> </a:t>
            </a:r>
            <a:r>
              <a:rPr lang="en-US" dirty="0" smtClean="0">
                <a:solidFill>
                  <a:srgbClr val="BFBFBF"/>
                </a:solidFill>
              </a:rPr>
              <a:t>Indi./ Team Problem Solving</a:t>
            </a:r>
            <a:endParaRPr lang="en-US" dirty="0">
              <a:solidFill>
                <a:srgbClr val="BFBFBF"/>
              </a:solidFill>
            </a:endParaRPr>
          </a:p>
        </p:txBody>
      </p:sp>
      <p:sp>
        <p:nvSpPr>
          <p:cNvPr id="37" name="AutoShape 16"/>
          <p:cNvSpPr>
            <a:spLocks noChangeAspect="1" noChangeArrowheads="1"/>
          </p:cNvSpPr>
          <p:nvPr/>
        </p:nvSpPr>
        <p:spPr bwMode="auto">
          <a:xfrm>
            <a:off x="5757333" y="2086680"/>
            <a:ext cx="685800"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u="sng"/>
          </a:p>
        </p:txBody>
      </p:sp>
      <p:sp>
        <p:nvSpPr>
          <p:cNvPr id="43" name="Stored Data 42"/>
          <p:cNvSpPr/>
          <p:nvPr/>
        </p:nvSpPr>
        <p:spPr>
          <a:xfrm flipH="1">
            <a:off x="6443129" y="4987572"/>
            <a:ext cx="2438400" cy="762000"/>
          </a:xfrm>
          <a:prstGeom prst="flowChartOnlineStorage">
            <a:avLst/>
          </a:prstGeom>
          <a:solidFill>
            <a:srgbClr val="D9D9D9"/>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BFBFBF"/>
                </a:solidFill>
              </a:rPr>
              <a:t>Transcripts</a:t>
            </a:r>
          </a:p>
          <a:p>
            <a:pPr algn="ctr"/>
            <a:r>
              <a:rPr lang="en-US" sz="2000" b="1" dirty="0" smtClean="0">
                <a:solidFill>
                  <a:srgbClr val="BFBFBF"/>
                </a:solidFill>
              </a:rPr>
              <a:t>Encoded</a:t>
            </a:r>
            <a:endParaRPr lang="en-US" sz="2000" b="1" dirty="0">
              <a:solidFill>
                <a:srgbClr val="BFBFBF"/>
              </a:solidFill>
            </a:endParaRPr>
          </a:p>
        </p:txBody>
      </p:sp>
      <p:sp>
        <p:nvSpPr>
          <p:cNvPr id="44" name="Stored Data 43"/>
          <p:cNvSpPr/>
          <p:nvPr/>
        </p:nvSpPr>
        <p:spPr>
          <a:xfrm flipH="1">
            <a:off x="6448774" y="5901972"/>
            <a:ext cx="2438400" cy="762000"/>
          </a:xfrm>
          <a:prstGeom prst="flowChartOnlineStorage">
            <a:avLst/>
          </a:prstGeom>
          <a:solidFill>
            <a:srgbClr val="D9D9D9"/>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BFBFBF"/>
                </a:solidFill>
              </a:rPr>
              <a:t>Descriptive</a:t>
            </a:r>
          </a:p>
          <a:p>
            <a:pPr algn="ctr"/>
            <a:r>
              <a:rPr lang="en-US" sz="2000" b="1" dirty="0" smtClean="0">
                <a:solidFill>
                  <a:srgbClr val="BFBFBF"/>
                </a:solidFill>
              </a:rPr>
              <a:t>Models</a:t>
            </a:r>
            <a:endParaRPr lang="en-US" sz="2000" b="1" dirty="0">
              <a:solidFill>
                <a:srgbClr val="BFBFBF"/>
              </a:solidFill>
            </a:endParaRPr>
          </a:p>
        </p:txBody>
      </p:sp>
      <p:sp>
        <p:nvSpPr>
          <p:cNvPr id="45" name="TextBox 44"/>
          <p:cNvSpPr txBox="1"/>
          <p:nvPr/>
        </p:nvSpPr>
        <p:spPr>
          <a:xfrm>
            <a:off x="5640472" y="5049661"/>
            <a:ext cx="932166" cy="646331"/>
          </a:xfrm>
          <a:prstGeom prst="rect">
            <a:avLst/>
          </a:prstGeom>
          <a:noFill/>
          <a:ln>
            <a:solidFill>
              <a:schemeClr val="bg1">
                <a:lumMod val="75000"/>
              </a:schemeClr>
            </a:solidFill>
          </a:ln>
        </p:spPr>
        <p:txBody>
          <a:bodyPr wrap="none" rtlCol="0">
            <a:spAutoFit/>
          </a:bodyPr>
          <a:lstStyle/>
          <a:p>
            <a:pPr algn="ctr"/>
            <a:r>
              <a:rPr lang="en-US" b="1" dirty="0" smtClean="0">
                <a:solidFill>
                  <a:schemeClr val="bg1">
                    <a:lumMod val="75000"/>
                  </a:schemeClr>
                </a:solidFill>
              </a:rPr>
              <a:t>Coding </a:t>
            </a:r>
          </a:p>
          <a:p>
            <a:pPr algn="ctr"/>
            <a:r>
              <a:rPr lang="en-US" b="1" dirty="0" smtClean="0">
                <a:solidFill>
                  <a:schemeClr val="bg1">
                    <a:lumMod val="75000"/>
                  </a:schemeClr>
                </a:solidFill>
              </a:rPr>
              <a:t>Schema</a:t>
            </a:r>
            <a:endParaRPr lang="en-US" b="1" dirty="0">
              <a:solidFill>
                <a:schemeClr val="bg1">
                  <a:lumMod val="75000"/>
                </a:schemeClr>
              </a:solidFill>
            </a:endParaRPr>
          </a:p>
        </p:txBody>
      </p:sp>
      <p:sp>
        <p:nvSpPr>
          <p:cNvPr id="46" name="TextBox 45"/>
          <p:cNvSpPr txBox="1"/>
          <p:nvPr/>
        </p:nvSpPr>
        <p:spPr>
          <a:xfrm>
            <a:off x="5632925" y="5964061"/>
            <a:ext cx="971502" cy="646331"/>
          </a:xfrm>
          <a:prstGeom prst="rect">
            <a:avLst/>
          </a:prstGeom>
          <a:noFill/>
          <a:ln>
            <a:solidFill>
              <a:schemeClr val="bg1">
                <a:lumMod val="75000"/>
              </a:schemeClr>
            </a:solidFill>
          </a:ln>
        </p:spPr>
        <p:txBody>
          <a:bodyPr wrap="none" rtlCol="0">
            <a:spAutoFit/>
          </a:bodyPr>
          <a:lstStyle/>
          <a:p>
            <a:pPr algn="ctr"/>
            <a:r>
              <a:rPr lang="en-US" b="1" dirty="0" smtClean="0">
                <a:solidFill>
                  <a:schemeClr val="bg1">
                    <a:lumMod val="75000"/>
                  </a:schemeClr>
                </a:solidFill>
              </a:rPr>
              <a:t>Concept</a:t>
            </a:r>
          </a:p>
          <a:p>
            <a:pPr algn="ctr"/>
            <a:r>
              <a:rPr lang="en-US" b="1" dirty="0" smtClean="0">
                <a:solidFill>
                  <a:schemeClr val="bg1">
                    <a:lumMod val="75000"/>
                  </a:schemeClr>
                </a:solidFill>
              </a:rPr>
              <a:t>Maps</a:t>
            </a:r>
            <a:endParaRPr lang="en-US" b="1" dirty="0">
              <a:solidFill>
                <a:schemeClr val="bg1">
                  <a:lumMod val="75000"/>
                </a:schemeClr>
              </a:solidFill>
            </a:endParaRPr>
          </a:p>
        </p:txBody>
      </p:sp>
      <p:sp>
        <p:nvSpPr>
          <p:cNvPr id="3" name="TextBox 2"/>
          <p:cNvSpPr txBox="1"/>
          <p:nvPr/>
        </p:nvSpPr>
        <p:spPr>
          <a:xfrm>
            <a:off x="6050842" y="4101042"/>
            <a:ext cx="1164126" cy="369332"/>
          </a:xfrm>
          <a:prstGeom prst="rect">
            <a:avLst/>
          </a:prstGeom>
          <a:noFill/>
          <a:ln>
            <a:solidFill>
              <a:srgbClr val="BFBFBF"/>
            </a:solidFill>
          </a:ln>
        </p:spPr>
        <p:txBody>
          <a:bodyPr wrap="none" rtlCol="0">
            <a:spAutoFit/>
          </a:bodyPr>
          <a:lstStyle/>
          <a:p>
            <a:r>
              <a:rPr lang="en-US" dirty="0" smtClean="0">
                <a:solidFill>
                  <a:srgbClr val="BFBFBF"/>
                </a:solidFill>
              </a:rPr>
              <a:t>Interviews</a:t>
            </a:r>
            <a:endParaRPr lang="en-US" dirty="0">
              <a:solidFill>
                <a:srgbClr val="BFBFBF"/>
              </a:solidFill>
            </a:endParaRPr>
          </a:p>
        </p:txBody>
      </p:sp>
      <p:sp>
        <p:nvSpPr>
          <p:cNvPr id="33" name="TextBox 32"/>
          <p:cNvSpPr txBox="1"/>
          <p:nvPr/>
        </p:nvSpPr>
        <p:spPr>
          <a:xfrm>
            <a:off x="7865177" y="4118707"/>
            <a:ext cx="1330826" cy="369332"/>
          </a:xfrm>
          <a:prstGeom prst="rect">
            <a:avLst/>
          </a:prstGeom>
          <a:noFill/>
          <a:ln>
            <a:solidFill>
              <a:schemeClr val="bg1">
                <a:lumMod val="75000"/>
              </a:schemeClr>
            </a:solidFill>
          </a:ln>
        </p:spPr>
        <p:txBody>
          <a:bodyPr wrap="none" rtlCol="0">
            <a:spAutoFit/>
          </a:bodyPr>
          <a:lstStyle/>
          <a:p>
            <a:r>
              <a:rPr lang="en-US" dirty="0" smtClean="0">
                <a:solidFill>
                  <a:schemeClr val="bg1">
                    <a:lumMod val="75000"/>
                  </a:schemeClr>
                </a:solidFill>
              </a:rPr>
              <a:t>Observation</a:t>
            </a:r>
            <a:endParaRPr lang="en-US" dirty="0">
              <a:solidFill>
                <a:schemeClr val="bg1">
                  <a:lumMod val="75000"/>
                </a:schemeClr>
              </a:solidFill>
            </a:endParaRPr>
          </a:p>
        </p:txBody>
      </p:sp>
      <p:sp>
        <p:nvSpPr>
          <p:cNvPr id="4" name="TextBox 3"/>
          <p:cNvSpPr txBox="1"/>
          <p:nvPr/>
        </p:nvSpPr>
        <p:spPr>
          <a:xfrm>
            <a:off x="1447800" y="152400"/>
            <a:ext cx="6521860" cy="1077218"/>
          </a:xfrm>
          <a:prstGeom prst="rect">
            <a:avLst/>
          </a:prstGeom>
          <a:noFill/>
        </p:spPr>
        <p:txBody>
          <a:bodyPr wrap="square" rtlCol="0">
            <a:spAutoFit/>
          </a:bodyPr>
          <a:lstStyle/>
          <a:p>
            <a:pPr algn="ctr"/>
            <a:r>
              <a:rPr lang="en-US" sz="3200" b="1" dirty="0" smtClean="0"/>
              <a:t>6</a:t>
            </a:r>
            <a:r>
              <a:rPr lang="en-US" sz="3200" b="1" baseline="30000" dirty="0" smtClean="0"/>
              <a:t>th</a:t>
            </a:r>
            <a:r>
              <a:rPr lang="en-US" sz="3200" b="1" dirty="0" smtClean="0"/>
              <a:t> Yr. Research OVERVIEW: </a:t>
            </a:r>
            <a:r>
              <a:rPr lang="en-US" sz="3200" dirty="0" smtClean="0"/>
              <a:t>Quantitative</a:t>
            </a:r>
            <a:endParaRPr lang="en-US" sz="3200" dirty="0"/>
          </a:p>
        </p:txBody>
      </p:sp>
      <p:cxnSp>
        <p:nvCxnSpPr>
          <p:cNvPr id="13" name="Straight Connector 12"/>
          <p:cNvCxnSpPr/>
          <p:nvPr/>
        </p:nvCxnSpPr>
        <p:spPr>
          <a:xfrm flipH="1">
            <a:off x="4669014" y="3810000"/>
            <a:ext cx="9525" cy="782082"/>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020627" y="4238625"/>
            <a:ext cx="1213831" cy="369332"/>
          </a:xfrm>
          <a:prstGeom prst="rect">
            <a:avLst/>
          </a:prstGeom>
          <a:solidFill>
            <a:srgbClr val="3366FF"/>
          </a:solidFill>
        </p:spPr>
        <p:txBody>
          <a:bodyPr wrap="none" rtlCol="0">
            <a:spAutoFit/>
          </a:bodyPr>
          <a:lstStyle/>
          <a:p>
            <a:pPr algn="ctr"/>
            <a:r>
              <a:rPr lang="en-US" dirty="0" smtClean="0"/>
              <a:t>PRODUCTS</a:t>
            </a:r>
            <a:endParaRPr lang="en-US" dirty="0"/>
          </a:p>
        </p:txBody>
      </p:sp>
      <p:sp>
        <p:nvSpPr>
          <p:cNvPr id="38" name="AutoShape 15"/>
          <p:cNvSpPr>
            <a:spLocks noChangeAspect="1" noChangeArrowheads="1"/>
          </p:cNvSpPr>
          <p:nvPr/>
        </p:nvSpPr>
        <p:spPr bwMode="auto">
          <a:xfrm rot="5400000">
            <a:off x="1102254" y="4259263"/>
            <a:ext cx="838202"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solidFill>
            <a:schemeClr val="bg1">
              <a:lumMod val="75000"/>
            </a:schemeClr>
          </a:solidFill>
          <a:ln w="38100">
            <a:solidFill>
              <a:srgbClr val="000000"/>
            </a:solidFill>
            <a:miter lim="800000"/>
            <a:headEnd/>
            <a:tailEnd/>
          </a:ln>
        </p:spPr>
        <p:txBody>
          <a:bodyPr/>
          <a:lstStyle/>
          <a:p>
            <a:endParaRPr lang="en-US" u="sng"/>
          </a:p>
        </p:txBody>
      </p:sp>
      <p:sp>
        <p:nvSpPr>
          <p:cNvPr id="39" name="Down Arrow Callout 38"/>
          <p:cNvSpPr/>
          <p:nvPr/>
        </p:nvSpPr>
        <p:spPr>
          <a:xfrm>
            <a:off x="519290" y="1524000"/>
            <a:ext cx="1981200" cy="1600200"/>
          </a:xfrm>
          <a:prstGeom prst="downArrow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60000"/>
                    <a:lumOff val="40000"/>
                  </a:schemeClr>
                </a:solidFill>
              </a:rPr>
              <a:t>Distributed Cognition/ SA of Info-Fusion</a:t>
            </a:r>
            <a:endParaRPr lang="en-US" b="1" dirty="0">
              <a:solidFill>
                <a:schemeClr val="accent3">
                  <a:lumMod val="60000"/>
                  <a:lumOff val="40000"/>
                </a:schemeClr>
              </a:solidFill>
            </a:endParaRPr>
          </a:p>
        </p:txBody>
      </p:sp>
      <p:sp>
        <p:nvSpPr>
          <p:cNvPr id="55" name="Rounded Rectangle 54"/>
          <p:cNvSpPr/>
          <p:nvPr/>
        </p:nvSpPr>
        <p:spPr>
          <a:xfrm>
            <a:off x="149577" y="3206749"/>
            <a:ext cx="2971800" cy="914400"/>
          </a:xfrm>
          <a:prstGeom prst="roundRect">
            <a:avLst/>
          </a:prstGeom>
          <a:solidFill>
            <a:srgbClr val="D9E8F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FF"/>
                </a:solidFill>
              </a:rPr>
              <a:t>Scaled World </a:t>
            </a:r>
            <a:r>
              <a:rPr lang="en-US" sz="2400" b="1" dirty="0" err="1" smtClean="0">
                <a:solidFill>
                  <a:srgbClr val="0000FF"/>
                </a:solidFill>
              </a:rPr>
              <a:t>Sim</a:t>
            </a:r>
            <a:r>
              <a:rPr lang="en-US" sz="2400" b="1" dirty="0" smtClean="0">
                <a:solidFill>
                  <a:srgbClr val="0000FF"/>
                </a:solidFill>
              </a:rPr>
              <a:t> </a:t>
            </a:r>
            <a:r>
              <a:rPr lang="en-US" dirty="0" smtClean="0">
                <a:solidFill>
                  <a:srgbClr val="0000FF"/>
                </a:solidFill>
              </a:rPr>
              <a:t> Information Fusion – </a:t>
            </a:r>
          </a:p>
          <a:p>
            <a:pPr algn="ctr"/>
            <a:r>
              <a:rPr lang="en-US" dirty="0" smtClean="0">
                <a:solidFill>
                  <a:srgbClr val="0000FF"/>
                </a:solidFill>
              </a:rPr>
              <a:t>Distributed Teamwork</a:t>
            </a:r>
            <a:endParaRPr lang="en-US" dirty="0">
              <a:solidFill>
                <a:srgbClr val="0000FF"/>
              </a:solidFill>
            </a:endParaRPr>
          </a:p>
        </p:txBody>
      </p:sp>
      <p:sp>
        <p:nvSpPr>
          <p:cNvPr id="56" name="Stored Data 55"/>
          <p:cNvSpPr/>
          <p:nvPr/>
        </p:nvSpPr>
        <p:spPr>
          <a:xfrm>
            <a:off x="155216" y="4987571"/>
            <a:ext cx="2438400" cy="762000"/>
          </a:xfrm>
          <a:prstGeom prst="flowChartOnlineStorage">
            <a:avLst/>
          </a:prstGeom>
          <a:solidFill>
            <a:srgbClr val="F9EA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C7C9F"/>
                </a:solidFill>
              </a:rPr>
              <a:t>Proof of Concept</a:t>
            </a:r>
          </a:p>
        </p:txBody>
      </p:sp>
      <p:sp>
        <p:nvSpPr>
          <p:cNvPr id="57" name="Stored Data 56"/>
          <p:cNvSpPr/>
          <p:nvPr/>
        </p:nvSpPr>
        <p:spPr>
          <a:xfrm>
            <a:off x="155216" y="5901971"/>
            <a:ext cx="2438400" cy="762000"/>
          </a:xfrm>
          <a:prstGeom prst="flowChartOnlineStorage">
            <a:avLst/>
          </a:prstGeom>
          <a:solidFill>
            <a:srgbClr val="F9EA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C7C9F"/>
                </a:solidFill>
              </a:rPr>
              <a:t>Data Analysis</a:t>
            </a:r>
            <a:endParaRPr lang="en-US" sz="2000" b="1" dirty="0">
              <a:solidFill>
                <a:srgbClr val="2C7C9F"/>
              </a:solidFill>
            </a:endParaRPr>
          </a:p>
        </p:txBody>
      </p:sp>
      <p:sp>
        <p:nvSpPr>
          <p:cNvPr id="58" name="TextBox 57"/>
          <p:cNvSpPr txBox="1"/>
          <p:nvPr/>
        </p:nvSpPr>
        <p:spPr>
          <a:xfrm>
            <a:off x="2441659" y="5063771"/>
            <a:ext cx="1215860" cy="646331"/>
          </a:xfrm>
          <a:prstGeom prst="rect">
            <a:avLst/>
          </a:prstGeom>
          <a:noFill/>
        </p:spPr>
        <p:txBody>
          <a:bodyPr wrap="none" rtlCol="0">
            <a:spAutoFit/>
          </a:bodyPr>
          <a:lstStyle/>
          <a:p>
            <a:pPr algn="ctr"/>
            <a:r>
              <a:rPr lang="en-US" b="1" dirty="0" smtClean="0"/>
              <a:t>CYNETS 1</a:t>
            </a:r>
          </a:p>
          <a:p>
            <a:pPr algn="ctr"/>
            <a:r>
              <a:rPr lang="en-US" b="1" dirty="0" smtClean="0"/>
              <a:t>Simulation</a:t>
            </a:r>
            <a:endParaRPr lang="en-US" b="1" dirty="0"/>
          </a:p>
        </p:txBody>
      </p:sp>
      <p:sp>
        <p:nvSpPr>
          <p:cNvPr id="59" name="TextBox 58"/>
          <p:cNvSpPr txBox="1"/>
          <p:nvPr/>
        </p:nvSpPr>
        <p:spPr>
          <a:xfrm>
            <a:off x="2377209" y="5978171"/>
            <a:ext cx="1467068" cy="646331"/>
          </a:xfrm>
          <a:prstGeom prst="rect">
            <a:avLst/>
          </a:prstGeom>
          <a:noFill/>
        </p:spPr>
        <p:txBody>
          <a:bodyPr wrap="none" rtlCol="0">
            <a:spAutoFit/>
          </a:bodyPr>
          <a:lstStyle/>
          <a:p>
            <a:pPr algn="ctr"/>
            <a:r>
              <a:rPr lang="en-US" b="1" dirty="0" smtClean="0"/>
              <a:t>Preliminary</a:t>
            </a:r>
          </a:p>
          <a:p>
            <a:pPr algn="ctr"/>
            <a:r>
              <a:rPr lang="en-US" b="1" dirty="0" smtClean="0"/>
              <a:t>Results </a:t>
            </a:r>
            <a:endParaRPr lang="en-US" b="1" dirty="0"/>
          </a:p>
        </p:txBody>
      </p:sp>
      <p:sp>
        <p:nvSpPr>
          <p:cNvPr id="60" name="TextBox 59"/>
          <p:cNvSpPr txBox="1"/>
          <p:nvPr/>
        </p:nvSpPr>
        <p:spPr>
          <a:xfrm>
            <a:off x="1800579" y="4101041"/>
            <a:ext cx="1185766" cy="646331"/>
          </a:xfrm>
          <a:prstGeom prst="rect">
            <a:avLst/>
          </a:prstGeom>
          <a:noFill/>
        </p:spPr>
        <p:txBody>
          <a:bodyPr wrap="none" rtlCol="0">
            <a:spAutoFit/>
          </a:bodyPr>
          <a:lstStyle/>
          <a:p>
            <a:pPr algn="ctr"/>
            <a:r>
              <a:rPr lang="en-US" dirty="0" smtClean="0"/>
              <a:t>Data Sets</a:t>
            </a:r>
          </a:p>
          <a:p>
            <a:pPr algn="ctr"/>
            <a:r>
              <a:rPr lang="en-US" dirty="0" smtClean="0"/>
              <a:t>Generated</a:t>
            </a:r>
            <a:endParaRPr lang="en-US" dirty="0"/>
          </a:p>
        </p:txBody>
      </p:sp>
      <p:sp>
        <p:nvSpPr>
          <p:cNvPr id="61" name="TextBox 60"/>
          <p:cNvSpPr txBox="1"/>
          <p:nvPr/>
        </p:nvSpPr>
        <p:spPr>
          <a:xfrm>
            <a:off x="-64591" y="4121149"/>
            <a:ext cx="1400594" cy="369332"/>
          </a:xfrm>
          <a:prstGeom prst="rect">
            <a:avLst/>
          </a:prstGeom>
          <a:noFill/>
        </p:spPr>
        <p:txBody>
          <a:bodyPr wrap="none" rtlCol="0">
            <a:spAutoFit/>
          </a:bodyPr>
          <a:lstStyle/>
          <a:p>
            <a:r>
              <a:rPr lang="en-US" dirty="0" smtClean="0"/>
              <a:t>Performance</a:t>
            </a:r>
            <a:endParaRPr lang="en-US" dirty="0"/>
          </a:p>
        </p:txBody>
      </p:sp>
    </p:spTree>
    <p:extLst>
      <p:ext uri="{BB962C8B-B14F-4D97-AF65-F5344CB8AC3E}">
        <p14:creationId xmlns:p14="http://schemas.microsoft.com/office/powerpoint/2010/main" val="1576048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I </a:t>
            </a:r>
            <a:br>
              <a:rPr lang="en-US" dirty="0" smtClean="0"/>
            </a:br>
            <a:r>
              <a:rPr lang="en-US" dirty="0" smtClean="0"/>
              <a:t>- Proof of Concept Simulation –</a:t>
            </a:r>
            <a:br>
              <a:rPr lang="en-US" dirty="0" smtClean="0"/>
            </a:br>
            <a:r>
              <a:rPr lang="en-US" dirty="0" smtClean="0">
                <a:solidFill>
                  <a:schemeClr val="accent6">
                    <a:lumMod val="75000"/>
                  </a:schemeClr>
                </a:solidFill>
              </a:rPr>
              <a:t>CYNETS</a:t>
            </a:r>
            <a:endParaRPr lang="en-US" dirty="0">
              <a:solidFill>
                <a:schemeClr val="accent6">
                  <a:lumMod val="75000"/>
                </a:schemeClr>
              </a:solidFill>
            </a:endParaRPr>
          </a:p>
        </p:txBody>
      </p:sp>
      <p:sp>
        <p:nvSpPr>
          <p:cNvPr id="3" name="Content Placeholder 2"/>
          <p:cNvSpPr>
            <a:spLocks noGrp="1"/>
          </p:cNvSpPr>
          <p:nvPr>
            <p:ph idx="1"/>
          </p:nvPr>
        </p:nvSpPr>
        <p:spPr>
          <a:xfrm>
            <a:off x="152400" y="1600200"/>
            <a:ext cx="9144000" cy="5105400"/>
          </a:xfrm>
        </p:spPr>
        <p:txBody>
          <a:bodyPr>
            <a:normAutofit fontScale="92500" lnSpcReduction="20000"/>
          </a:bodyPr>
          <a:lstStyle/>
          <a:p>
            <a:pPr marL="0" indent="0">
              <a:buNone/>
            </a:pPr>
            <a:r>
              <a:rPr lang="en-US" sz="2200" b="1" dirty="0" smtClean="0">
                <a:solidFill>
                  <a:srgbClr val="0000FF"/>
                </a:solidFill>
              </a:rPr>
              <a:t>Develop Cyber Distributed Cognition Simulation  w</a:t>
            </a:r>
            <a:r>
              <a:rPr lang="en-US" sz="2200" b="1" dirty="0">
                <a:solidFill>
                  <a:srgbClr val="0000FF"/>
                </a:solidFill>
              </a:rPr>
              <a:t>. Information Fusion </a:t>
            </a:r>
            <a:r>
              <a:rPr lang="en-US" sz="2200" b="1" dirty="0" smtClean="0">
                <a:solidFill>
                  <a:srgbClr val="0000FF"/>
                </a:solidFill>
              </a:rPr>
              <a:t>Architecture</a:t>
            </a:r>
            <a:endParaRPr lang="en-US" sz="2200" dirty="0" smtClean="0"/>
          </a:p>
          <a:p>
            <a:pPr lvl="1"/>
            <a:endParaRPr lang="en-US" sz="2000" b="1" dirty="0" smtClean="0"/>
          </a:p>
          <a:p>
            <a:pPr lvl="1"/>
            <a:r>
              <a:rPr lang="en-US" sz="2000" b="1" dirty="0" smtClean="0"/>
              <a:t>Applied distributed cognition theory to cyber security operations in a scaled world</a:t>
            </a:r>
          </a:p>
          <a:p>
            <a:pPr lvl="1"/>
            <a:r>
              <a:rPr lang="en-US" sz="2000" b="1" dirty="0" smtClean="0"/>
              <a:t>Data fabricated from commercially available cyber-security  tools</a:t>
            </a:r>
          </a:p>
          <a:p>
            <a:pPr lvl="1"/>
            <a:r>
              <a:rPr lang="en-US" sz="2000" b="1" dirty="0" smtClean="0"/>
              <a:t>Data fabricated in the test lab on real systems</a:t>
            </a:r>
          </a:p>
          <a:p>
            <a:pPr lvl="2"/>
            <a:r>
              <a:rPr lang="en-US" sz="1600" b="1" dirty="0" smtClean="0">
                <a:solidFill>
                  <a:schemeClr val="accent6">
                    <a:lumMod val="75000"/>
                  </a:schemeClr>
                </a:solidFill>
              </a:rPr>
              <a:t>Active Directory (</a:t>
            </a:r>
            <a:r>
              <a:rPr lang="en-US" sz="1600" b="1" dirty="0" err="1" smtClean="0">
                <a:solidFill>
                  <a:schemeClr val="accent6">
                    <a:lumMod val="75000"/>
                  </a:schemeClr>
                </a:solidFill>
              </a:rPr>
              <a:t>Auth</a:t>
            </a:r>
            <a:r>
              <a:rPr lang="en-US" sz="1600" b="1" dirty="0" smtClean="0">
                <a:solidFill>
                  <a:schemeClr val="accent6">
                    <a:lumMod val="75000"/>
                  </a:schemeClr>
                </a:solidFill>
              </a:rPr>
              <a:t>), Symantec Endpoint (AV), Windows Software Update (Patch </a:t>
            </a:r>
            <a:r>
              <a:rPr lang="en-US" sz="1600" b="1" dirty="0" err="1" smtClean="0">
                <a:solidFill>
                  <a:schemeClr val="accent6">
                    <a:lumMod val="75000"/>
                  </a:schemeClr>
                </a:solidFill>
              </a:rPr>
              <a:t>Mgmt</a:t>
            </a:r>
            <a:r>
              <a:rPr lang="en-US" sz="1600" b="1" dirty="0" smtClean="0">
                <a:solidFill>
                  <a:schemeClr val="accent6">
                    <a:lumMod val="75000"/>
                  </a:schemeClr>
                </a:solidFill>
              </a:rPr>
              <a:t>)</a:t>
            </a:r>
          </a:p>
          <a:p>
            <a:pPr lvl="2"/>
            <a:r>
              <a:rPr lang="en-US" sz="1600" b="1" dirty="0" smtClean="0">
                <a:solidFill>
                  <a:schemeClr val="accent6">
                    <a:lumMod val="75000"/>
                  </a:schemeClr>
                </a:solidFill>
              </a:rPr>
              <a:t>Adapted to fit experiment scenarios</a:t>
            </a:r>
          </a:p>
          <a:p>
            <a:pPr lvl="1"/>
            <a:r>
              <a:rPr lang="en-US" sz="2000" b="1" dirty="0" smtClean="0"/>
              <a:t>Network models a typical network with workstations and servers simulating high noise / low signal ratio</a:t>
            </a:r>
          </a:p>
          <a:p>
            <a:pPr lvl="1"/>
            <a:r>
              <a:rPr lang="en-US" sz="2000" b="1" dirty="0"/>
              <a:t>3 analyst roles – Anti-virus, Authentication, and Windows Updates</a:t>
            </a:r>
            <a:endParaRPr lang="en-US" sz="2000" b="1" dirty="0">
              <a:solidFill>
                <a:srgbClr val="FF0000"/>
              </a:solidFill>
            </a:endParaRPr>
          </a:p>
          <a:p>
            <a:pPr lvl="2"/>
            <a:r>
              <a:rPr lang="en-US" sz="1600" b="1" dirty="0" smtClean="0">
                <a:solidFill>
                  <a:srgbClr val="E46C0A"/>
                </a:solidFill>
              </a:rPr>
              <a:t>Responsible for reactionary machine and problem identification (by role) through analysis of the simulated logs described previously</a:t>
            </a:r>
          </a:p>
          <a:p>
            <a:pPr lvl="1"/>
            <a:r>
              <a:rPr lang="en-US" sz="2000" b="1" dirty="0" smtClean="0"/>
              <a:t>Analyst must wade through the log files located on many machines to identify the compromised machine and then properly identify the problem associated with the compromise. (analogous to real-world Cyber Analyst tasks where the threat and compromise are unknown)</a:t>
            </a:r>
          </a:p>
          <a:p>
            <a:pPr lvl="3"/>
            <a:endParaRPr lang="en-US" sz="1200" dirty="0"/>
          </a:p>
          <a:p>
            <a:pPr lvl="3"/>
            <a:endParaRPr lang="en-US" sz="1200" dirty="0"/>
          </a:p>
          <a:p>
            <a:pPr marL="457200" lvl="1" indent="0">
              <a:buNone/>
            </a:pPr>
            <a:r>
              <a:rPr lang="en-US" sz="1800" dirty="0" smtClean="0">
                <a:solidFill>
                  <a:srgbClr val="008000"/>
                </a:solidFill>
              </a:rPr>
              <a:t>*   Demonstration of the CYNETS Simulation</a:t>
            </a:r>
          </a:p>
          <a:p>
            <a:pPr lvl="1"/>
            <a:endParaRPr lang="en-US" sz="3200" dirty="0" smtClean="0"/>
          </a:p>
          <a:p>
            <a:pPr marL="457200" lvl="1" indent="0">
              <a:buNone/>
            </a:pPr>
            <a:endParaRPr lang="en-US" sz="1600" dirty="0"/>
          </a:p>
        </p:txBody>
      </p:sp>
    </p:spTree>
    <p:extLst>
      <p:ext uri="{BB962C8B-B14F-4D97-AF65-F5344CB8AC3E}">
        <p14:creationId xmlns:p14="http://schemas.microsoft.com/office/powerpoint/2010/main" val="48609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en-US" dirty="0" smtClean="0"/>
              <a:t>Experiment/Proof of Concept using 	</a:t>
            </a:r>
            <a:br>
              <a:rPr lang="en-US" dirty="0" smtClean="0"/>
            </a:br>
            <a:r>
              <a:rPr lang="en-US" dirty="0" smtClean="0"/>
              <a:t>CYNETS Simulation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Experimental Study using  </a:t>
            </a:r>
            <a:r>
              <a:rPr lang="en-US" dirty="0"/>
              <a:t>3 </a:t>
            </a:r>
            <a:r>
              <a:rPr lang="en-US" dirty="0" smtClean="0"/>
              <a:t>person-teams (9 participants)</a:t>
            </a:r>
          </a:p>
          <a:p>
            <a:r>
              <a:rPr lang="en-US" dirty="0" smtClean="0"/>
              <a:t>Task Focus</a:t>
            </a:r>
            <a:r>
              <a:rPr lang="en-US" dirty="0"/>
              <a:t>: cyber ops </a:t>
            </a:r>
            <a:r>
              <a:rPr lang="en-US" dirty="0" smtClean="0"/>
              <a:t>with </a:t>
            </a:r>
            <a:r>
              <a:rPr lang="en-US" dirty="0"/>
              <a:t>adversarial </a:t>
            </a:r>
            <a:r>
              <a:rPr lang="en-US" dirty="0" smtClean="0"/>
              <a:t>threat</a:t>
            </a:r>
          </a:p>
          <a:p>
            <a:r>
              <a:rPr lang="en-US" dirty="0" smtClean="0"/>
              <a:t>Independent Variable – </a:t>
            </a:r>
            <a:r>
              <a:rPr lang="en-US" i="1" dirty="0" smtClean="0"/>
              <a:t>Distributed Hard Fusion </a:t>
            </a:r>
            <a:r>
              <a:rPr lang="en-US" dirty="0" smtClean="0"/>
              <a:t>(3 levels)</a:t>
            </a:r>
          </a:p>
          <a:p>
            <a:pPr marL="457200" lvl="1" indent="0">
              <a:buNone/>
            </a:pPr>
            <a:r>
              <a:rPr lang="en-US" dirty="0" smtClean="0">
                <a:solidFill>
                  <a:srgbClr val="0000FF"/>
                </a:solidFill>
              </a:rPr>
              <a:t>-- Anti-Virus  / Authentication / Windows Update </a:t>
            </a:r>
          </a:p>
          <a:p>
            <a:r>
              <a:rPr lang="en-US" dirty="0" smtClean="0"/>
              <a:t>Subjective SA measures used</a:t>
            </a:r>
          </a:p>
          <a:p>
            <a:pPr lvl="1"/>
            <a:r>
              <a:rPr lang="en-US" dirty="0" smtClean="0">
                <a:solidFill>
                  <a:srgbClr val="0000FF"/>
                </a:solidFill>
              </a:rPr>
              <a:t>NASA TLX (how complex is the interface?)</a:t>
            </a:r>
          </a:p>
          <a:p>
            <a:pPr lvl="1"/>
            <a:r>
              <a:rPr lang="en-US" dirty="0" smtClean="0">
                <a:solidFill>
                  <a:srgbClr val="0000FF"/>
                </a:solidFill>
              </a:rPr>
              <a:t>SART (how well do I think I am doing?)</a:t>
            </a:r>
          </a:p>
          <a:p>
            <a:pPr lvl="1"/>
            <a:r>
              <a:rPr lang="en-US" dirty="0" smtClean="0">
                <a:solidFill>
                  <a:srgbClr val="0000FF"/>
                </a:solidFill>
              </a:rPr>
              <a:t>Shared SA Inventory (how is my team performing?) (</a:t>
            </a:r>
            <a:r>
              <a:rPr lang="en-US" dirty="0" err="1" smtClean="0">
                <a:solidFill>
                  <a:srgbClr val="0000FF"/>
                </a:solidFill>
              </a:rPr>
              <a:t>Endsley</a:t>
            </a:r>
            <a:r>
              <a:rPr lang="en-US" dirty="0" smtClean="0">
                <a:solidFill>
                  <a:srgbClr val="0000FF"/>
                </a:solidFill>
              </a:rPr>
              <a:t> et al. 2009)</a:t>
            </a:r>
          </a:p>
          <a:p>
            <a:r>
              <a:rPr lang="en-US" dirty="0" smtClean="0"/>
              <a:t>Preliminary Results Obtained (3 teams)</a:t>
            </a:r>
          </a:p>
          <a:p>
            <a:pPr lvl="1"/>
            <a:r>
              <a:rPr lang="en-US" dirty="0" smtClean="0">
                <a:solidFill>
                  <a:srgbClr val="008000"/>
                </a:solidFill>
              </a:rPr>
              <a:t>Team Performance Scores </a:t>
            </a:r>
          </a:p>
          <a:p>
            <a:pPr lvl="1"/>
            <a:r>
              <a:rPr lang="en-US" dirty="0" smtClean="0">
                <a:solidFill>
                  <a:srgbClr val="008000"/>
                </a:solidFill>
              </a:rPr>
              <a:t>Teams SA Measures Collected </a:t>
            </a:r>
          </a:p>
          <a:p>
            <a:r>
              <a:rPr lang="en-US" dirty="0" smtClean="0"/>
              <a:t>Implications </a:t>
            </a:r>
          </a:p>
          <a:p>
            <a:pPr lvl="1"/>
            <a:r>
              <a:rPr lang="en-US" dirty="0" smtClean="0">
                <a:solidFill>
                  <a:srgbClr val="008000"/>
                </a:solidFill>
              </a:rPr>
              <a:t>more data needed </a:t>
            </a:r>
          </a:p>
        </p:txBody>
      </p:sp>
    </p:spTree>
    <p:extLst>
      <p:ext uri="{BB962C8B-B14F-4D97-AF65-F5344CB8AC3E}">
        <p14:creationId xmlns:p14="http://schemas.microsoft.com/office/powerpoint/2010/main" val="4263671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543800" cy="685800"/>
          </a:xfrm>
        </p:spPr>
        <p:txBody>
          <a:bodyPr>
            <a:normAutofit/>
          </a:bodyPr>
          <a:lstStyle/>
          <a:p>
            <a:r>
              <a:rPr lang="en-US" sz="3200" b="0" dirty="0"/>
              <a:t>6</a:t>
            </a:r>
            <a:r>
              <a:rPr lang="en-US" sz="3200" b="0" baseline="30000" dirty="0"/>
              <a:t>th</a:t>
            </a:r>
            <a:r>
              <a:rPr lang="en-US" sz="3200" b="0" dirty="0"/>
              <a:t> Year OVERVIEW: </a:t>
            </a:r>
            <a:r>
              <a:rPr lang="en-US" sz="3200" b="0" dirty="0" smtClean="0"/>
              <a:t>Qualitative</a:t>
            </a:r>
            <a:endParaRPr lang="en-US" sz="3200" b="0" dirty="0"/>
          </a:p>
        </p:txBody>
      </p:sp>
      <p:cxnSp>
        <p:nvCxnSpPr>
          <p:cNvPr id="4" name="Straight Connector 3"/>
          <p:cNvCxnSpPr/>
          <p:nvPr/>
        </p:nvCxnSpPr>
        <p:spPr>
          <a:xfrm flipH="1">
            <a:off x="4624564" y="2754868"/>
            <a:ext cx="9525" cy="782082"/>
          </a:xfrm>
          <a:prstGeom prst="line">
            <a:avLst/>
          </a:prstGeom>
        </p:spPr>
        <p:style>
          <a:lnRef idx="2">
            <a:schemeClr val="accent1"/>
          </a:lnRef>
          <a:fillRef idx="0">
            <a:schemeClr val="accent1"/>
          </a:fillRef>
          <a:effectRef idx="1">
            <a:schemeClr val="accent1"/>
          </a:effectRef>
          <a:fontRef idx="minor">
            <a:schemeClr val="tx1"/>
          </a:fontRef>
        </p:style>
      </p:cxnSp>
      <p:sp>
        <p:nvSpPr>
          <p:cNvPr id="5" name="AutoShape 17"/>
          <p:cNvSpPr>
            <a:spLocks noChangeAspect="1" noChangeArrowheads="1"/>
          </p:cNvSpPr>
          <p:nvPr/>
        </p:nvSpPr>
        <p:spPr bwMode="auto">
          <a:xfrm>
            <a:off x="3635375" y="1916113"/>
            <a:ext cx="1958975" cy="862012"/>
          </a:xfrm>
          <a:prstGeom prst="hexagon">
            <a:avLst>
              <a:gd name="adj" fmla="val 56814"/>
              <a:gd name="vf" fmla="val 115470"/>
            </a:avLst>
          </a:prstGeom>
          <a:solidFill>
            <a:srgbClr val="FFFF99"/>
          </a:solidFill>
          <a:ln w="38100">
            <a:solidFill>
              <a:srgbClr val="000080"/>
            </a:solidFill>
            <a:miter lim="800000"/>
            <a:headEnd/>
            <a:tailEnd/>
          </a:ln>
        </p:spPr>
        <p:txBody>
          <a:bodyPr/>
          <a:lstStyle/>
          <a:p>
            <a:endParaRPr lang="en-US" dirty="0"/>
          </a:p>
        </p:txBody>
      </p:sp>
      <p:sp>
        <p:nvSpPr>
          <p:cNvPr id="6" name="Text Box 18"/>
          <p:cNvSpPr txBox="1">
            <a:spLocks noChangeAspect="1" noChangeArrowheads="1"/>
          </p:cNvSpPr>
          <p:nvPr/>
        </p:nvSpPr>
        <p:spPr bwMode="auto">
          <a:xfrm>
            <a:off x="3643313" y="2001838"/>
            <a:ext cx="1943100" cy="690562"/>
          </a:xfrm>
          <a:prstGeom prst="rect">
            <a:avLst/>
          </a:prstGeom>
          <a:noFill/>
          <a:ln>
            <a:noFill/>
          </a:ln>
        </p:spPr>
        <p:txBody>
          <a:bodyPr lIns="95250" tIns="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PROBLEM</a:t>
            </a:r>
          </a:p>
          <a:p>
            <a:pPr algn="ctr" eaLnBrk="1" hangingPunct="1"/>
            <a:r>
              <a:rPr lang="en-US" sz="1600" b="1" dirty="0">
                <a:latin typeface="Tahoma" charset="0"/>
              </a:rPr>
              <a:t>BASED</a:t>
            </a:r>
          </a:p>
          <a:p>
            <a:pPr algn="ctr" eaLnBrk="1" hangingPunct="1"/>
            <a:r>
              <a:rPr lang="en-US" sz="1600" b="1" dirty="0">
                <a:latin typeface="Tahoma" charset="0"/>
              </a:rPr>
              <a:t>APPROACH</a:t>
            </a:r>
            <a:endParaRPr lang="en-US" sz="2800" dirty="0"/>
          </a:p>
        </p:txBody>
      </p:sp>
      <p:sp>
        <p:nvSpPr>
          <p:cNvPr id="7" name="Oval 21"/>
          <p:cNvSpPr>
            <a:spLocks noChangeAspect="1" noChangeArrowheads="1"/>
          </p:cNvSpPr>
          <p:nvPr/>
        </p:nvSpPr>
        <p:spPr bwMode="auto">
          <a:xfrm>
            <a:off x="3978275" y="3279775"/>
            <a:ext cx="1428750" cy="530225"/>
          </a:xfrm>
          <a:prstGeom prst="ellipse">
            <a:avLst/>
          </a:prstGeom>
          <a:solidFill>
            <a:srgbClr val="CCFFCC"/>
          </a:solidFill>
          <a:ln w="38100">
            <a:solidFill>
              <a:srgbClr val="333300"/>
            </a:solidFill>
            <a:round/>
            <a:headEnd/>
            <a:tailEnd/>
          </a:ln>
        </p:spPr>
        <p:txBody>
          <a:bodyPr/>
          <a:lstStyle/>
          <a:p>
            <a:endParaRPr lang="en-US" dirty="0"/>
          </a:p>
        </p:txBody>
      </p:sp>
      <p:sp>
        <p:nvSpPr>
          <p:cNvPr id="8" name="Text Box 22"/>
          <p:cNvSpPr txBox="1">
            <a:spLocks noChangeAspect="1" noChangeArrowheads="1"/>
          </p:cNvSpPr>
          <p:nvPr/>
        </p:nvSpPr>
        <p:spPr bwMode="auto">
          <a:xfrm>
            <a:off x="3676827" y="3371850"/>
            <a:ext cx="1943100"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47625"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smtClean="0">
                <a:latin typeface="Tahoma" charset="0"/>
              </a:rPr>
              <a:t>PRACTICE </a:t>
            </a:r>
            <a:endParaRPr lang="en-US" sz="2800" dirty="0"/>
          </a:p>
        </p:txBody>
      </p:sp>
      <p:sp>
        <p:nvSpPr>
          <p:cNvPr id="9" name="AutoShape 15"/>
          <p:cNvSpPr>
            <a:spLocks noChangeAspect="1" noChangeArrowheads="1"/>
          </p:cNvSpPr>
          <p:nvPr/>
        </p:nvSpPr>
        <p:spPr bwMode="auto">
          <a:xfrm rot="5400000">
            <a:off x="7237407" y="4261027"/>
            <a:ext cx="838202"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solidFill>
            <a:schemeClr val="bg1">
              <a:lumMod val="75000"/>
            </a:schemeClr>
          </a:solidFill>
          <a:ln w="38100">
            <a:solidFill>
              <a:srgbClr val="000000"/>
            </a:solidFill>
            <a:miter lim="800000"/>
            <a:headEnd/>
            <a:tailEnd/>
          </a:ln>
        </p:spPr>
        <p:txBody>
          <a:bodyPr/>
          <a:lstStyle/>
          <a:p>
            <a:endParaRPr lang="en-US" u="sng" dirty="0"/>
          </a:p>
        </p:txBody>
      </p:sp>
      <p:sp>
        <p:nvSpPr>
          <p:cNvPr id="10" name="AutoShape 16"/>
          <p:cNvSpPr>
            <a:spLocks noChangeAspect="1" noChangeArrowheads="1"/>
          </p:cNvSpPr>
          <p:nvPr/>
        </p:nvSpPr>
        <p:spPr bwMode="auto">
          <a:xfrm flipH="1">
            <a:off x="2790248" y="2107606"/>
            <a:ext cx="623455" cy="482023"/>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solidFill>
            <a:srgbClr val="D9D9D9"/>
          </a:solidFill>
          <a:ln w="38100">
            <a:solidFill>
              <a:srgbClr val="BFBFBF"/>
            </a:solidFill>
            <a:miter lim="800000"/>
            <a:headEnd/>
            <a:tailEnd/>
          </a:ln>
        </p:spPr>
        <p:txBody>
          <a:bodyPr/>
          <a:lstStyle/>
          <a:p>
            <a:endParaRPr lang="en-US" u="sng" dirty="0">
              <a:solidFill>
                <a:srgbClr val="BFBFBF"/>
              </a:solidFill>
            </a:endParaRPr>
          </a:p>
        </p:txBody>
      </p:sp>
      <p:sp>
        <p:nvSpPr>
          <p:cNvPr id="11" name="Down Arrow Callout 10"/>
          <p:cNvSpPr/>
          <p:nvPr/>
        </p:nvSpPr>
        <p:spPr>
          <a:xfrm>
            <a:off x="6629396" y="1516239"/>
            <a:ext cx="1981200" cy="1600200"/>
          </a:xfrm>
          <a:prstGeom prst="downArrow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60000"/>
                    <a:lumOff val="40000"/>
                  </a:schemeClr>
                </a:solidFill>
              </a:rPr>
              <a:t>Security Club</a:t>
            </a:r>
          </a:p>
          <a:p>
            <a:pPr algn="ctr"/>
            <a:r>
              <a:rPr lang="en-US" b="1" dirty="0" smtClean="0">
                <a:solidFill>
                  <a:schemeClr val="accent3">
                    <a:lumMod val="60000"/>
                    <a:lumOff val="40000"/>
                  </a:schemeClr>
                </a:solidFill>
              </a:rPr>
              <a:t>Challenge </a:t>
            </a:r>
          </a:p>
          <a:p>
            <a:pPr algn="ctr"/>
            <a:r>
              <a:rPr lang="en-US" b="1" dirty="0" smtClean="0">
                <a:solidFill>
                  <a:schemeClr val="accent3">
                    <a:lumMod val="60000"/>
                    <a:lumOff val="40000"/>
                  </a:schemeClr>
                </a:solidFill>
              </a:rPr>
              <a:t>Problem</a:t>
            </a:r>
            <a:endParaRPr lang="en-US" b="1" dirty="0">
              <a:solidFill>
                <a:schemeClr val="accent3">
                  <a:lumMod val="60000"/>
                  <a:lumOff val="40000"/>
                </a:schemeClr>
              </a:solidFill>
            </a:endParaRPr>
          </a:p>
        </p:txBody>
      </p:sp>
      <p:sp>
        <p:nvSpPr>
          <p:cNvPr id="12" name="Rounded Rectangle 11"/>
          <p:cNvSpPr/>
          <p:nvPr/>
        </p:nvSpPr>
        <p:spPr>
          <a:xfrm>
            <a:off x="5898444" y="3192639"/>
            <a:ext cx="3062112" cy="914400"/>
          </a:xfrm>
          <a:prstGeom prst="round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FF"/>
                </a:solidFill>
              </a:rPr>
              <a:t>Knowledge Elicitation</a:t>
            </a:r>
          </a:p>
          <a:p>
            <a:pPr algn="ctr"/>
            <a:r>
              <a:rPr lang="en-US" sz="3200" dirty="0" smtClean="0">
                <a:solidFill>
                  <a:srgbClr val="0000FF"/>
                </a:solidFill>
              </a:rPr>
              <a:t> </a:t>
            </a:r>
            <a:r>
              <a:rPr lang="en-US" dirty="0" smtClean="0">
                <a:solidFill>
                  <a:srgbClr val="0000FF"/>
                </a:solidFill>
              </a:rPr>
              <a:t>Indi./ Team Problem Solving</a:t>
            </a:r>
            <a:endParaRPr lang="en-US" dirty="0">
              <a:solidFill>
                <a:srgbClr val="0000FF"/>
              </a:solidFill>
            </a:endParaRPr>
          </a:p>
        </p:txBody>
      </p:sp>
      <p:sp>
        <p:nvSpPr>
          <p:cNvPr id="13" name="AutoShape 16"/>
          <p:cNvSpPr>
            <a:spLocks noChangeAspect="1" noChangeArrowheads="1"/>
          </p:cNvSpPr>
          <p:nvPr/>
        </p:nvSpPr>
        <p:spPr bwMode="auto">
          <a:xfrm>
            <a:off x="5757333" y="2086680"/>
            <a:ext cx="685800"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u="sng" dirty="0"/>
          </a:p>
        </p:txBody>
      </p:sp>
      <p:sp>
        <p:nvSpPr>
          <p:cNvPr id="14" name="Stored Data 13"/>
          <p:cNvSpPr/>
          <p:nvPr/>
        </p:nvSpPr>
        <p:spPr>
          <a:xfrm flipH="1">
            <a:off x="6443129" y="4987572"/>
            <a:ext cx="2438400" cy="762000"/>
          </a:xfrm>
          <a:prstGeom prst="flowChartOnlineStorage">
            <a:avLst/>
          </a:prstGeom>
          <a:solidFill>
            <a:srgbClr val="F9EA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C7C9F"/>
                </a:solidFill>
              </a:rPr>
              <a:t>Transcripts</a:t>
            </a:r>
          </a:p>
          <a:p>
            <a:pPr algn="ctr"/>
            <a:r>
              <a:rPr lang="en-US" sz="2000" b="1" dirty="0" smtClean="0">
                <a:solidFill>
                  <a:srgbClr val="2C7C9F"/>
                </a:solidFill>
              </a:rPr>
              <a:t>Encoded</a:t>
            </a:r>
            <a:endParaRPr lang="en-US" sz="2000" b="1" dirty="0">
              <a:solidFill>
                <a:srgbClr val="2C7C9F"/>
              </a:solidFill>
            </a:endParaRPr>
          </a:p>
        </p:txBody>
      </p:sp>
      <p:sp>
        <p:nvSpPr>
          <p:cNvPr id="15" name="Stored Data 14"/>
          <p:cNvSpPr/>
          <p:nvPr/>
        </p:nvSpPr>
        <p:spPr>
          <a:xfrm flipH="1">
            <a:off x="6448774" y="5901972"/>
            <a:ext cx="2438400" cy="762000"/>
          </a:xfrm>
          <a:prstGeom prst="flowChartOnlineStorage">
            <a:avLst/>
          </a:prstGeom>
          <a:solidFill>
            <a:srgbClr val="F9EA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1"/>
                </a:solidFill>
              </a:rPr>
              <a:t>Descriptive</a:t>
            </a:r>
          </a:p>
          <a:p>
            <a:pPr algn="ctr"/>
            <a:r>
              <a:rPr lang="en-US" sz="2000" b="1" dirty="0" smtClean="0">
                <a:solidFill>
                  <a:schemeClr val="accent1"/>
                </a:solidFill>
              </a:rPr>
              <a:t>Models</a:t>
            </a:r>
            <a:endParaRPr lang="en-US" sz="2000" b="1" dirty="0">
              <a:solidFill>
                <a:schemeClr val="accent1"/>
              </a:solidFill>
            </a:endParaRPr>
          </a:p>
        </p:txBody>
      </p:sp>
      <p:sp>
        <p:nvSpPr>
          <p:cNvPr id="16" name="TextBox 15"/>
          <p:cNvSpPr txBox="1"/>
          <p:nvPr/>
        </p:nvSpPr>
        <p:spPr>
          <a:xfrm>
            <a:off x="5680797" y="5049661"/>
            <a:ext cx="851515" cy="646331"/>
          </a:xfrm>
          <a:prstGeom prst="rect">
            <a:avLst/>
          </a:prstGeom>
          <a:noFill/>
        </p:spPr>
        <p:txBody>
          <a:bodyPr wrap="none" rtlCol="0">
            <a:spAutoFit/>
          </a:bodyPr>
          <a:lstStyle/>
          <a:p>
            <a:pPr algn="ctr"/>
            <a:r>
              <a:rPr lang="en-US" b="1" dirty="0" smtClean="0"/>
              <a:t>Coding </a:t>
            </a:r>
          </a:p>
          <a:p>
            <a:pPr algn="ctr"/>
            <a:r>
              <a:rPr lang="en-US" b="1" dirty="0" smtClean="0"/>
              <a:t>Model</a:t>
            </a:r>
            <a:endParaRPr lang="en-US" b="1" dirty="0"/>
          </a:p>
        </p:txBody>
      </p:sp>
      <p:sp>
        <p:nvSpPr>
          <p:cNvPr id="17" name="TextBox 16"/>
          <p:cNvSpPr txBox="1"/>
          <p:nvPr/>
        </p:nvSpPr>
        <p:spPr>
          <a:xfrm>
            <a:off x="5564678" y="5964061"/>
            <a:ext cx="1107996" cy="646331"/>
          </a:xfrm>
          <a:prstGeom prst="rect">
            <a:avLst/>
          </a:prstGeom>
          <a:noFill/>
        </p:spPr>
        <p:txBody>
          <a:bodyPr wrap="none" rtlCol="0">
            <a:spAutoFit/>
          </a:bodyPr>
          <a:lstStyle/>
          <a:p>
            <a:pPr algn="ctr"/>
            <a:r>
              <a:rPr lang="en-US" b="1" dirty="0" smtClean="0"/>
              <a:t>Concept</a:t>
            </a:r>
          </a:p>
          <a:p>
            <a:pPr algn="ctr"/>
            <a:r>
              <a:rPr lang="en-US" b="1" dirty="0" smtClean="0"/>
              <a:t>Maps</a:t>
            </a:r>
            <a:endParaRPr lang="en-US" b="1" dirty="0"/>
          </a:p>
        </p:txBody>
      </p:sp>
      <p:sp>
        <p:nvSpPr>
          <p:cNvPr id="18" name="TextBox 17"/>
          <p:cNvSpPr txBox="1"/>
          <p:nvPr/>
        </p:nvSpPr>
        <p:spPr>
          <a:xfrm>
            <a:off x="6050842" y="4101042"/>
            <a:ext cx="1164126" cy="369332"/>
          </a:xfrm>
          <a:prstGeom prst="rect">
            <a:avLst/>
          </a:prstGeom>
          <a:noFill/>
        </p:spPr>
        <p:txBody>
          <a:bodyPr wrap="none" rtlCol="0">
            <a:spAutoFit/>
          </a:bodyPr>
          <a:lstStyle/>
          <a:p>
            <a:r>
              <a:rPr lang="en-US" dirty="0" smtClean="0"/>
              <a:t>Interviews</a:t>
            </a:r>
            <a:endParaRPr lang="en-US" dirty="0"/>
          </a:p>
        </p:txBody>
      </p:sp>
      <p:sp>
        <p:nvSpPr>
          <p:cNvPr id="19" name="TextBox 18"/>
          <p:cNvSpPr txBox="1"/>
          <p:nvPr/>
        </p:nvSpPr>
        <p:spPr>
          <a:xfrm>
            <a:off x="7865177" y="4118707"/>
            <a:ext cx="1330826" cy="369332"/>
          </a:xfrm>
          <a:prstGeom prst="rect">
            <a:avLst/>
          </a:prstGeom>
          <a:noFill/>
        </p:spPr>
        <p:txBody>
          <a:bodyPr wrap="none" rtlCol="0">
            <a:spAutoFit/>
          </a:bodyPr>
          <a:lstStyle/>
          <a:p>
            <a:r>
              <a:rPr lang="en-US" dirty="0" smtClean="0"/>
              <a:t>Observation</a:t>
            </a:r>
            <a:endParaRPr lang="en-US" dirty="0"/>
          </a:p>
        </p:txBody>
      </p:sp>
      <p:cxnSp>
        <p:nvCxnSpPr>
          <p:cNvPr id="20" name="Straight Connector 19"/>
          <p:cNvCxnSpPr/>
          <p:nvPr/>
        </p:nvCxnSpPr>
        <p:spPr>
          <a:xfrm flipH="1">
            <a:off x="4669014" y="3810000"/>
            <a:ext cx="9525" cy="782082"/>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20627" y="4238625"/>
            <a:ext cx="1213831" cy="369332"/>
          </a:xfrm>
          <a:prstGeom prst="rect">
            <a:avLst/>
          </a:prstGeom>
          <a:solidFill>
            <a:srgbClr val="3366FF"/>
          </a:solidFill>
        </p:spPr>
        <p:txBody>
          <a:bodyPr wrap="none" rtlCol="0">
            <a:spAutoFit/>
          </a:bodyPr>
          <a:lstStyle/>
          <a:p>
            <a:pPr algn="ctr"/>
            <a:r>
              <a:rPr lang="en-US" dirty="0" smtClean="0"/>
              <a:t>PRODUCTS</a:t>
            </a:r>
            <a:endParaRPr lang="en-US" dirty="0"/>
          </a:p>
        </p:txBody>
      </p:sp>
      <p:sp>
        <p:nvSpPr>
          <p:cNvPr id="22" name="AutoShape 15"/>
          <p:cNvSpPr>
            <a:spLocks noChangeAspect="1" noChangeArrowheads="1"/>
          </p:cNvSpPr>
          <p:nvPr/>
        </p:nvSpPr>
        <p:spPr bwMode="auto">
          <a:xfrm rot="5400000">
            <a:off x="1102254" y="4259263"/>
            <a:ext cx="838202"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solidFill>
            <a:srgbClr val="D9D9D9"/>
          </a:solidFill>
          <a:ln w="38100">
            <a:solidFill>
              <a:srgbClr val="BFBFBF"/>
            </a:solidFill>
            <a:miter lim="800000"/>
            <a:headEnd/>
            <a:tailEnd/>
          </a:ln>
        </p:spPr>
        <p:txBody>
          <a:bodyPr/>
          <a:lstStyle/>
          <a:p>
            <a:endParaRPr lang="en-US" u="sng" dirty="0">
              <a:solidFill>
                <a:srgbClr val="BFBFBF"/>
              </a:solidFill>
            </a:endParaRPr>
          </a:p>
        </p:txBody>
      </p:sp>
      <p:sp>
        <p:nvSpPr>
          <p:cNvPr id="23" name="Down Arrow Callout 22"/>
          <p:cNvSpPr/>
          <p:nvPr/>
        </p:nvSpPr>
        <p:spPr>
          <a:xfrm>
            <a:off x="519290" y="1524000"/>
            <a:ext cx="1981200" cy="1600200"/>
          </a:xfrm>
          <a:prstGeom prst="downArrowCallout">
            <a:avLst/>
          </a:prstGeom>
          <a:solidFill>
            <a:srgbClr val="D9D9D9"/>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BFBFBF"/>
                </a:solidFill>
              </a:rPr>
              <a:t>Distributed Cognition/ SA of Info-Fusion</a:t>
            </a:r>
            <a:endParaRPr lang="en-US" b="1" dirty="0">
              <a:solidFill>
                <a:srgbClr val="BFBFBF"/>
              </a:solidFill>
            </a:endParaRPr>
          </a:p>
        </p:txBody>
      </p:sp>
      <p:sp>
        <p:nvSpPr>
          <p:cNvPr id="24" name="Rounded Rectangle 23"/>
          <p:cNvSpPr/>
          <p:nvPr/>
        </p:nvSpPr>
        <p:spPr>
          <a:xfrm>
            <a:off x="149577" y="3206749"/>
            <a:ext cx="2971800" cy="914400"/>
          </a:xfrm>
          <a:prstGeom prst="roundRect">
            <a:avLst/>
          </a:prstGeom>
          <a:solidFill>
            <a:srgbClr val="D9D9D9"/>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BFBFBF"/>
                </a:solidFill>
              </a:rPr>
              <a:t>Scaled World </a:t>
            </a:r>
            <a:r>
              <a:rPr lang="en-US" sz="2400" b="1" dirty="0" err="1" smtClean="0">
                <a:solidFill>
                  <a:srgbClr val="BFBFBF"/>
                </a:solidFill>
              </a:rPr>
              <a:t>Sim</a:t>
            </a:r>
            <a:r>
              <a:rPr lang="en-US" sz="2400" b="1" dirty="0" smtClean="0">
                <a:solidFill>
                  <a:srgbClr val="BFBFBF"/>
                </a:solidFill>
              </a:rPr>
              <a:t> </a:t>
            </a:r>
            <a:r>
              <a:rPr lang="en-US" dirty="0" smtClean="0">
                <a:solidFill>
                  <a:srgbClr val="BFBFBF"/>
                </a:solidFill>
              </a:rPr>
              <a:t> Information Fusion – </a:t>
            </a:r>
          </a:p>
          <a:p>
            <a:pPr algn="ctr"/>
            <a:r>
              <a:rPr lang="en-US" dirty="0" smtClean="0">
                <a:solidFill>
                  <a:srgbClr val="BFBFBF"/>
                </a:solidFill>
              </a:rPr>
              <a:t>Distributed Teamwork</a:t>
            </a:r>
            <a:endParaRPr lang="en-US" dirty="0">
              <a:solidFill>
                <a:srgbClr val="BFBFBF"/>
              </a:solidFill>
            </a:endParaRPr>
          </a:p>
        </p:txBody>
      </p:sp>
      <p:sp>
        <p:nvSpPr>
          <p:cNvPr id="25" name="Stored Data 24"/>
          <p:cNvSpPr/>
          <p:nvPr/>
        </p:nvSpPr>
        <p:spPr>
          <a:xfrm>
            <a:off x="155216" y="4987571"/>
            <a:ext cx="2438400" cy="762000"/>
          </a:xfrm>
          <a:prstGeom prst="flowChartOnlineStorage">
            <a:avLst/>
          </a:prstGeom>
          <a:solidFill>
            <a:srgbClr val="D9D9D9"/>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BFBFBF"/>
                </a:solidFill>
              </a:rPr>
              <a:t>Proof of Concept</a:t>
            </a:r>
          </a:p>
        </p:txBody>
      </p:sp>
      <p:sp>
        <p:nvSpPr>
          <p:cNvPr id="26" name="Stored Data 25"/>
          <p:cNvSpPr/>
          <p:nvPr/>
        </p:nvSpPr>
        <p:spPr>
          <a:xfrm>
            <a:off x="155216" y="5901971"/>
            <a:ext cx="2438400" cy="762000"/>
          </a:xfrm>
          <a:prstGeom prst="flowChartOnlineStorage">
            <a:avLst/>
          </a:prstGeom>
          <a:solidFill>
            <a:srgbClr val="D9D9D9"/>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BFBFBF"/>
                </a:solidFill>
              </a:rPr>
              <a:t>Data Analysis</a:t>
            </a:r>
            <a:endParaRPr lang="en-US" sz="2000" b="1" dirty="0">
              <a:solidFill>
                <a:srgbClr val="BFBFBF"/>
              </a:solidFill>
            </a:endParaRPr>
          </a:p>
        </p:txBody>
      </p:sp>
      <p:sp>
        <p:nvSpPr>
          <p:cNvPr id="27" name="TextBox 26"/>
          <p:cNvSpPr txBox="1"/>
          <p:nvPr/>
        </p:nvSpPr>
        <p:spPr>
          <a:xfrm>
            <a:off x="2441659" y="5063771"/>
            <a:ext cx="1215860" cy="646331"/>
          </a:xfrm>
          <a:prstGeom prst="rect">
            <a:avLst/>
          </a:prstGeom>
          <a:noFill/>
          <a:ln>
            <a:solidFill>
              <a:srgbClr val="BFBFBF"/>
            </a:solidFill>
          </a:ln>
        </p:spPr>
        <p:txBody>
          <a:bodyPr wrap="none" rtlCol="0">
            <a:spAutoFit/>
          </a:bodyPr>
          <a:lstStyle/>
          <a:p>
            <a:pPr algn="ctr"/>
            <a:r>
              <a:rPr lang="en-US" b="1" dirty="0" smtClean="0">
                <a:solidFill>
                  <a:srgbClr val="BFBFBF"/>
                </a:solidFill>
              </a:rPr>
              <a:t>CYNETS 1</a:t>
            </a:r>
          </a:p>
          <a:p>
            <a:pPr algn="ctr"/>
            <a:r>
              <a:rPr lang="en-US" b="1" dirty="0" smtClean="0">
                <a:solidFill>
                  <a:srgbClr val="BFBFBF"/>
                </a:solidFill>
              </a:rPr>
              <a:t>Simulation</a:t>
            </a:r>
            <a:endParaRPr lang="en-US" b="1" dirty="0">
              <a:solidFill>
                <a:srgbClr val="BFBFBF"/>
              </a:solidFill>
            </a:endParaRPr>
          </a:p>
        </p:txBody>
      </p:sp>
      <p:sp>
        <p:nvSpPr>
          <p:cNvPr id="28" name="TextBox 27"/>
          <p:cNvSpPr txBox="1"/>
          <p:nvPr/>
        </p:nvSpPr>
        <p:spPr>
          <a:xfrm>
            <a:off x="2460565" y="5978171"/>
            <a:ext cx="1300356" cy="646331"/>
          </a:xfrm>
          <a:prstGeom prst="rect">
            <a:avLst/>
          </a:prstGeom>
          <a:noFill/>
          <a:ln>
            <a:solidFill>
              <a:srgbClr val="BFBFBF"/>
            </a:solidFill>
          </a:ln>
        </p:spPr>
        <p:txBody>
          <a:bodyPr wrap="none" rtlCol="0">
            <a:spAutoFit/>
          </a:bodyPr>
          <a:lstStyle/>
          <a:p>
            <a:pPr algn="ctr"/>
            <a:r>
              <a:rPr lang="en-US" b="1" dirty="0" smtClean="0">
                <a:solidFill>
                  <a:srgbClr val="BFBFBF"/>
                </a:solidFill>
              </a:rPr>
              <a:t>Preliminary</a:t>
            </a:r>
          </a:p>
          <a:p>
            <a:pPr algn="ctr"/>
            <a:r>
              <a:rPr lang="en-US" b="1" dirty="0" smtClean="0">
                <a:solidFill>
                  <a:srgbClr val="BFBFBF"/>
                </a:solidFill>
              </a:rPr>
              <a:t>Results </a:t>
            </a:r>
            <a:endParaRPr lang="en-US" b="1" dirty="0">
              <a:solidFill>
                <a:srgbClr val="BFBFBF"/>
              </a:solidFill>
            </a:endParaRPr>
          </a:p>
        </p:txBody>
      </p:sp>
      <p:sp>
        <p:nvSpPr>
          <p:cNvPr id="29" name="TextBox 28"/>
          <p:cNvSpPr txBox="1"/>
          <p:nvPr/>
        </p:nvSpPr>
        <p:spPr>
          <a:xfrm>
            <a:off x="1800579" y="4101041"/>
            <a:ext cx="1185766" cy="646331"/>
          </a:xfrm>
          <a:prstGeom prst="rect">
            <a:avLst/>
          </a:prstGeom>
          <a:noFill/>
          <a:ln>
            <a:solidFill>
              <a:srgbClr val="BFBFBF"/>
            </a:solidFill>
          </a:ln>
        </p:spPr>
        <p:txBody>
          <a:bodyPr wrap="none" rtlCol="0">
            <a:spAutoFit/>
          </a:bodyPr>
          <a:lstStyle/>
          <a:p>
            <a:pPr algn="ctr"/>
            <a:r>
              <a:rPr lang="en-US" dirty="0" smtClean="0">
                <a:solidFill>
                  <a:srgbClr val="BFBFBF"/>
                </a:solidFill>
              </a:rPr>
              <a:t>Data Sets</a:t>
            </a:r>
          </a:p>
          <a:p>
            <a:pPr algn="ctr"/>
            <a:r>
              <a:rPr lang="en-US" dirty="0" smtClean="0">
                <a:solidFill>
                  <a:srgbClr val="BFBFBF"/>
                </a:solidFill>
              </a:rPr>
              <a:t>Generated</a:t>
            </a:r>
            <a:endParaRPr lang="en-US" dirty="0">
              <a:solidFill>
                <a:srgbClr val="BFBFBF"/>
              </a:solidFill>
            </a:endParaRPr>
          </a:p>
        </p:txBody>
      </p:sp>
      <p:sp>
        <p:nvSpPr>
          <p:cNvPr id="30" name="TextBox 29"/>
          <p:cNvSpPr txBox="1"/>
          <p:nvPr/>
        </p:nvSpPr>
        <p:spPr>
          <a:xfrm>
            <a:off x="-64591" y="4121149"/>
            <a:ext cx="1400594" cy="369332"/>
          </a:xfrm>
          <a:prstGeom prst="rect">
            <a:avLst/>
          </a:prstGeom>
          <a:noFill/>
          <a:ln>
            <a:solidFill>
              <a:srgbClr val="BFBFBF"/>
            </a:solidFill>
          </a:ln>
        </p:spPr>
        <p:txBody>
          <a:bodyPr wrap="none" rtlCol="0">
            <a:spAutoFit/>
          </a:bodyPr>
          <a:lstStyle/>
          <a:p>
            <a:r>
              <a:rPr lang="en-US" dirty="0" smtClean="0">
                <a:solidFill>
                  <a:srgbClr val="BFBFBF"/>
                </a:solidFill>
              </a:rPr>
              <a:t>Performance</a:t>
            </a:r>
            <a:endParaRPr lang="en-US" dirty="0">
              <a:solidFill>
                <a:srgbClr val="BFBFBF"/>
              </a:solidFill>
            </a:endParaRPr>
          </a:p>
        </p:txBody>
      </p:sp>
    </p:spTree>
    <p:extLst>
      <p:ext uri="{BB962C8B-B14F-4D97-AF65-F5344CB8AC3E}">
        <p14:creationId xmlns:p14="http://schemas.microsoft.com/office/powerpoint/2010/main" val="4191148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391400" cy="1143000"/>
          </a:xfrm>
        </p:spPr>
        <p:txBody>
          <a:bodyPr/>
          <a:lstStyle/>
          <a:p>
            <a:r>
              <a:rPr lang="en-US" dirty="0" smtClean="0"/>
              <a:t>Research Activity II </a:t>
            </a:r>
            <a:br>
              <a:rPr lang="en-US" dirty="0" smtClean="0"/>
            </a:br>
            <a:r>
              <a:rPr lang="en-US" dirty="0" smtClean="0">
                <a:solidFill>
                  <a:schemeClr val="accent6">
                    <a:lumMod val="75000"/>
                  </a:schemeClr>
                </a:solidFill>
              </a:rPr>
              <a:t>Cyber Security Challenge Exercise</a:t>
            </a:r>
            <a:endParaRPr lang="en-US" dirty="0">
              <a:solidFill>
                <a:schemeClr val="accent6">
                  <a:lumMod val="75000"/>
                </a:schemeClr>
              </a:solidFill>
            </a:endParaRPr>
          </a:p>
        </p:txBody>
      </p:sp>
      <p:sp>
        <p:nvSpPr>
          <p:cNvPr id="3" name="Content Placeholder 2"/>
          <p:cNvSpPr>
            <a:spLocks noGrp="1"/>
          </p:cNvSpPr>
          <p:nvPr>
            <p:ph idx="1"/>
          </p:nvPr>
        </p:nvSpPr>
        <p:spPr>
          <a:xfrm>
            <a:off x="228600" y="1600200"/>
            <a:ext cx="8686800" cy="4525963"/>
          </a:xfrm>
        </p:spPr>
        <p:txBody>
          <a:bodyPr>
            <a:normAutofit fontScale="55000" lnSpcReduction="20000"/>
          </a:bodyPr>
          <a:lstStyle/>
          <a:p>
            <a:pPr marL="0" indent="0">
              <a:buNone/>
            </a:pPr>
            <a:r>
              <a:rPr lang="en-US" sz="2400" dirty="0">
                <a:solidFill>
                  <a:srgbClr val="0000FF"/>
                </a:solidFill>
              </a:rPr>
              <a:t>	</a:t>
            </a:r>
            <a:r>
              <a:rPr lang="en-US" b="1" dirty="0" smtClean="0">
                <a:solidFill>
                  <a:srgbClr val="0000FF"/>
                </a:solidFill>
              </a:rPr>
              <a:t>WHAT:  </a:t>
            </a:r>
            <a:r>
              <a:rPr lang="en-US" dirty="0" smtClean="0">
                <a:solidFill>
                  <a:srgbClr val="0000FF"/>
                </a:solidFill>
              </a:rPr>
              <a:t>Mid-Atlantic Collegiate Cyber Defense Competition </a:t>
            </a:r>
          </a:p>
          <a:p>
            <a:pPr marL="0" indent="0">
              <a:buNone/>
            </a:pPr>
            <a:r>
              <a:rPr lang="en-US" dirty="0" smtClean="0">
                <a:solidFill>
                  <a:srgbClr val="0000FF"/>
                </a:solidFill>
              </a:rPr>
              <a:t>	</a:t>
            </a:r>
            <a:r>
              <a:rPr lang="en-US" b="1" dirty="0" smtClean="0">
                <a:solidFill>
                  <a:srgbClr val="0000FF"/>
                </a:solidFill>
              </a:rPr>
              <a:t>WHO:    </a:t>
            </a:r>
            <a:r>
              <a:rPr lang="en-US" dirty="0" smtClean="0">
                <a:solidFill>
                  <a:srgbClr val="0000FF"/>
                </a:solidFill>
              </a:rPr>
              <a:t>SRA Students in IST Security Club participated in the challenge</a:t>
            </a:r>
          </a:p>
          <a:p>
            <a:pPr marL="0" indent="0">
              <a:buNone/>
            </a:pPr>
            <a:r>
              <a:rPr lang="en-US" dirty="0">
                <a:solidFill>
                  <a:srgbClr val="0000FF"/>
                </a:solidFill>
              </a:rPr>
              <a:t>	</a:t>
            </a:r>
            <a:endParaRPr lang="en-US" dirty="0" smtClean="0">
              <a:solidFill>
                <a:srgbClr val="0000FF"/>
              </a:solidFill>
            </a:endParaRPr>
          </a:p>
          <a:p>
            <a:pPr marL="0" indent="0">
              <a:buNone/>
            </a:pPr>
            <a:r>
              <a:rPr lang="en-US" b="1" dirty="0">
                <a:solidFill>
                  <a:srgbClr val="0000FF"/>
                </a:solidFill>
              </a:rPr>
              <a:t>	</a:t>
            </a:r>
            <a:r>
              <a:rPr lang="en-US" b="1" dirty="0" smtClean="0">
                <a:solidFill>
                  <a:srgbClr val="E46C0A"/>
                </a:solidFill>
              </a:rPr>
              <a:t>Challenge Problem: </a:t>
            </a:r>
            <a:r>
              <a:rPr lang="en-US" dirty="0" smtClean="0">
                <a:solidFill>
                  <a:srgbClr val="E46C0A"/>
                </a:solidFill>
              </a:rPr>
              <a:t> Cyber Security Activities – </a:t>
            </a:r>
            <a:r>
              <a:rPr lang="en-US" b="1" dirty="0" smtClean="0">
                <a:solidFill>
                  <a:srgbClr val="E46C0A"/>
                </a:solidFill>
              </a:rPr>
              <a:t>Adversarial Attack</a:t>
            </a:r>
          </a:p>
          <a:p>
            <a:pPr marL="0" indent="0">
              <a:buNone/>
            </a:pPr>
            <a:endParaRPr lang="en-US" sz="2000" b="1" dirty="0" smtClean="0">
              <a:solidFill>
                <a:srgbClr val="0000FF"/>
              </a:solidFill>
            </a:endParaRPr>
          </a:p>
          <a:p>
            <a:pPr marL="0" indent="0">
              <a:buNone/>
            </a:pPr>
            <a:endParaRPr lang="en-US" sz="2000" b="1" dirty="0" smtClean="0">
              <a:solidFill>
                <a:srgbClr val="0000FF"/>
              </a:solidFill>
            </a:endParaRPr>
          </a:p>
          <a:p>
            <a:pPr marL="457200" lvl="1" indent="0">
              <a:buNone/>
            </a:pPr>
            <a:r>
              <a:rPr lang="en-US" sz="2000" dirty="0" smtClean="0"/>
              <a:t>The </a:t>
            </a:r>
            <a:r>
              <a:rPr lang="en-US" sz="2000" dirty="0"/>
              <a:t>work they performed was typical cyber-defense activities.  They were given remote access to two Linux and two Windows-based servers to defend from live "red-team" attackers. They were also provided dynamic injects of tasks they were asked to perform – typical systems administration tasks, account creation, database updates, etc.  They had full administrative access to the systems they were defending, so they could do anything they wanted. Typical tasks included enumerating and securing accounts with administrative access (changing from default passwords), identifying and updating software with patches, modifying configuration of software to turn off unneeded services, etc.  During the exercise, the students needed to identify what was wrong (configuration, patches accounts, services), figure out if attackers were utilizing those vulnerabilities to compromise systems, and turn off attacker access if they were able to locate that the attacker had gained access.</a:t>
            </a:r>
            <a:endParaRPr lang="en-US" sz="2000" dirty="0" smtClean="0">
              <a:solidFill>
                <a:srgbClr val="0000FF"/>
              </a:solidFill>
            </a:endParaRPr>
          </a:p>
          <a:p>
            <a:pPr marL="0" indent="0">
              <a:buNone/>
            </a:pPr>
            <a:endParaRPr lang="en-US" sz="2400" dirty="0"/>
          </a:p>
          <a:p>
            <a:r>
              <a:rPr lang="en-US" sz="3800" u="sng" dirty="0" smtClean="0"/>
              <a:t>Research Activity</a:t>
            </a:r>
            <a:r>
              <a:rPr lang="en-US" sz="3800" dirty="0" smtClean="0"/>
              <a:t>:  Interviews – Observations of SRA students</a:t>
            </a:r>
          </a:p>
          <a:p>
            <a:pPr lvl="1"/>
            <a:endParaRPr lang="en-US" sz="3400" dirty="0" smtClean="0">
              <a:solidFill>
                <a:srgbClr val="0000FF"/>
              </a:solidFill>
            </a:endParaRPr>
          </a:p>
          <a:p>
            <a:pPr lvl="1"/>
            <a:r>
              <a:rPr lang="en-US" sz="3400" dirty="0" smtClean="0">
                <a:solidFill>
                  <a:srgbClr val="0000FF"/>
                </a:solidFill>
              </a:rPr>
              <a:t>Transcribing and Encoding transcripts of interviews</a:t>
            </a:r>
          </a:p>
          <a:p>
            <a:pPr lvl="1"/>
            <a:r>
              <a:rPr lang="en-US" sz="3400" dirty="0" smtClean="0">
                <a:solidFill>
                  <a:srgbClr val="0000FF"/>
                </a:solidFill>
              </a:rPr>
              <a:t>Applying New Coding Scheme to Interpret </a:t>
            </a:r>
            <a:r>
              <a:rPr lang="en-US" sz="3400" dirty="0">
                <a:solidFill>
                  <a:srgbClr val="0000FF"/>
                </a:solidFill>
              </a:rPr>
              <a:t>Cyber Distributed  Cognition Models</a:t>
            </a:r>
            <a:endParaRPr lang="en-US" sz="3400" dirty="0" smtClean="0">
              <a:solidFill>
                <a:srgbClr val="0000FF"/>
              </a:solidFill>
            </a:endParaRPr>
          </a:p>
          <a:p>
            <a:pPr lvl="2"/>
            <a:endParaRPr lang="en-US" sz="3000" b="1" dirty="0" smtClean="0">
              <a:solidFill>
                <a:srgbClr val="0000FF"/>
              </a:solidFill>
            </a:endParaRPr>
          </a:p>
          <a:p>
            <a:pPr lvl="2"/>
            <a:r>
              <a:rPr lang="en-US" sz="3000" b="1" dirty="0" smtClean="0">
                <a:solidFill>
                  <a:srgbClr val="0000FF"/>
                </a:solidFill>
              </a:rPr>
              <a:t>Initial Concept Map Modeling Representation Typology </a:t>
            </a:r>
            <a:r>
              <a:rPr lang="en-US" sz="3000" dirty="0" smtClean="0">
                <a:solidFill>
                  <a:srgbClr val="0000FF"/>
                </a:solidFill>
              </a:rPr>
              <a:t>	</a:t>
            </a:r>
          </a:p>
          <a:p>
            <a:pPr marL="0" indent="0">
              <a:buNone/>
            </a:pPr>
            <a:endParaRPr lang="en-US" sz="3800" dirty="0">
              <a:solidFill>
                <a:srgbClr val="FF0000"/>
              </a:solidFill>
            </a:endParaRPr>
          </a:p>
        </p:txBody>
      </p:sp>
    </p:spTree>
    <p:extLst>
      <p:ext uri="{BB962C8B-B14F-4D97-AF65-F5344CB8AC3E}">
        <p14:creationId xmlns:p14="http://schemas.microsoft.com/office/powerpoint/2010/main" val="490668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0"/>
            <a:ext cx="8229600" cy="1143000"/>
          </a:xfrm>
        </p:spPr>
        <p:txBody>
          <a:bodyPr>
            <a:normAutofit/>
          </a:bodyPr>
          <a:lstStyle/>
          <a:p>
            <a:r>
              <a:rPr lang="en-US" dirty="0" smtClean="0"/>
              <a:t/>
            </a:r>
            <a:br>
              <a:rPr lang="en-US" dirty="0" smtClean="0"/>
            </a:br>
            <a:endParaRPr lang="en-US" dirty="0"/>
          </a:p>
        </p:txBody>
      </p:sp>
      <p:sp>
        <p:nvSpPr>
          <p:cNvPr id="6" name="Rectangle 4"/>
          <p:cNvSpPr>
            <a:spLocks noChangeArrowheads="1"/>
          </p:cNvSpPr>
          <p:nvPr/>
        </p:nvSpPr>
        <p:spPr bwMode="auto">
          <a:xfrm>
            <a:off x="76200" y="1318498"/>
            <a:ext cx="4648200" cy="2643902"/>
          </a:xfrm>
          <a:prstGeom prst="rect">
            <a:avLst/>
          </a:prstGeom>
          <a:solidFill>
            <a:schemeClr val="bg1"/>
          </a:solidFill>
          <a:ln w="9525">
            <a:solidFill>
              <a:schemeClr val="tx1"/>
            </a:solidFill>
            <a:miter lim="800000"/>
            <a:headEnd/>
            <a:tailEnd/>
          </a:ln>
        </p:spPr>
        <p:txBody>
          <a:bodyPr wrap="none" anchor="ctr"/>
          <a:lstStyle/>
          <a:p>
            <a:endParaRPr lang="en-US" sz="1800" b="0"/>
          </a:p>
        </p:txBody>
      </p:sp>
      <p:sp>
        <p:nvSpPr>
          <p:cNvPr id="7" name="Rectangle 5"/>
          <p:cNvSpPr>
            <a:spLocks noChangeArrowheads="1"/>
          </p:cNvSpPr>
          <p:nvPr/>
        </p:nvSpPr>
        <p:spPr bwMode="auto">
          <a:xfrm>
            <a:off x="76200" y="4025900"/>
            <a:ext cx="4648200" cy="2768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8" name="Rectangle 6"/>
          <p:cNvSpPr>
            <a:spLocks noChangeArrowheads="1"/>
          </p:cNvSpPr>
          <p:nvPr/>
        </p:nvSpPr>
        <p:spPr bwMode="auto">
          <a:xfrm>
            <a:off x="4775200" y="4013200"/>
            <a:ext cx="4368800" cy="276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 name="Text Box 8"/>
          <p:cNvSpPr txBox="1">
            <a:spLocks noChangeArrowheads="1"/>
          </p:cNvSpPr>
          <p:nvPr/>
        </p:nvSpPr>
        <p:spPr bwMode="auto">
          <a:xfrm>
            <a:off x="195263" y="1318498"/>
            <a:ext cx="4529137" cy="3243965"/>
          </a:xfrm>
          <a:prstGeom prst="rect">
            <a:avLst/>
          </a:prstGeom>
          <a:noFill/>
          <a:ln w="9525">
            <a:noFill/>
            <a:miter lim="800000"/>
            <a:headEnd/>
            <a:tailEnd/>
          </a:ln>
        </p:spPr>
        <p:txBody>
          <a:bodyPr wrap="square">
            <a:spAutoFit/>
          </a:bodyPr>
          <a:lstStyle/>
          <a:p>
            <a:pPr marL="342900" indent="-342900">
              <a:spcBef>
                <a:spcPct val="20000"/>
              </a:spcBef>
            </a:pPr>
            <a:r>
              <a:rPr lang="en-US" sz="2400" b="1" dirty="0">
                <a:effectLst>
                  <a:outerShdw blurRad="38100" dist="38100" dir="2700000" algn="tl">
                    <a:srgbClr val="000000">
                      <a:alpha val="43137"/>
                    </a:srgbClr>
                  </a:outerShdw>
                </a:effectLst>
              </a:rPr>
              <a:t>Objectives</a:t>
            </a:r>
            <a:r>
              <a:rPr lang="en-US" sz="2400" b="1" dirty="0" smtClean="0">
                <a:effectLst>
                  <a:outerShdw blurRad="38100" dist="38100" dir="2700000" algn="tl">
                    <a:srgbClr val="000000">
                      <a:alpha val="43137"/>
                    </a:srgbClr>
                  </a:outerShdw>
                </a:effectLst>
              </a:rPr>
              <a:t>:</a:t>
            </a:r>
          </a:p>
          <a:p>
            <a:pPr marL="117475" indent="-117475">
              <a:spcBef>
                <a:spcPct val="20000"/>
              </a:spcBef>
              <a:buFont typeface="Arial" pitchFamily="34" charset="0"/>
              <a:buChar char="•"/>
            </a:pPr>
            <a:r>
              <a:rPr lang="en-US" sz="1600" dirty="0" smtClean="0">
                <a:latin typeface="Times New Roman" pitchFamily="18" charset="0"/>
              </a:rPr>
              <a:t>Understand cognitive/contextual elements of situation awareness in cyber-security domains</a:t>
            </a:r>
          </a:p>
          <a:p>
            <a:pPr marL="117475" indent="-117475">
              <a:buFont typeface="Arial" pitchFamily="34" charset="0"/>
              <a:buChar char="•"/>
            </a:pPr>
            <a:r>
              <a:rPr lang="en-US" sz="1600" dirty="0" smtClean="0">
                <a:latin typeface="Times New Roman" pitchFamily="18" charset="0"/>
              </a:rPr>
              <a:t>Implement a systems perspective to research linking real-world analysts with theory and human in the loop experiments</a:t>
            </a:r>
          </a:p>
          <a:p>
            <a:pPr>
              <a:buFont typeface="Arial" pitchFamily="34" charset="0"/>
              <a:buChar char="•"/>
            </a:pPr>
            <a:r>
              <a:rPr lang="en-US" sz="1600" dirty="0" smtClean="0">
                <a:latin typeface="Times New Roman" pitchFamily="18" charset="0"/>
              </a:rPr>
              <a:t> Utilize Multi-Modal research methodology</a:t>
            </a:r>
          </a:p>
          <a:p>
            <a:pPr marL="117475" indent="-117475">
              <a:buFont typeface="Arial" pitchFamily="34" charset="0"/>
              <a:buChar char="•"/>
            </a:pPr>
            <a:r>
              <a:rPr lang="en-US" sz="1600" dirty="0" smtClean="0">
                <a:latin typeface="Times New Roman" pitchFamily="18" charset="0"/>
              </a:rPr>
              <a:t> Focus on the human</a:t>
            </a:r>
            <a:r>
              <a:rPr lang="en-US" sz="1600" dirty="0">
                <a:latin typeface="Times New Roman" pitchFamily="18" charset="0"/>
              </a:rPr>
              <a:t> </a:t>
            </a:r>
            <a:r>
              <a:rPr lang="en-US" sz="1600" dirty="0" smtClean="0">
                <a:latin typeface="Times New Roman" pitchFamily="18" charset="0"/>
              </a:rPr>
              <a:t>and team elements within real  context applications</a:t>
            </a:r>
          </a:p>
          <a:p>
            <a:pPr>
              <a:buFont typeface="Arial" pitchFamily="34" charset="0"/>
              <a:buChar char="•"/>
            </a:pPr>
            <a:endParaRPr lang="en-US" sz="1600" dirty="0" smtClean="0">
              <a:latin typeface="Times New Roman" pitchFamily="18" charset="0"/>
            </a:endParaRPr>
          </a:p>
          <a:p>
            <a:pPr marL="117475" indent="-117475">
              <a:spcBef>
                <a:spcPct val="20000"/>
              </a:spcBef>
              <a:buFont typeface="Arial" pitchFamily="34" charset="0"/>
              <a:buChar char="•"/>
            </a:pPr>
            <a:endParaRPr lang="en-US" sz="1600" b="1" dirty="0" smtClean="0"/>
          </a:p>
          <a:p>
            <a:pPr marL="342900" indent="-342900">
              <a:spcBef>
                <a:spcPct val="20000"/>
              </a:spcBef>
              <a:buFont typeface="Arial" pitchFamily="34" charset="0"/>
              <a:buChar char="•"/>
            </a:pPr>
            <a:endParaRPr lang="en-US" sz="1200" b="1" dirty="0">
              <a:effectLst>
                <a:outerShdw blurRad="38100" dist="38100" dir="2700000" algn="tl">
                  <a:srgbClr val="000000">
                    <a:alpha val="43137"/>
                  </a:srgbClr>
                </a:outerShdw>
              </a:effectLst>
            </a:endParaRPr>
          </a:p>
        </p:txBody>
      </p:sp>
      <p:sp>
        <p:nvSpPr>
          <p:cNvPr id="10" name="Text Box 9"/>
          <p:cNvSpPr txBox="1">
            <a:spLocks noChangeArrowheads="1"/>
          </p:cNvSpPr>
          <p:nvPr/>
        </p:nvSpPr>
        <p:spPr bwMode="auto">
          <a:xfrm>
            <a:off x="200025" y="4154488"/>
            <a:ext cx="4524375" cy="3539430"/>
          </a:xfrm>
          <a:prstGeom prst="rect">
            <a:avLst/>
          </a:prstGeom>
          <a:noFill/>
          <a:ln w="9525">
            <a:noFill/>
            <a:miter lim="800000"/>
            <a:headEnd/>
            <a:tailEnd/>
          </a:ln>
        </p:spPr>
        <p:txBody>
          <a:bodyPr wrap="square">
            <a:spAutoFit/>
          </a:bodyPr>
          <a:lstStyle/>
          <a:p>
            <a:pPr marL="342900" indent="-342900">
              <a:lnSpc>
                <a:spcPct val="90000"/>
              </a:lnSpc>
              <a:spcBef>
                <a:spcPct val="20000"/>
              </a:spcBef>
              <a:defRPr/>
            </a:pPr>
            <a:r>
              <a:rPr lang="en-US" sz="2000" dirty="0">
                <a:latin typeface="Times New Roman" pitchFamily="18" charset="0"/>
              </a:rPr>
              <a:t>     </a:t>
            </a:r>
            <a:r>
              <a:rPr lang="en-US" sz="2000" b="1" dirty="0">
                <a:effectLst>
                  <a:outerShdw blurRad="38100" dist="38100" dir="2700000" algn="tl">
                    <a:srgbClr val="000000">
                      <a:alpha val="43137"/>
                    </a:srgbClr>
                  </a:outerShdw>
                </a:effectLst>
              </a:rPr>
              <a:t>Scientific/Technical Approach</a:t>
            </a:r>
          </a:p>
          <a:p>
            <a:pPr marL="173038" indent="-173038"/>
            <a:r>
              <a:rPr lang="en-US" sz="1600" b="0" dirty="0" smtClean="0">
                <a:latin typeface="Times New Roman" pitchFamily="18" charset="0"/>
              </a:rPr>
              <a:t>Living laboratory framework involving;</a:t>
            </a:r>
          </a:p>
          <a:p>
            <a:pPr marL="280988" lvl="1" indent="-163513">
              <a:buFont typeface="Arial" pitchFamily="34" charset="0"/>
              <a:buChar char="•"/>
            </a:pPr>
            <a:r>
              <a:rPr lang="en-US" sz="1600" b="0" dirty="0" smtClean="0">
                <a:latin typeface="Times New Roman" pitchFamily="18" charset="0"/>
              </a:rPr>
              <a:t>Ethnographic studies</a:t>
            </a:r>
          </a:p>
          <a:p>
            <a:pPr marL="280988" lvl="1" indent="-163513">
              <a:buFont typeface="Arial" pitchFamily="34" charset="0"/>
              <a:buChar char="•"/>
            </a:pPr>
            <a:r>
              <a:rPr lang="en-US" sz="1600" dirty="0" smtClean="0">
                <a:latin typeface="Times New Roman" pitchFamily="18" charset="0"/>
              </a:rPr>
              <a:t>Knowledge elicitation of domain experts</a:t>
            </a:r>
          </a:p>
          <a:p>
            <a:pPr marL="280988" lvl="1" indent="-163513">
              <a:buFont typeface="Arial" pitchFamily="34" charset="0"/>
              <a:buChar char="•"/>
            </a:pPr>
            <a:r>
              <a:rPr lang="en-US" sz="1600" dirty="0" smtClean="0">
                <a:latin typeface="Times New Roman" pitchFamily="18" charset="0"/>
              </a:rPr>
              <a:t>Development of cognitive and process frameworks and theories</a:t>
            </a:r>
          </a:p>
          <a:p>
            <a:pPr marL="280988" lvl="1" indent="-163513">
              <a:buFont typeface="Arial" pitchFamily="34" charset="0"/>
              <a:buChar char="•"/>
            </a:pPr>
            <a:r>
              <a:rPr lang="en-US" sz="1600" dirty="0" smtClean="0">
                <a:latin typeface="Times New Roman" pitchFamily="18" charset="0"/>
              </a:rPr>
              <a:t>Implementation of a scaled world prototype</a:t>
            </a:r>
          </a:p>
          <a:p>
            <a:pPr marL="280988" lvl="1" indent="-163513">
              <a:buFont typeface="Arial" pitchFamily="34" charset="0"/>
              <a:buChar char="•"/>
            </a:pPr>
            <a:r>
              <a:rPr lang="en-US" sz="1600" dirty="0" smtClean="0">
                <a:latin typeface="Times New Roman" pitchFamily="18" charset="0"/>
              </a:rPr>
              <a:t>Conduct of human in the loop experiments</a:t>
            </a:r>
          </a:p>
          <a:p>
            <a:pPr marL="280988" lvl="1" indent="-163513">
              <a:buFont typeface="Arial" pitchFamily="34" charset="0"/>
              <a:buChar char="•"/>
            </a:pPr>
            <a:r>
              <a:rPr lang="en-US" sz="1600" dirty="0" smtClean="0">
                <a:latin typeface="Times New Roman" pitchFamily="18" charset="0"/>
              </a:rPr>
              <a:t>Analysis and transition to real-world environments</a:t>
            </a:r>
          </a:p>
          <a:p>
            <a:pPr marL="630238" lvl="1" indent="-173038">
              <a:buFont typeface="Arial" pitchFamily="34" charset="0"/>
              <a:buChar char="•"/>
            </a:pPr>
            <a:endParaRPr lang="en-US" sz="1600" b="0" dirty="0" smtClean="0">
              <a:latin typeface="Times New Roman" pitchFamily="18" charset="0"/>
            </a:endParaRPr>
          </a:p>
          <a:p>
            <a:pPr eaLnBrk="1" hangingPunct="1"/>
            <a:r>
              <a:rPr lang="en-US" sz="1400" i="1" dirty="0" smtClean="0">
                <a:latin typeface="Times New Roman" pitchFamily="18" charset="0"/>
              </a:rPr>
              <a:t>  </a:t>
            </a:r>
          </a:p>
          <a:p>
            <a:pPr marL="171450" indent="-171450" eaLnBrk="1" hangingPunct="1"/>
            <a:endParaRPr lang="en-US" sz="1600" dirty="0" smtClean="0">
              <a:latin typeface="Times New Roman" pitchFamily="18" charset="0"/>
            </a:endParaRPr>
          </a:p>
          <a:p>
            <a:pPr eaLnBrk="1" hangingPunct="1">
              <a:buFont typeface="Arial" pitchFamily="34" charset="0"/>
              <a:buChar char="•"/>
            </a:pPr>
            <a:endParaRPr lang="en-US" sz="1600" dirty="0" smtClean="0">
              <a:latin typeface="Times New Roman" pitchFamily="18" charset="0"/>
            </a:endParaRPr>
          </a:p>
        </p:txBody>
      </p:sp>
      <p:sp>
        <p:nvSpPr>
          <p:cNvPr id="11" name="Text Box 10"/>
          <p:cNvSpPr txBox="1">
            <a:spLocks noChangeArrowheads="1"/>
          </p:cNvSpPr>
          <p:nvPr/>
        </p:nvSpPr>
        <p:spPr bwMode="auto">
          <a:xfrm>
            <a:off x="4775200" y="4008120"/>
            <a:ext cx="4367481" cy="3176254"/>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b="1" dirty="0">
                <a:effectLst>
                  <a:outerShdw blurRad="38100" dist="38100" dir="2700000" algn="tl">
                    <a:srgbClr val="000000">
                      <a:alpha val="43137"/>
                    </a:srgbClr>
                  </a:outerShdw>
                </a:effectLst>
              </a:rPr>
              <a:t>Accomplishments</a:t>
            </a:r>
          </a:p>
          <a:p>
            <a:pPr marL="171450" lvl="0" indent="-171450">
              <a:buFont typeface="Arial" panose="020B0604020202020204" pitchFamily="34" charset="0"/>
              <a:buChar char="•"/>
            </a:pPr>
            <a:r>
              <a:rPr lang="en-US" sz="1100" dirty="0" smtClean="0"/>
              <a:t>Developed a general architecture </a:t>
            </a:r>
            <a:r>
              <a:rPr lang="en-US" sz="1100" dirty="0"/>
              <a:t>for cyber </a:t>
            </a:r>
            <a:r>
              <a:rPr lang="en-US" sz="1100" dirty="0" smtClean="0"/>
              <a:t>SA: automated </a:t>
            </a:r>
            <a:r>
              <a:rPr lang="en-US" sz="1100" dirty="0"/>
              <a:t>reasoning </a:t>
            </a:r>
            <a:r>
              <a:rPr lang="en-US" sz="1100" dirty="0" smtClean="0"/>
              <a:t>&amp; hypothesis </a:t>
            </a:r>
            <a:r>
              <a:rPr lang="en-US" sz="1100" dirty="0"/>
              <a:t>generation with human </a:t>
            </a:r>
            <a:r>
              <a:rPr lang="en-US" sz="1100" dirty="0" smtClean="0"/>
              <a:t>context-based reasoning </a:t>
            </a:r>
            <a:endParaRPr lang="en-US" sz="1100" dirty="0"/>
          </a:p>
          <a:p>
            <a:pPr marL="171450" lvl="0" indent="-171450">
              <a:buFont typeface="Arial" panose="020B0604020202020204" pitchFamily="34" charset="0"/>
              <a:buChar char="•"/>
            </a:pPr>
            <a:r>
              <a:rPr lang="en-US" sz="1100" dirty="0" smtClean="0"/>
              <a:t>Demonstrated </a:t>
            </a:r>
            <a:r>
              <a:rPr lang="en-US" sz="1100" dirty="0"/>
              <a:t>Complex Event Processing (CEP) and Coherence Net processing for automated analysis of semantic information related to network situational </a:t>
            </a:r>
            <a:r>
              <a:rPr lang="en-US" sz="1100" dirty="0" smtClean="0"/>
              <a:t>data</a:t>
            </a:r>
            <a:endParaRPr lang="en-US" sz="1100" dirty="0"/>
          </a:p>
          <a:p>
            <a:pPr marL="171450" lvl="0" indent="-171450">
              <a:buFont typeface="Arial" panose="020B0604020202020204" pitchFamily="34" charset="0"/>
              <a:buChar char="•"/>
            </a:pPr>
            <a:r>
              <a:rPr lang="en-US" sz="1100" dirty="0"/>
              <a:t>Acquired and utilized Tripwire Benchmark, a system for aggregating cyber-security sensor data from multiple </a:t>
            </a:r>
            <a:r>
              <a:rPr lang="en-US" sz="1100" dirty="0" smtClean="0"/>
              <a:t>platforms</a:t>
            </a:r>
          </a:p>
          <a:p>
            <a:pPr marL="171450" lvl="0" indent="-171450">
              <a:buFont typeface="Arial" panose="020B0604020202020204" pitchFamily="34" charset="0"/>
              <a:buChar char="•"/>
            </a:pPr>
            <a:r>
              <a:rPr lang="en-US" sz="1100" dirty="0" smtClean="0"/>
              <a:t>Developed a new set of test data for calibrated human in the loop experiments</a:t>
            </a:r>
            <a:endParaRPr lang="en-US" sz="1100" dirty="0"/>
          </a:p>
          <a:p>
            <a:pPr marL="171450" lvl="0" indent="-171450">
              <a:buFont typeface="Arial" panose="020B0604020202020204" pitchFamily="34" charset="0"/>
              <a:buChar char="•"/>
            </a:pPr>
            <a:r>
              <a:rPr lang="en-US" sz="1100" dirty="0"/>
              <a:t>Applied the Living Lab Framework and </a:t>
            </a:r>
            <a:r>
              <a:rPr lang="en-US" sz="1100" dirty="0" smtClean="0"/>
              <a:t>process</a:t>
            </a:r>
            <a:r>
              <a:rPr lang="en-US" sz="1100" dirty="0"/>
              <a:t>, </a:t>
            </a:r>
            <a:r>
              <a:rPr lang="en-US" sz="1100" dirty="0" smtClean="0"/>
              <a:t>to </a:t>
            </a:r>
            <a:r>
              <a:rPr lang="en-US" sz="1100" dirty="0"/>
              <a:t>cyber security </a:t>
            </a:r>
          </a:p>
          <a:p>
            <a:pPr eaLnBrk="1" hangingPunct="1"/>
            <a:r>
              <a:rPr lang="en-US" sz="1400" dirty="0" smtClean="0">
                <a:latin typeface="Times New Roman" pitchFamily="18" charset="0"/>
              </a:rPr>
              <a:t> </a:t>
            </a:r>
            <a:r>
              <a:rPr lang="en-US" b="1" dirty="0" smtClean="0">
                <a:effectLst>
                  <a:outerShdw blurRad="38100" dist="38100" dir="2700000" algn="tl">
                    <a:srgbClr val="000000">
                      <a:alpha val="43137"/>
                    </a:srgbClr>
                  </a:outerShdw>
                </a:effectLst>
              </a:rPr>
              <a:t>Challenges</a:t>
            </a:r>
            <a:endParaRPr lang="en-US" b="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1100" dirty="0" smtClean="0"/>
              <a:t>Rapid </a:t>
            </a:r>
            <a:r>
              <a:rPr lang="en-US" sz="1100" dirty="0"/>
              <a:t>evolution of cyber threats and threat environments</a:t>
            </a:r>
          </a:p>
          <a:p>
            <a:pPr marL="171450" indent="-171450">
              <a:buFont typeface="Arial" panose="020B0604020202020204" pitchFamily="34" charset="0"/>
              <a:buChar char="•"/>
            </a:pPr>
            <a:r>
              <a:rPr lang="en-US" sz="1100" dirty="0"/>
              <a:t> Access to domain experts and state of the art practice</a:t>
            </a:r>
          </a:p>
          <a:p>
            <a:pPr marL="171450" indent="-171450">
              <a:buFont typeface="Arial" panose="020B0604020202020204" pitchFamily="34" charset="0"/>
              <a:buChar char="•"/>
            </a:pPr>
            <a:r>
              <a:rPr lang="en-US" sz="1100" dirty="0"/>
              <a:t> Modeling adversarial threats – integration in simulation </a:t>
            </a:r>
          </a:p>
          <a:p>
            <a:r>
              <a:rPr lang="en-US" sz="1100" dirty="0" smtClean="0">
                <a:latin typeface="Times New Roman" pitchFamily="18" charset="0"/>
              </a:rPr>
              <a:t>  </a:t>
            </a:r>
          </a:p>
          <a:p>
            <a:pPr eaLnBrk="1" hangingPunct="1">
              <a:buFont typeface="Arial" pitchFamily="34" charset="0"/>
              <a:buChar char="•"/>
            </a:pPr>
            <a:endParaRPr lang="en-US" sz="1400" b="0" dirty="0">
              <a:solidFill>
                <a:srgbClr val="FF0000"/>
              </a:solidFill>
              <a:latin typeface="Times New Roman" pitchFamily="18" charset="0"/>
            </a:endParaRPr>
          </a:p>
        </p:txBody>
      </p:sp>
      <p:cxnSp>
        <p:nvCxnSpPr>
          <p:cNvPr id="14" name="Straight Connector 13"/>
          <p:cNvCxnSpPr/>
          <p:nvPr/>
        </p:nvCxnSpPr>
        <p:spPr>
          <a:xfrm>
            <a:off x="4724400" y="1318498"/>
            <a:ext cx="0" cy="2643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9014" y="-44676"/>
            <a:ext cx="6948558" cy="123110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Computer-Aided Human Centric Cyber Situation Awareness:  Models and Experiments in Cognition-Based Cyber Situation Awareness</a:t>
            </a:r>
          </a:p>
          <a:p>
            <a:pPr algn="ctr"/>
            <a:r>
              <a:rPr lang="en-US" sz="1400" b="1" dirty="0" smtClean="0">
                <a:effectLst>
                  <a:outerShdw blurRad="38100" dist="38100" dir="2700000" algn="tl">
                    <a:srgbClr val="000000">
                      <a:alpha val="43137"/>
                    </a:srgbClr>
                  </a:outerShdw>
                </a:effectLst>
              </a:rPr>
              <a:t>M. McNeese, D. Hall, N. Giacobe</a:t>
            </a:r>
            <a:endParaRPr lang="en-US" sz="2000" b="1"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5274" y="1296647"/>
            <a:ext cx="4218129" cy="2569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885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543800" cy="1143000"/>
          </a:xfrm>
        </p:spPr>
        <p:txBody>
          <a:bodyPr/>
          <a:lstStyle/>
          <a:p>
            <a:r>
              <a:rPr lang="en-US" dirty="0" smtClean="0"/>
              <a:t>	Approach II </a:t>
            </a:r>
            <a:br>
              <a:rPr lang="en-US" dirty="0" smtClean="0"/>
            </a:br>
            <a:r>
              <a:rPr lang="en-US" dirty="0" smtClean="0"/>
              <a:t>		</a:t>
            </a:r>
            <a:r>
              <a:rPr lang="en-US" dirty="0"/>
              <a:t> </a:t>
            </a:r>
            <a:r>
              <a:rPr lang="en-US" dirty="0" smtClean="0"/>
              <a:t>   Coding Schema – Initial Models</a:t>
            </a:r>
            <a:endParaRPr lang="en-US" dirty="0">
              <a:solidFill>
                <a:schemeClr val="accent6">
                  <a:lumMod val="75000"/>
                </a:schemeClr>
              </a:solidFill>
            </a:endParaRPr>
          </a:p>
        </p:txBody>
      </p:sp>
      <p:sp>
        <p:nvSpPr>
          <p:cNvPr id="3" name="Content Placeholder 2"/>
          <p:cNvSpPr>
            <a:spLocks noGrp="1"/>
          </p:cNvSpPr>
          <p:nvPr>
            <p:ph idx="1"/>
          </p:nvPr>
        </p:nvSpPr>
        <p:spPr>
          <a:noFill/>
        </p:spPr>
        <p:txBody>
          <a:bodyPr>
            <a:normAutofit/>
          </a:bodyPr>
          <a:lstStyle/>
          <a:p>
            <a:r>
              <a:rPr lang="en-US" dirty="0" smtClean="0"/>
              <a:t>Coding Scheme </a:t>
            </a:r>
          </a:p>
          <a:p>
            <a:r>
              <a:rPr lang="en-US" dirty="0" smtClean="0"/>
              <a:t>Concept Map Descriptive Model Development</a:t>
            </a:r>
          </a:p>
          <a:p>
            <a:pPr lvl="1"/>
            <a:r>
              <a:rPr lang="en-US" dirty="0" smtClean="0">
                <a:solidFill>
                  <a:schemeClr val="accent6">
                    <a:lumMod val="75000"/>
                  </a:schemeClr>
                </a:solidFill>
              </a:rPr>
              <a:t>See next slide</a:t>
            </a:r>
            <a:endParaRPr lang="en-US" dirty="0" smtClean="0">
              <a:solidFill>
                <a:srgbClr val="E46C0A"/>
              </a:solidFill>
            </a:endParaRPr>
          </a:p>
          <a:p>
            <a:r>
              <a:rPr lang="en-US" dirty="0" smtClean="0"/>
              <a:t>Implications – </a:t>
            </a:r>
            <a:r>
              <a:rPr lang="en-US" sz="2000" dirty="0" smtClean="0">
                <a:solidFill>
                  <a:schemeClr val="accent5"/>
                </a:solidFill>
              </a:rPr>
              <a:t>Challenge Problem afforded basis for establishing intention in cyber human-agent transactions and to see how this played out in terms of cognition-problem solving-teamwork-information sharing-decision making-metacognition</a:t>
            </a:r>
            <a:endParaRPr lang="en-US" dirty="0" smtClean="0">
              <a:solidFill>
                <a:schemeClr val="accent5"/>
              </a:solidFill>
            </a:endParaRPr>
          </a:p>
        </p:txBody>
      </p:sp>
    </p:spTree>
    <p:extLst>
      <p:ext uri="{BB962C8B-B14F-4D97-AF65-F5344CB8AC3E}">
        <p14:creationId xmlns:p14="http://schemas.microsoft.com/office/powerpoint/2010/main" val="3760571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Interview Transcripts</a:t>
            </a:r>
            <a:br>
              <a:rPr lang="en-US" dirty="0" smtClean="0"/>
            </a:br>
            <a:r>
              <a:rPr lang="en-US" dirty="0" smtClean="0"/>
              <a:t>- Encoding Schema -	</a:t>
            </a:r>
            <a:br>
              <a:rPr lang="en-US" dirty="0" smtClean="0"/>
            </a:b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u="sng" dirty="0" smtClean="0">
                <a:solidFill>
                  <a:srgbClr val="0000FF"/>
                </a:solidFill>
              </a:rPr>
              <a:t>Information Collection</a:t>
            </a:r>
            <a:r>
              <a:rPr lang="en-US" dirty="0" smtClean="0">
                <a:solidFill>
                  <a:srgbClr val="0000FF"/>
                </a:solidFill>
              </a:rPr>
              <a:t>:</a:t>
            </a:r>
          </a:p>
          <a:p>
            <a:pPr lvl="1"/>
            <a:r>
              <a:rPr lang="en-US" dirty="0" smtClean="0"/>
              <a:t># of participants – 10 students</a:t>
            </a:r>
          </a:p>
          <a:p>
            <a:pPr lvl="2"/>
            <a:r>
              <a:rPr lang="en-US" dirty="0"/>
              <a:t>4 </a:t>
            </a:r>
            <a:r>
              <a:rPr lang="en-US" dirty="0" smtClean="0"/>
              <a:t>pre-competition </a:t>
            </a:r>
            <a:r>
              <a:rPr lang="en-US" dirty="0"/>
              <a:t>interviews</a:t>
            </a:r>
          </a:p>
          <a:p>
            <a:pPr lvl="2"/>
            <a:r>
              <a:rPr lang="en-US" dirty="0" smtClean="0"/>
              <a:t>6 pre- &amp; post-</a:t>
            </a:r>
          </a:p>
          <a:p>
            <a:pPr marL="914400" lvl="2" indent="0">
              <a:buNone/>
            </a:pPr>
            <a:endParaRPr lang="en-US" dirty="0" smtClean="0"/>
          </a:p>
          <a:p>
            <a:r>
              <a:rPr lang="en-US" u="sng" dirty="0" smtClean="0">
                <a:solidFill>
                  <a:srgbClr val="0000FF"/>
                </a:solidFill>
              </a:rPr>
              <a:t>Encoding Scheme Used</a:t>
            </a:r>
          </a:p>
          <a:p>
            <a:pPr marL="0" indent="0">
              <a:buNone/>
            </a:pPr>
            <a:endParaRPr lang="en-US" u="sng" dirty="0" smtClean="0">
              <a:solidFill>
                <a:srgbClr val="0000FF"/>
              </a:solidFill>
            </a:endParaRPr>
          </a:p>
          <a:p>
            <a:r>
              <a:rPr lang="en-US" u="sng" dirty="0" smtClean="0">
                <a:solidFill>
                  <a:srgbClr val="0000FF"/>
                </a:solidFill>
              </a:rPr>
              <a:t>Translation to Concept Map </a:t>
            </a:r>
          </a:p>
          <a:p>
            <a:pPr marL="457200" lvl="1" indent="0">
              <a:buNone/>
            </a:pPr>
            <a:endParaRPr lang="en-US" dirty="0"/>
          </a:p>
        </p:txBody>
      </p:sp>
    </p:spTree>
    <p:extLst>
      <p:ext uri="{BB962C8B-B14F-4D97-AF65-F5344CB8AC3E}">
        <p14:creationId xmlns:p14="http://schemas.microsoft.com/office/powerpoint/2010/main" val="1326643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Actual Screen Shot of </a:t>
            </a:r>
            <a:br>
              <a:rPr lang="en-US" dirty="0" smtClean="0"/>
            </a:br>
            <a:r>
              <a:rPr lang="en-US" dirty="0" smtClean="0"/>
              <a:t>Encoding Scheme</a:t>
            </a:r>
            <a:endParaRPr lang="en-US" dirty="0"/>
          </a:p>
        </p:txBody>
      </p:sp>
      <p:pic>
        <p:nvPicPr>
          <p:cNvPr id="4" name="Content Placeholder 3"/>
          <p:cNvPicPr>
            <a:picLocks noGrp="1" noChangeAspect="1"/>
          </p:cNvPicPr>
          <p:nvPr>
            <p:ph idx="1"/>
          </p:nvPr>
        </p:nvPicPr>
        <p:blipFill>
          <a:blip r:embed="rId3"/>
          <a:srcRect l="241" r="241"/>
          <a:stretch>
            <a:fillRect/>
          </a:stretch>
        </p:blipFill>
        <p:spPr>
          <a:xfrm>
            <a:off x="180089" y="1447800"/>
            <a:ext cx="8728975" cy="4800600"/>
          </a:xfrm>
        </p:spPr>
      </p:pic>
    </p:spTree>
    <p:extLst>
      <p:ext uri="{BB962C8B-B14F-4D97-AF65-F5344CB8AC3E}">
        <p14:creationId xmlns:p14="http://schemas.microsoft.com/office/powerpoint/2010/main" val="3918073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Concept Mapping </a:t>
            </a:r>
            <a:br>
              <a:rPr lang="en-US" dirty="0" smtClean="0"/>
            </a:br>
            <a:r>
              <a:rPr lang="en-US" dirty="0" smtClean="0"/>
              <a:t>Representation Typology</a:t>
            </a:r>
            <a:endParaRPr lang="en-US" dirty="0"/>
          </a:p>
        </p:txBody>
      </p:sp>
      <p:sp>
        <p:nvSpPr>
          <p:cNvPr id="3" name="Content Placeholder 2"/>
          <p:cNvSpPr>
            <a:spLocks noGrp="1"/>
          </p:cNvSpPr>
          <p:nvPr>
            <p:ph idx="1"/>
          </p:nvPr>
        </p:nvSpPr>
        <p:spPr/>
        <p:txBody>
          <a:bodyPr/>
          <a:lstStyle/>
          <a:p>
            <a:r>
              <a:rPr lang="en-US" dirty="0" smtClean="0"/>
              <a:t>Used lightweight, flexible descriptive model</a:t>
            </a:r>
          </a:p>
          <a:p>
            <a:endParaRPr lang="en-US" dirty="0" smtClean="0">
              <a:solidFill>
                <a:srgbClr val="0000FF"/>
              </a:solidFill>
            </a:endParaRPr>
          </a:p>
          <a:p>
            <a:pPr lvl="1"/>
            <a:r>
              <a:rPr lang="en-US" sz="2000" b="1" dirty="0" smtClean="0">
                <a:solidFill>
                  <a:srgbClr val="0000FF"/>
                </a:solidFill>
              </a:rPr>
              <a:t>Declarative Map  </a:t>
            </a:r>
            <a:r>
              <a:rPr lang="en-US" sz="2000" dirty="0" smtClean="0">
                <a:solidFill>
                  <a:srgbClr val="0000FF"/>
                </a:solidFill>
              </a:rPr>
              <a:t>	 	</a:t>
            </a:r>
            <a:r>
              <a:rPr lang="en-US" sz="2000" dirty="0" smtClean="0">
                <a:solidFill>
                  <a:srgbClr val="E46C0A"/>
                </a:solidFill>
              </a:rPr>
              <a:t>-- 	Overlay 1-2</a:t>
            </a:r>
          </a:p>
          <a:p>
            <a:pPr lvl="2"/>
            <a:r>
              <a:rPr lang="en-US" sz="1800" b="1" dirty="0">
                <a:solidFill>
                  <a:schemeClr val="accent5"/>
                </a:solidFill>
              </a:rPr>
              <a:t>In process </a:t>
            </a:r>
          </a:p>
          <a:p>
            <a:pPr marL="457200" lvl="1" indent="0">
              <a:buNone/>
            </a:pPr>
            <a:endParaRPr lang="en-US" sz="2000" dirty="0" smtClean="0">
              <a:solidFill>
                <a:srgbClr val="0000FF"/>
              </a:solidFill>
            </a:endParaRPr>
          </a:p>
          <a:p>
            <a:pPr lvl="1"/>
            <a:endParaRPr lang="en-US" sz="2000" dirty="0" smtClean="0">
              <a:solidFill>
                <a:srgbClr val="0000FF"/>
              </a:solidFill>
            </a:endParaRPr>
          </a:p>
          <a:p>
            <a:pPr lvl="1"/>
            <a:r>
              <a:rPr lang="en-US" sz="2000" b="1" dirty="0" smtClean="0">
                <a:solidFill>
                  <a:srgbClr val="0000FF"/>
                </a:solidFill>
              </a:rPr>
              <a:t>Procedural Map    	</a:t>
            </a:r>
            <a:r>
              <a:rPr lang="en-US" sz="2000" dirty="0" smtClean="0">
                <a:solidFill>
                  <a:srgbClr val="0000FF"/>
                </a:solidFill>
              </a:rPr>
              <a:t>	</a:t>
            </a:r>
            <a:r>
              <a:rPr lang="en-US" sz="2000" dirty="0" smtClean="0">
                <a:solidFill>
                  <a:srgbClr val="E46C0A"/>
                </a:solidFill>
              </a:rPr>
              <a:t>-- 	Overlay 3-4</a:t>
            </a:r>
          </a:p>
          <a:p>
            <a:pPr lvl="2"/>
            <a:r>
              <a:rPr lang="en-US" sz="1800" b="1" dirty="0" smtClean="0">
                <a:solidFill>
                  <a:srgbClr val="4BACC6"/>
                </a:solidFill>
              </a:rPr>
              <a:t>Under development</a:t>
            </a:r>
            <a:endParaRPr lang="en-US" sz="1800" b="1" dirty="0">
              <a:solidFill>
                <a:srgbClr val="4BACC6"/>
              </a:solidFill>
            </a:endParaRPr>
          </a:p>
        </p:txBody>
      </p:sp>
    </p:spTree>
    <p:extLst>
      <p:ext uri="{BB962C8B-B14F-4D97-AF65-F5344CB8AC3E}">
        <p14:creationId xmlns:p14="http://schemas.microsoft.com/office/powerpoint/2010/main" val="899212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Overlays underlying CMAP	</a:t>
            </a:r>
            <a:endParaRPr lang="en-US" dirty="0"/>
          </a:p>
        </p:txBody>
      </p:sp>
      <p:sp>
        <p:nvSpPr>
          <p:cNvPr id="3" name="Content Placeholder 2"/>
          <p:cNvSpPr>
            <a:spLocks noGrp="1"/>
          </p:cNvSpPr>
          <p:nvPr>
            <p:ph idx="1"/>
          </p:nvPr>
        </p:nvSpPr>
        <p:spPr>
          <a:xfrm>
            <a:off x="457200" y="1600200"/>
            <a:ext cx="8610600" cy="4572000"/>
          </a:xfrm>
        </p:spPr>
        <p:txBody>
          <a:bodyPr>
            <a:normAutofit fontScale="77500" lnSpcReduction="20000"/>
          </a:bodyPr>
          <a:lstStyle/>
          <a:p>
            <a:pPr marL="342900" lvl="1" indent="-342900">
              <a:buFont typeface="Arial" pitchFamily="34" charset="0"/>
              <a:buChar char="•"/>
            </a:pPr>
            <a:r>
              <a:rPr lang="en-US" sz="2400" b="1" dirty="0" smtClean="0"/>
              <a:t>Concept Map with goal of integrative exploration </a:t>
            </a:r>
            <a:r>
              <a:rPr lang="en-US" sz="2400" b="1" dirty="0"/>
              <a:t>[1-2]  :::  [3-4</a:t>
            </a:r>
            <a:r>
              <a:rPr lang="en-US" sz="2400" b="1" dirty="0" smtClean="0"/>
              <a:t>]</a:t>
            </a:r>
          </a:p>
          <a:p>
            <a:endParaRPr lang="en-US" sz="2600" b="1" dirty="0" smtClean="0"/>
          </a:p>
          <a:p>
            <a:r>
              <a:rPr lang="en-US" sz="2400" b="1" dirty="0" smtClean="0"/>
              <a:t>Overlay I:  </a:t>
            </a:r>
            <a:r>
              <a:rPr lang="en-US" sz="2400" b="1" u="sng" dirty="0" smtClean="0"/>
              <a:t>Intentions</a:t>
            </a:r>
            <a:r>
              <a:rPr lang="en-US" sz="2400" b="1" dirty="0" smtClean="0"/>
              <a:t> </a:t>
            </a:r>
            <a:r>
              <a:rPr lang="en-US" sz="2400" b="1" dirty="0" smtClean="0">
                <a:sym typeface="Wingdings"/>
              </a:rPr>
              <a:t>  </a:t>
            </a:r>
            <a:r>
              <a:rPr lang="en-US" sz="2400" b="1" dirty="0" smtClean="0"/>
              <a:t>Problems Identified/Defined/Explored</a:t>
            </a:r>
          </a:p>
          <a:p>
            <a:pPr lvl="1"/>
            <a:r>
              <a:rPr lang="en-US" sz="1900" b="1" dirty="0" smtClean="0">
                <a:solidFill>
                  <a:srgbClr val="0000FF"/>
                </a:solidFill>
              </a:rPr>
              <a:t>Issues/Constraints/Barriers preventing any of above</a:t>
            </a:r>
          </a:p>
          <a:p>
            <a:pPr lvl="1"/>
            <a:r>
              <a:rPr lang="en-US" sz="1900" b="1" dirty="0" smtClean="0">
                <a:solidFill>
                  <a:srgbClr val="FF0000"/>
                </a:solidFill>
              </a:rPr>
              <a:t>Mistakes/Failure/Slips</a:t>
            </a:r>
          </a:p>
          <a:p>
            <a:endParaRPr lang="en-US" sz="2000" b="1" dirty="0" smtClean="0"/>
          </a:p>
          <a:p>
            <a:r>
              <a:rPr lang="en-US" sz="2400" b="1" dirty="0" smtClean="0"/>
              <a:t>Overlay 2: </a:t>
            </a:r>
            <a:r>
              <a:rPr lang="en-US" sz="2400" b="1" u="sng" dirty="0" smtClean="0"/>
              <a:t>Solution Paths</a:t>
            </a:r>
            <a:r>
              <a:rPr lang="en-US" sz="2400" b="1" dirty="0" smtClean="0"/>
              <a:t> (Facts, Beliefs, Affordances)</a:t>
            </a:r>
          </a:p>
          <a:p>
            <a:pPr lvl="1"/>
            <a:r>
              <a:rPr lang="en-US" sz="1900" b="1" dirty="0" smtClean="0">
                <a:solidFill>
                  <a:srgbClr val="0000FF"/>
                </a:solidFill>
              </a:rPr>
              <a:t>Emergent – what afforded movement towards solutions</a:t>
            </a:r>
          </a:p>
          <a:p>
            <a:pPr lvl="1"/>
            <a:endParaRPr lang="en-US" sz="1600" b="1" dirty="0" smtClean="0"/>
          </a:p>
          <a:p>
            <a:r>
              <a:rPr lang="en-US" sz="2400" b="1" dirty="0" smtClean="0"/>
              <a:t>Overlay 3: </a:t>
            </a:r>
            <a:r>
              <a:rPr lang="en-US" sz="2400" b="1" u="sng" dirty="0" smtClean="0"/>
              <a:t>Teamwork in Evidence</a:t>
            </a:r>
            <a:r>
              <a:rPr lang="en-US" sz="2400" b="1" dirty="0" smtClean="0"/>
              <a:t> – </a:t>
            </a:r>
            <a:r>
              <a:rPr lang="en-US" sz="2400" b="1" u="sng" dirty="0" smtClean="0"/>
              <a:t>Teamwork Opportunities</a:t>
            </a:r>
          </a:p>
          <a:p>
            <a:pPr lvl="1"/>
            <a:r>
              <a:rPr lang="en-US" sz="1900" b="1" dirty="0" smtClean="0">
                <a:solidFill>
                  <a:srgbClr val="0000FF"/>
                </a:solidFill>
              </a:rPr>
              <a:t>Shared Common Ground / Information Sharing</a:t>
            </a:r>
          </a:p>
          <a:p>
            <a:pPr lvl="1"/>
            <a:endParaRPr lang="en-US" sz="1600" b="1" dirty="0" smtClean="0">
              <a:solidFill>
                <a:srgbClr val="FF0000"/>
              </a:solidFill>
            </a:endParaRPr>
          </a:p>
          <a:p>
            <a:r>
              <a:rPr lang="en-US" sz="2400" b="1" dirty="0" smtClean="0"/>
              <a:t>Overlay 4:  </a:t>
            </a:r>
            <a:r>
              <a:rPr lang="en-US" sz="2400" b="1" u="sng" dirty="0" smtClean="0"/>
              <a:t>Cognitive Processes Demonstrated</a:t>
            </a:r>
          </a:p>
          <a:p>
            <a:pPr lvl="1"/>
            <a:r>
              <a:rPr lang="en-US" sz="1900" b="1" dirty="0" smtClean="0">
                <a:solidFill>
                  <a:srgbClr val="0000FF"/>
                </a:solidFill>
              </a:rPr>
              <a:t>Situation Awareness – </a:t>
            </a:r>
            <a:r>
              <a:rPr lang="en-US" sz="1900" b="1" dirty="0" err="1" smtClean="0">
                <a:solidFill>
                  <a:srgbClr val="0000FF"/>
                </a:solidFill>
              </a:rPr>
              <a:t>MetaCognition</a:t>
            </a:r>
            <a:endParaRPr lang="en-US" sz="1900" b="1" dirty="0" smtClean="0">
              <a:solidFill>
                <a:srgbClr val="0000FF"/>
              </a:solidFill>
            </a:endParaRPr>
          </a:p>
          <a:p>
            <a:pPr lvl="1"/>
            <a:r>
              <a:rPr lang="en-US" sz="1900" b="1" dirty="0" smtClean="0">
                <a:solidFill>
                  <a:srgbClr val="0000FF"/>
                </a:solidFill>
              </a:rPr>
              <a:t>Logic – Rationale – Argument – Reasoning </a:t>
            </a:r>
            <a:r>
              <a:rPr lang="en-US" sz="1900" b="1" dirty="0" smtClean="0">
                <a:solidFill>
                  <a:schemeClr val="bg1">
                    <a:lumMod val="50000"/>
                  </a:schemeClr>
                </a:solidFill>
              </a:rPr>
              <a:t>[deductive]</a:t>
            </a:r>
          </a:p>
          <a:p>
            <a:pPr lvl="1"/>
            <a:r>
              <a:rPr lang="en-US" sz="1900" b="1" dirty="0" smtClean="0">
                <a:solidFill>
                  <a:srgbClr val="0000FF"/>
                </a:solidFill>
              </a:rPr>
              <a:t>Ingenuity – Creativity – Innovation </a:t>
            </a:r>
            <a:r>
              <a:rPr lang="en-US" sz="1900" b="1" dirty="0" smtClean="0">
                <a:solidFill>
                  <a:srgbClr val="7F7F7F"/>
                </a:solidFill>
              </a:rPr>
              <a:t>[induction]</a:t>
            </a:r>
          </a:p>
          <a:p>
            <a:pPr lvl="1"/>
            <a:endParaRPr lang="en-US" sz="1600" b="1" dirty="0" smtClean="0"/>
          </a:p>
          <a:p>
            <a:pPr marL="0" indent="0">
              <a:buNone/>
            </a:pPr>
            <a:r>
              <a:rPr lang="en-US" sz="2000" b="1" dirty="0" smtClean="0">
                <a:sym typeface="Wingdings"/>
              </a:rPr>
              <a:t>  </a:t>
            </a:r>
            <a:r>
              <a:rPr lang="en-US" sz="2000" b="1" dirty="0" smtClean="0"/>
              <a:t>From these overlays – define opportunities for</a:t>
            </a:r>
            <a:r>
              <a:rPr lang="en-US" sz="2000" b="1" dirty="0" smtClean="0">
                <a:solidFill>
                  <a:schemeClr val="accent5"/>
                </a:solidFill>
              </a:rPr>
              <a:t>: 1) user needs  2)  tool-technology development</a:t>
            </a:r>
            <a:endParaRPr lang="en-US" sz="2000" b="1" dirty="0">
              <a:solidFill>
                <a:schemeClr val="accent5"/>
              </a:solidFill>
            </a:endParaRPr>
          </a:p>
        </p:txBody>
      </p:sp>
    </p:spTree>
    <p:extLst>
      <p:ext uri="{BB962C8B-B14F-4D97-AF65-F5344CB8AC3E}">
        <p14:creationId xmlns:p14="http://schemas.microsoft.com/office/powerpoint/2010/main" val="4268750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3"/>
          <a:srcRect t="19648" b="19648"/>
          <a:stretch>
            <a:fillRect/>
          </a:stretch>
        </p:blipFill>
        <p:spPr/>
      </p:pic>
      <p:sp>
        <p:nvSpPr>
          <p:cNvPr id="13" name="Rectangle 12"/>
          <p:cNvSpPr/>
          <p:nvPr/>
        </p:nvSpPr>
        <p:spPr>
          <a:xfrm>
            <a:off x="0" y="-76200"/>
            <a:ext cx="9144000" cy="69342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774700" y="-76200"/>
            <a:ext cx="7569742" cy="6858000"/>
          </a:xfrm>
          <a:prstGeom prst="rect">
            <a:avLst/>
          </a:prstGeom>
        </p:spPr>
      </p:pic>
    </p:spTree>
    <p:extLst>
      <p:ext uri="{BB962C8B-B14F-4D97-AF65-F5344CB8AC3E}">
        <p14:creationId xmlns:p14="http://schemas.microsoft.com/office/powerpoint/2010/main" val="1421803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685800"/>
          </a:xfrm>
        </p:spPr>
        <p:txBody>
          <a:bodyPr>
            <a:normAutofit fontScale="90000"/>
          </a:bodyPr>
          <a:lstStyle/>
          <a:p>
            <a:r>
              <a:rPr lang="en-US" sz="3200" b="0" dirty="0"/>
              <a:t>6</a:t>
            </a:r>
            <a:r>
              <a:rPr lang="en-US" sz="3200" b="0" baseline="30000" dirty="0"/>
              <a:t>th</a:t>
            </a:r>
            <a:r>
              <a:rPr lang="en-US" sz="3200" b="0" dirty="0"/>
              <a:t> Year </a:t>
            </a:r>
            <a:r>
              <a:rPr lang="en-US" sz="3200" b="0" dirty="0" smtClean="0"/>
              <a:t>OVERVIEW:</a:t>
            </a:r>
            <a:br>
              <a:rPr lang="en-US" sz="3200" b="0" dirty="0" smtClean="0"/>
            </a:br>
            <a:r>
              <a:rPr lang="en-US" sz="3200" b="0" dirty="0" smtClean="0"/>
              <a:t> Integrated Results</a:t>
            </a:r>
            <a:endParaRPr lang="en-US" sz="3200" dirty="0"/>
          </a:p>
        </p:txBody>
      </p:sp>
      <p:cxnSp>
        <p:nvCxnSpPr>
          <p:cNvPr id="6" name="Straight Connector 5"/>
          <p:cNvCxnSpPr/>
          <p:nvPr/>
        </p:nvCxnSpPr>
        <p:spPr>
          <a:xfrm flipH="1">
            <a:off x="4624564" y="2754868"/>
            <a:ext cx="9525" cy="782082"/>
          </a:xfrm>
          <a:prstGeom prst="line">
            <a:avLst/>
          </a:prstGeom>
        </p:spPr>
        <p:style>
          <a:lnRef idx="2">
            <a:schemeClr val="accent1"/>
          </a:lnRef>
          <a:fillRef idx="0">
            <a:schemeClr val="accent1"/>
          </a:fillRef>
          <a:effectRef idx="1">
            <a:schemeClr val="accent1"/>
          </a:effectRef>
          <a:fontRef idx="minor">
            <a:schemeClr val="tx1"/>
          </a:fontRef>
        </p:style>
      </p:cxnSp>
      <p:sp>
        <p:nvSpPr>
          <p:cNvPr id="7" name="AutoShape 17"/>
          <p:cNvSpPr>
            <a:spLocks noChangeAspect="1" noChangeArrowheads="1"/>
          </p:cNvSpPr>
          <p:nvPr/>
        </p:nvSpPr>
        <p:spPr bwMode="auto">
          <a:xfrm>
            <a:off x="3635375" y="1916113"/>
            <a:ext cx="1958975" cy="862012"/>
          </a:xfrm>
          <a:prstGeom prst="hexagon">
            <a:avLst>
              <a:gd name="adj" fmla="val 56814"/>
              <a:gd name="vf" fmla="val 115470"/>
            </a:avLst>
          </a:prstGeom>
          <a:solidFill>
            <a:srgbClr val="FFFF99"/>
          </a:solidFill>
          <a:ln w="38100">
            <a:solidFill>
              <a:srgbClr val="000080"/>
            </a:solidFill>
            <a:miter lim="800000"/>
            <a:headEnd/>
            <a:tailEnd/>
          </a:ln>
        </p:spPr>
        <p:txBody>
          <a:bodyPr/>
          <a:lstStyle/>
          <a:p>
            <a:endParaRPr lang="en-US" dirty="0"/>
          </a:p>
        </p:txBody>
      </p:sp>
      <p:sp>
        <p:nvSpPr>
          <p:cNvPr id="8" name="Text Box 18"/>
          <p:cNvSpPr txBox="1">
            <a:spLocks noChangeAspect="1" noChangeArrowheads="1"/>
          </p:cNvSpPr>
          <p:nvPr/>
        </p:nvSpPr>
        <p:spPr bwMode="auto">
          <a:xfrm>
            <a:off x="3643313" y="2001838"/>
            <a:ext cx="1943100" cy="690562"/>
          </a:xfrm>
          <a:prstGeom prst="rect">
            <a:avLst/>
          </a:prstGeom>
          <a:noFill/>
          <a:ln>
            <a:noFill/>
          </a:ln>
        </p:spPr>
        <p:txBody>
          <a:bodyPr lIns="95250" tIns="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PROBLEM</a:t>
            </a:r>
          </a:p>
          <a:p>
            <a:pPr algn="ctr" eaLnBrk="1" hangingPunct="1"/>
            <a:r>
              <a:rPr lang="en-US" sz="1600" b="1" dirty="0">
                <a:latin typeface="Tahoma" charset="0"/>
              </a:rPr>
              <a:t>BASED</a:t>
            </a:r>
          </a:p>
          <a:p>
            <a:pPr algn="ctr" eaLnBrk="1" hangingPunct="1"/>
            <a:r>
              <a:rPr lang="en-US" sz="1600" b="1" dirty="0">
                <a:latin typeface="Tahoma" charset="0"/>
              </a:rPr>
              <a:t>APPROACH</a:t>
            </a:r>
            <a:endParaRPr lang="en-US" sz="2800" dirty="0"/>
          </a:p>
        </p:txBody>
      </p:sp>
      <p:sp>
        <p:nvSpPr>
          <p:cNvPr id="9" name="Oval 21"/>
          <p:cNvSpPr>
            <a:spLocks noChangeAspect="1" noChangeArrowheads="1"/>
          </p:cNvSpPr>
          <p:nvPr/>
        </p:nvSpPr>
        <p:spPr bwMode="auto">
          <a:xfrm>
            <a:off x="3978275" y="3279775"/>
            <a:ext cx="1428750" cy="530225"/>
          </a:xfrm>
          <a:prstGeom prst="ellipse">
            <a:avLst/>
          </a:prstGeom>
          <a:solidFill>
            <a:srgbClr val="CCFFCC"/>
          </a:solidFill>
          <a:ln w="38100">
            <a:solidFill>
              <a:srgbClr val="333300"/>
            </a:solidFill>
            <a:round/>
            <a:headEnd/>
            <a:tailEnd/>
          </a:ln>
        </p:spPr>
        <p:txBody>
          <a:bodyPr/>
          <a:lstStyle/>
          <a:p>
            <a:endParaRPr lang="en-US" dirty="0"/>
          </a:p>
        </p:txBody>
      </p:sp>
      <p:sp>
        <p:nvSpPr>
          <p:cNvPr id="10" name="Text Box 22"/>
          <p:cNvSpPr txBox="1">
            <a:spLocks noChangeAspect="1" noChangeArrowheads="1"/>
          </p:cNvSpPr>
          <p:nvPr/>
        </p:nvSpPr>
        <p:spPr bwMode="auto">
          <a:xfrm>
            <a:off x="3676827" y="3371850"/>
            <a:ext cx="1943100"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50" tIns="47625"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smtClean="0">
                <a:latin typeface="Tahoma" charset="0"/>
              </a:rPr>
              <a:t>PRACTICE </a:t>
            </a:r>
            <a:endParaRPr lang="en-US" sz="2800" dirty="0"/>
          </a:p>
        </p:txBody>
      </p:sp>
      <p:sp>
        <p:nvSpPr>
          <p:cNvPr id="11" name="AutoShape 15"/>
          <p:cNvSpPr>
            <a:spLocks noChangeAspect="1" noChangeArrowheads="1"/>
          </p:cNvSpPr>
          <p:nvPr/>
        </p:nvSpPr>
        <p:spPr bwMode="auto">
          <a:xfrm rot="5400000">
            <a:off x="7237407" y="4261027"/>
            <a:ext cx="838202"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solidFill>
            <a:schemeClr val="bg1">
              <a:lumMod val="75000"/>
            </a:schemeClr>
          </a:solidFill>
          <a:ln w="38100">
            <a:solidFill>
              <a:srgbClr val="000000"/>
            </a:solidFill>
            <a:miter lim="800000"/>
            <a:headEnd/>
            <a:tailEnd/>
          </a:ln>
        </p:spPr>
        <p:txBody>
          <a:bodyPr/>
          <a:lstStyle/>
          <a:p>
            <a:endParaRPr lang="en-US" u="sng" dirty="0"/>
          </a:p>
        </p:txBody>
      </p:sp>
      <p:sp>
        <p:nvSpPr>
          <p:cNvPr id="12" name="AutoShape 16"/>
          <p:cNvSpPr>
            <a:spLocks noChangeAspect="1" noChangeArrowheads="1"/>
          </p:cNvSpPr>
          <p:nvPr/>
        </p:nvSpPr>
        <p:spPr bwMode="auto">
          <a:xfrm flipH="1">
            <a:off x="2790248" y="2107606"/>
            <a:ext cx="623455" cy="482023"/>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u="sng" dirty="0"/>
          </a:p>
        </p:txBody>
      </p:sp>
      <p:sp>
        <p:nvSpPr>
          <p:cNvPr id="13" name="Down Arrow Callout 12"/>
          <p:cNvSpPr/>
          <p:nvPr/>
        </p:nvSpPr>
        <p:spPr>
          <a:xfrm>
            <a:off x="6629396" y="1516239"/>
            <a:ext cx="1981200" cy="1600200"/>
          </a:xfrm>
          <a:prstGeom prst="downArrow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60000"/>
                    <a:lumOff val="40000"/>
                  </a:schemeClr>
                </a:solidFill>
              </a:rPr>
              <a:t>Security Club</a:t>
            </a:r>
          </a:p>
          <a:p>
            <a:pPr algn="ctr"/>
            <a:r>
              <a:rPr lang="en-US" b="1" dirty="0" smtClean="0">
                <a:solidFill>
                  <a:schemeClr val="accent3">
                    <a:lumMod val="60000"/>
                    <a:lumOff val="40000"/>
                  </a:schemeClr>
                </a:solidFill>
              </a:rPr>
              <a:t>Challenge </a:t>
            </a:r>
          </a:p>
          <a:p>
            <a:pPr algn="ctr"/>
            <a:r>
              <a:rPr lang="en-US" b="1" dirty="0" smtClean="0">
                <a:solidFill>
                  <a:schemeClr val="accent3">
                    <a:lumMod val="60000"/>
                    <a:lumOff val="40000"/>
                  </a:schemeClr>
                </a:solidFill>
              </a:rPr>
              <a:t>Problem</a:t>
            </a:r>
            <a:endParaRPr lang="en-US" b="1" dirty="0">
              <a:solidFill>
                <a:schemeClr val="accent3">
                  <a:lumMod val="60000"/>
                  <a:lumOff val="40000"/>
                </a:schemeClr>
              </a:solidFill>
            </a:endParaRPr>
          </a:p>
        </p:txBody>
      </p:sp>
      <p:sp>
        <p:nvSpPr>
          <p:cNvPr id="14" name="Rounded Rectangle 13"/>
          <p:cNvSpPr/>
          <p:nvPr/>
        </p:nvSpPr>
        <p:spPr>
          <a:xfrm>
            <a:off x="5898444" y="3192639"/>
            <a:ext cx="3062112" cy="914400"/>
          </a:xfrm>
          <a:prstGeom prst="round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FF"/>
                </a:solidFill>
              </a:rPr>
              <a:t>Knowledge Elicitation</a:t>
            </a:r>
          </a:p>
          <a:p>
            <a:pPr algn="ctr"/>
            <a:r>
              <a:rPr lang="en-US" sz="3200" dirty="0" smtClean="0">
                <a:solidFill>
                  <a:srgbClr val="0000FF"/>
                </a:solidFill>
              </a:rPr>
              <a:t> </a:t>
            </a:r>
            <a:r>
              <a:rPr lang="en-US" dirty="0" smtClean="0">
                <a:solidFill>
                  <a:srgbClr val="0000FF"/>
                </a:solidFill>
              </a:rPr>
              <a:t>Indi./ Team Problem Solving</a:t>
            </a:r>
            <a:endParaRPr lang="en-US" dirty="0">
              <a:solidFill>
                <a:srgbClr val="0000FF"/>
              </a:solidFill>
            </a:endParaRPr>
          </a:p>
        </p:txBody>
      </p:sp>
      <p:sp>
        <p:nvSpPr>
          <p:cNvPr id="15" name="AutoShape 16"/>
          <p:cNvSpPr>
            <a:spLocks noChangeAspect="1" noChangeArrowheads="1"/>
          </p:cNvSpPr>
          <p:nvPr/>
        </p:nvSpPr>
        <p:spPr bwMode="auto">
          <a:xfrm>
            <a:off x="5757333" y="2086680"/>
            <a:ext cx="685800"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gradFill rotWithShape="1">
            <a:gsLst>
              <a:gs pos="0">
                <a:srgbClr val="5E6D76"/>
              </a:gs>
              <a:gs pos="100000">
                <a:srgbClr val="CCECFF"/>
              </a:gs>
            </a:gsLst>
            <a:lin ang="0" scaled="1"/>
          </a:gradFill>
          <a:ln w="38100">
            <a:solidFill>
              <a:srgbClr val="000000"/>
            </a:solidFill>
            <a:miter lim="800000"/>
            <a:headEnd/>
            <a:tailEnd/>
          </a:ln>
        </p:spPr>
        <p:txBody>
          <a:bodyPr/>
          <a:lstStyle/>
          <a:p>
            <a:endParaRPr lang="en-US" u="sng" dirty="0"/>
          </a:p>
        </p:txBody>
      </p:sp>
      <p:sp>
        <p:nvSpPr>
          <p:cNvPr id="16" name="Stored Data 15"/>
          <p:cNvSpPr/>
          <p:nvPr/>
        </p:nvSpPr>
        <p:spPr>
          <a:xfrm flipH="1">
            <a:off x="6443129" y="4987572"/>
            <a:ext cx="2438400" cy="762000"/>
          </a:xfrm>
          <a:prstGeom prst="flowChartOnlineStorage">
            <a:avLst/>
          </a:prstGeom>
          <a:solidFill>
            <a:srgbClr val="F9EA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C7C9F"/>
                </a:solidFill>
              </a:rPr>
              <a:t>Transcripts</a:t>
            </a:r>
          </a:p>
          <a:p>
            <a:pPr algn="ctr"/>
            <a:r>
              <a:rPr lang="en-US" sz="2000" b="1" dirty="0" smtClean="0">
                <a:solidFill>
                  <a:srgbClr val="2C7C9F"/>
                </a:solidFill>
              </a:rPr>
              <a:t>Encoded</a:t>
            </a:r>
            <a:endParaRPr lang="en-US" sz="2000" b="1" dirty="0">
              <a:solidFill>
                <a:srgbClr val="2C7C9F"/>
              </a:solidFill>
            </a:endParaRPr>
          </a:p>
        </p:txBody>
      </p:sp>
      <p:sp>
        <p:nvSpPr>
          <p:cNvPr id="17" name="Stored Data 16"/>
          <p:cNvSpPr/>
          <p:nvPr/>
        </p:nvSpPr>
        <p:spPr>
          <a:xfrm flipH="1">
            <a:off x="6448774" y="5901972"/>
            <a:ext cx="2438400" cy="762000"/>
          </a:xfrm>
          <a:prstGeom prst="flowChartOnlineStorage">
            <a:avLst/>
          </a:prstGeom>
          <a:solidFill>
            <a:srgbClr val="F9EA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1"/>
                </a:solidFill>
              </a:rPr>
              <a:t>Descriptive</a:t>
            </a:r>
          </a:p>
          <a:p>
            <a:pPr algn="ctr"/>
            <a:r>
              <a:rPr lang="en-US" sz="2000" b="1" dirty="0" smtClean="0">
                <a:solidFill>
                  <a:schemeClr val="accent1"/>
                </a:solidFill>
              </a:rPr>
              <a:t>Models</a:t>
            </a:r>
            <a:endParaRPr lang="en-US" sz="2000" b="1" dirty="0">
              <a:solidFill>
                <a:schemeClr val="accent1"/>
              </a:solidFill>
            </a:endParaRPr>
          </a:p>
        </p:txBody>
      </p:sp>
      <p:sp>
        <p:nvSpPr>
          <p:cNvPr id="18" name="TextBox 17"/>
          <p:cNvSpPr txBox="1"/>
          <p:nvPr/>
        </p:nvSpPr>
        <p:spPr>
          <a:xfrm>
            <a:off x="5571549" y="5049661"/>
            <a:ext cx="1070012" cy="646331"/>
          </a:xfrm>
          <a:prstGeom prst="rect">
            <a:avLst/>
          </a:prstGeom>
          <a:noFill/>
        </p:spPr>
        <p:txBody>
          <a:bodyPr wrap="none" rtlCol="0">
            <a:spAutoFit/>
          </a:bodyPr>
          <a:lstStyle/>
          <a:p>
            <a:pPr algn="ctr"/>
            <a:r>
              <a:rPr lang="en-US" b="1" dirty="0" smtClean="0"/>
              <a:t>Coding </a:t>
            </a:r>
          </a:p>
          <a:p>
            <a:pPr algn="ctr"/>
            <a:r>
              <a:rPr lang="en-US" b="1" dirty="0" smtClean="0"/>
              <a:t>Schema</a:t>
            </a:r>
            <a:endParaRPr lang="en-US" b="1" dirty="0"/>
          </a:p>
        </p:txBody>
      </p:sp>
      <p:sp>
        <p:nvSpPr>
          <p:cNvPr id="19" name="TextBox 18"/>
          <p:cNvSpPr txBox="1"/>
          <p:nvPr/>
        </p:nvSpPr>
        <p:spPr>
          <a:xfrm>
            <a:off x="5564678" y="5964061"/>
            <a:ext cx="1107996" cy="646331"/>
          </a:xfrm>
          <a:prstGeom prst="rect">
            <a:avLst/>
          </a:prstGeom>
          <a:noFill/>
        </p:spPr>
        <p:txBody>
          <a:bodyPr wrap="none" rtlCol="0">
            <a:spAutoFit/>
          </a:bodyPr>
          <a:lstStyle/>
          <a:p>
            <a:pPr algn="ctr"/>
            <a:r>
              <a:rPr lang="en-US" b="1" dirty="0" smtClean="0"/>
              <a:t>Concept</a:t>
            </a:r>
          </a:p>
          <a:p>
            <a:pPr algn="ctr"/>
            <a:r>
              <a:rPr lang="en-US" b="1" dirty="0" smtClean="0"/>
              <a:t>Maps</a:t>
            </a:r>
            <a:endParaRPr lang="en-US" b="1" dirty="0"/>
          </a:p>
        </p:txBody>
      </p:sp>
      <p:sp>
        <p:nvSpPr>
          <p:cNvPr id="20" name="TextBox 19"/>
          <p:cNvSpPr txBox="1"/>
          <p:nvPr/>
        </p:nvSpPr>
        <p:spPr>
          <a:xfrm>
            <a:off x="6050842" y="4101042"/>
            <a:ext cx="1164126" cy="369332"/>
          </a:xfrm>
          <a:prstGeom prst="rect">
            <a:avLst/>
          </a:prstGeom>
          <a:noFill/>
        </p:spPr>
        <p:txBody>
          <a:bodyPr wrap="none" rtlCol="0">
            <a:spAutoFit/>
          </a:bodyPr>
          <a:lstStyle/>
          <a:p>
            <a:r>
              <a:rPr lang="en-US" dirty="0" smtClean="0"/>
              <a:t>Interviews</a:t>
            </a:r>
            <a:endParaRPr lang="en-US" dirty="0"/>
          </a:p>
        </p:txBody>
      </p:sp>
      <p:sp>
        <p:nvSpPr>
          <p:cNvPr id="21" name="TextBox 20"/>
          <p:cNvSpPr txBox="1"/>
          <p:nvPr/>
        </p:nvSpPr>
        <p:spPr>
          <a:xfrm>
            <a:off x="7865177" y="4118707"/>
            <a:ext cx="1330826" cy="369332"/>
          </a:xfrm>
          <a:prstGeom prst="rect">
            <a:avLst/>
          </a:prstGeom>
          <a:noFill/>
        </p:spPr>
        <p:txBody>
          <a:bodyPr wrap="none" rtlCol="0">
            <a:spAutoFit/>
          </a:bodyPr>
          <a:lstStyle/>
          <a:p>
            <a:r>
              <a:rPr lang="en-US" dirty="0" smtClean="0"/>
              <a:t>Observation</a:t>
            </a:r>
            <a:endParaRPr lang="en-US" dirty="0"/>
          </a:p>
        </p:txBody>
      </p:sp>
      <p:cxnSp>
        <p:nvCxnSpPr>
          <p:cNvPr id="22" name="Straight Connector 21"/>
          <p:cNvCxnSpPr/>
          <p:nvPr/>
        </p:nvCxnSpPr>
        <p:spPr>
          <a:xfrm flipH="1">
            <a:off x="4669014" y="3810000"/>
            <a:ext cx="9525" cy="78208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20627" y="4238625"/>
            <a:ext cx="1213831" cy="369332"/>
          </a:xfrm>
          <a:prstGeom prst="rect">
            <a:avLst/>
          </a:prstGeom>
          <a:solidFill>
            <a:srgbClr val="3366FF"/>
          </a:solidFill>
        </p:spPr>
        <p:txBody>
          <a:bodyPr wrap="none" rtlCol="0">
            <a:spAutoFit/>
          </a:bodyPr>
          <a:lstStyle/>
          <a:p>
            <a:pPr algn="ctr"/>
            <a:r>
              <a:rPr lang="en-US" dirty="0" smtClean="0"/>
              <a:t>PRODUCTS</a:t>
            </a:r>
            <a:endParaRPr lang="en-US" dirty="0"/>
          </a:p>
        </p:txBody>
      </p:sp>
      <p:sp>
        <p:nvSpPr>
          <p:cNvPr id="24" name="AutoShape 15"/>
          <p:cNvSpPr>
            <a:spLocks noChangeAspect="1" noChangeArrowheads="1"/>
          </p:cNvSpPr>
          <p:nvPr/>
        </p:nvSpPr>
        <p:spPr bwMode="auto">
          <a:xfrm rot="5400000">
            <a:off x="1102254" y="4259263"/>
            <a:ext cx="838202" cy="530225"/>
          </a:xfrm>
          <a:custGeom>
            <a:avLst/>
            <a:gdLst>
              <a:gd name="T0" fmla="*/ 2147483647 w 21600"/>
              <a:gd name="T1" fmla="*/ 0 h 21600"/>
              <a:gd name="T2" fmla="*/ 0 w 21600"/>
              <a:gd name="T3" fmla="*/ 159751122 h 21600"/>
              <a:gd name="T4" fmla="*/ 2147483647 w 21600"/>
              <a:gd name="T5" fmla="*/ 319501655 h 21600"/>
              <a:gd name="T6" fmla="*/ 2147483647 w 21600"/>
              <a:gd name="T7" fmla="*/ 159751122 h 21600"/>
              <a:gd name="T8" fmla="*/ 17694720 60000 65536"/>
              <a:gd name="T9" fmla="*/ 11796480 60000 65536"/>
              <a:gd name="T10" fmla="*/ 5898240 60000 65536"/>
              <a:gd name="T11" fmla="*/ 0 60000 65536"/>
              <a:gd name="T12" fmla="*/ 3375 w 21600"/>
              <a:gd name="T13" fmla="*/ 5370 h 21600"/>
              <a:gd name="T14" fmla="*/ 20490 w 21600"/>
              <a:gd name="T15" fmla="*/ 16230 h 21600"/>
            </a:gdLst>
            <a:ahLst/>
            <a:cxnLst>
              <a:cxn ang="T8">
                <a:pos x="T0" y="T1"/>
              </a:cxn>
              <a:cxn ang="T9">
                <a:pos x="T2" y="T3"/>
              </a:cxn>
              <a:cxn ang="T10">
                <a:pos x="T4" y="T5"/>
              </a:cxn>
              <a:cxn ang="T11">
                <a:pos x="T6" y="T7"/>
              </a:cxn>
            </a:cxnLst>
            <a:rect l="T12" t="T13" r="T14" b="T15"/>
            <a:pathLst>
              <a:path w="21600" h="21600">
                <a:moveTo>
                  <a:pt x="19393" y="0"/>
                </a:moveTo>
                <a:lnTo>
                  <a:pt x="19393" y="5370"/>
                </a:lnTo>
                <a:lnTo>
                  <a:pt x="3375" y="5370"/>
                </a:lnTo>
                <a:lnTo>
                  <a:pt x="3375" y="16230"/>
                </a:lnTo>
                <a:lnTo>
                  <a:pt x="19393" y="16230"/>
                </a:lnTo>
                <a:lnTo>
                  <a:pt x="19393" y="21600"/>
                </a:lnTo>
                <a:lnTo>
                  <a:pt x="21600" y="10800"/>
                </a:lnTo>
                <a:lnTo>
                  <a:pt x="19393" y="0"/>
                </a:lnTo>
                <a:close/>
              </a:path>
              <a:path w="21600" h="21600">
                <a:moveTo>
                  <a:pt x="1350" y="5370"/>
                </a:moveTo>
                <a:lnTo>
                  <a:pt x="1350" y="16230"/>
                </a:lnTo>
                <a:lnTo>
                  <a:pt x="2700" y="16230"/>
                </a:lnTo>
                <a:lnTo>
                  <a:pt x="2700" y="5370"/>
                </a:lnTo>
                <a:lnTo>
                  <a:pt x="1350" y="5370"/>
                </a:lnTo>
                <a:close/>
              </a:path>
              <a:path w="21600" h="21600">
                <a:moveTo>
                  <a:pt x="0" y="5370"/>
                </a:moveTo>
                <a:lnTo>
                  <a:pt x="0" y="16230"/>
                </a:lnTo>
                <a:lnTo>
                  <a:pt x="675" y="16230"/>
                </a:lnTo>
                <a:lnTo>
                  <a:pt x="675" y="5370"/>
                </a:lnTo>
                <a:lnTo>
                  <a:pt x="0" y="5370"/>
                </a:lnTo>
                <a:close/>
              </a:path>
            </a:pathLst>
          </a:custGeom>
          <a:solidFill>
            <a:schemeClr val="bg1">
              <a:lumMod val="75000"/>
            </a:schemeClr>
          </a:solidFill>
          <a:ln w="38100">
            <a:solidFill>
              <a:srgbClr val="000000"/>
            </a:solidFill>
            <a:miter lim="800000"/>
            <a:headEnd/>
            <a:tailEnd/>
          </a:ln>
        </p:spPr>
        <p:txBody>
          <a:bodyPr/>
          <a:lstStyle/>
          <a:p>
            <a:endParaRPr lang="en-US" u="sng" dirty="0"/>
          </a:p>
        </p:txBody>
      </p:sp>
      <p:sp>
        <p:nvSpPr>
          <p:cNvPr id="25" name="Down Arrow Callout 24"/>
          <p:cNvSpPr/>
          <p:nvPr/>
        </p:nvSpPr>
        <p:spPr>
          <a:xfrm>
            <a:off x="519290" y="1524000"/>
            <a:ext cx="1981200" cy="1600200"/>
          </a:xfrm>
          <a:prstGeom prst="downArrow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60000"/>
                    <a:lumOff val="40000"/>
                  </a:schemeClr>
                </a:solidFill>
              </a:rPr>
              <a:t>Distributed Cognition/ SA of Info-Fusion</a:t>
            </a:r>
            <a:endParaRPr lang="en-US" b="1" dirty="0">
              <a:solidFill>
                <a:schemeClr val="accent3">
                  <a:lumMod val="60000"/>
                  <a:lumOff val="40000"/>
                </a:schemeClr>
              </a:solidFill>
            </a:endParaRPr>
          </a:p>
        </p:txBody>
      </p:sp>
      <p:sp>
        <p:nvSpPr>
          <p:cNvPr id="26" name="Rounded Rectangle 25"/>
          <p:cNvSpPr/>
          <p:nvPr/>
        </p:nvSpPr>
        <p:spPr>
          <a:xfrm>
            <a:off x="149577" y="3206749"/>
            <a:ext cx="2971800" cy="914400"/>
          </a:xfrm>
          <a:prstGeom prst="roundRect">
            <a:avLst/>
          </a:prstGeom>
          <a:solidFill>
            <a:srgbClr val="D9E8F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FF"/>
                </a:solidFill>
              </a:rPr>
              <a:t>Scaled World </a:t>
            </a:r>
            <a:r>
              <a:rPr lang="en-US" sz="2400" b="1" dirty="0" err="1" smtClean="0">
                <a:solidFill>
                  <a:srgbClr val="0000FF"/>
                </a:solidFill>
              </a:rPr>
              <a:t>Sim</a:t>
            </a:r>
            <a:r>
              <a:rPr lang="en-US" sz="2400" b="1" dirty="0" smtClean="0">
                <a:solidFill>
                  <a:srgbClr val="0000FF"/>
                </a:solidFill>
              </a:rPr>
              <a:t> </a:t>
            </a:r>
            <a:r>
              <a:rPr lang="en-US" dirty="0" smtClean="0">
                <a:solidFill>
                  <a:srgbClr val="0000FF"/>
                </a:solidFill>
              </a:rPr>
              <a:t> Information Fusion – </a:t>
            </a:r>
          </a:p>
          <a:p>
            <a:pPr algn="ctr"/>
            <a:r>
              <a:rPr lang="en-US" dirty="0" smtClean="0">
                <a:solidFill>
                  <a:srgbClr val="0000FF"/>
                </a:solidFill>
              </a:rPr>
              <a:t>Distributed Teamwork</a:t>
            </a:r>
            <a:endParaRPr lang="en-US" dirty="0">
              <a:solidFill>
                <a:srgbClr val="0000FF"/>
              </a:solidFill>
            </a:endParaRPr>
          </a:p>
        </p:txBody>
      </p:sp>
      <p:sp>
        <p:nvSpPr>
          <p:cNvPr id="27" name="Stored Data 26"/>
          <p:cNvSpPr/>
          <p:nvPr/>
        </p:nvSpPr>
        <p:spPr>
          <a:xfrm>
            <a:off x="155216" y="4987571"/>
            <a:ext cx="2438400" cy="762000"/>
          </a:xfrm>
          <a:prstGeom prst="flowChartOnlineStorage">
            <a:avLst/>
          </a:prstGeom>
          <a:solidFill>
            <a:srgbClr val="F9EA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C7C9F"/>
                </a:solidFill>
              </a:rPr>
              <a:t>Proof of Concept</a:t>
            </a:r>
          </a:p>
        </p:txBody>
      </p:sp>
      <p:sp>
        <p:nvSpPr>
          <p:cNvPr id="28" name="Stored Data 27"/>
          <p:cNvSpPr/>
          <p:nvPr/>
        </p:nvSpPr>
        <p:spPr>
          <a:xfrm>
            <a:off x="155216" y="5901971"/>
            <a:ext cx="2438400" cy="762000"/>
          </a:xfrm>
          <a:prstGeom prst="flowChartOnlineStorage">
            <a:avLst/>
          </a:prstGeom>
          <a:solidFill>
            <a:srgbClr val="F9EA6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C7C9F"/>
                </a:solidFill>
              </a:rPr>
              <a:t>Data Analysis</a:t>
            </a:r>
            <a:endParaRPr lang="en-US" sz="2000" b="1" dirty="0">
              <a:solidFill>
                <a:srgbClr val="2C7C9F"/>
              </a:solidFill>
            </a:endParaRPr>
          </a:p>
        </p:txBody>
      </p:sp>
      <p:sp>
        <p:nvSpPr>
          <p:cNvPr id="29" name="TextBox 28"/>
          <p:cNvSpPr txBox="1"/>
          <p:nvPr/>
        </p:nvSpPr>
        <p:spPr>
          <a:xfrm>
            <a:off x="2441659" y="5063771"/>
            <a:ext cx="1215860" cy="646331"/>
          </a:xfrm>
          <a:prstGeom prst="rect">
            <a:avLst/>
          </a:prstGeom>
          <a:noFill/>
        </p:spPr>
        <p:txBody>
          <a:bodyPr wrap="none" rtlCol="0">
            <a:spAutoFit/>
          </a:bodyPr>
          <a:lstStyle/>
          <a:p>
            <a:pPr algn="ctr"/>
            <a:r>
              <a:rPr lang="en-US" b="1" dirty="0" smtClean="0"/>
              <a:t>CYNETS 1</a:t>
            </a:r>
          </a:p>
          <a:p>
            <a:pPr algn="ctr"/>
            <a:r>
              <a:rPr lang="en-US" b="1" dirty="0" smtClean="0"/>
              <a:t>Simulation</a:t>
            </a:r>
            <a:endParaRPr lang="en-US" b="1" dirty="0"/>
          </a:p>
        </p:txBody>
      </p:sp>
      <p:sp>
        <p:nvSpPr>
          <p:cNvPr id="30" name="TextBox 29"/>
          <p:cNvSpPr txBox="1"/>
          <p:nvPr/>
        </p:nvSpPr>
        <p:spPr>
          <a:xfrm>
            <a:off x="2377209" y="5978171"/>
            <a:ext cx="1467068" cy="646331"/>
          </a:xfrm>
          <a:prstGeom prst="rect">
            <a:avLst/>
          </a:prstGeom>
          <a:noFill/>
        </p:spPr>
        <p:txBody>
          <a:bodyPr wrap="none" rtlCol="0">
            <a:spAutoFit/>
          </a:bodyPr>
          <a:lstStyle/>
          <a:p>
            <a:pPr algn="ctr"/>
            <a:r>
              <a:rPr lang="en-US" b="1" dirty="0" smtClean="0"/>
              <a:t>Preliminary</a:t>
            </a:r>
          </a:p>
          <a:p>
            <a:pPr algn="ctr"/>
            <a:r>
              <a:rPr lang="en-US" b="1" dirty="0" smtClean="0"/>
              <a:t>Results </a:t>
            </a:r>
            <a:endParaRPr lang="en-US" b="1" dirty="0"/>
          </a:p>
        </p:txBody>
      </p:sp>
      <p:sp>
        <p:nvSpPr>
          <p:cNvPr id="31" name="TextBox 30"/>
          <p:cNvSpPr txBox="1"/>
          <p:nvPr/>
        </p:nvSpPr>
        <p:spPr>
          <a:xfrm>
            <a:off x="1800579" y="4101041"/>
            <a:ext cx="1185766" cy="646331"/>
          </a:xfrm>
          <a:prstGeom prst="rect">
            <a:avLst/>
          </a:prstGeom>
          <a:noFill/>
        </p:spPr>
        <p:txBody>
          <a:bodyPr wrap="none" rtlCol="0">
            <a:spAutoFit/>
          </a:bodyPr>
          <a:lstStyle/>
          <a:p>
            <a:pPr algn="ctr"/>
            <a:r>
              <a:rPr lang="en-US" dirty="0" smtClean="0"/>
              <a:t>Data Sets</a:t>
            </a:r>
          </a:p>
          <a:p>
            <a:pPr algn="ctr"/>
            <a:r>
              <a:rPr lang="en-US" dirty="0" smtClean="0"/>
              <a:t>Generated</a:t>
            </a:r>
            <a:endParaRPr lang="en-US" dirty="0"/>
          </a:p>
        </p:txBody>
      </p:sp>
      <p:sp>
        <p:nvSpPr>
          <p:cNvPr id="32" name="TextBox 31"/>
          <p:cNvSpPr txBox="1"/>
          <p:nvPr/>
        </p:nvSpPr>
        <p:spPr>
          <a:xfrm>
            <a:off x="-64591" y="4121149"/>
            <a:ext cx="1400594" cy="369332"/>
          </a:xfrm>
          <a:prstGeom prst="rect">
            <a:avLst/>
          </a:prstGeom>
          <a:noFill/>
        </p:spPr>
        <p:txBody>
          <a:bodyPr wrap="none" rtlCol="0">
            <a:spAutoFit/>
          </a:bodyPr>
          <a:lstStyle/>
          <a:p>
            <a:r>
              <a:rPr lang="en-US" dirty="0" smtClean="0"/>
              <a:t>Performance</a:t>
            </a:r>
            <a:endParaRPr lang="en-US" dirty="0"/>
          </a:p>
        </p:txBody>
      </p:sp>
    </p:spTree>
    <p:extLst>
      <p:ext uri="{BB962C8B-B14F-4D97-AF65-F5344CB8AC3E}">
        <p14:creationId xmlns:p14="http://schemas.microsoft.com/office/powerpoint/2010/main" val="3403924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239000" cy="685800"/>
          </a:xfrm>
        </p:spPr>
        <p:txBody>
          <a:bodyPr>
            <a:normAutofit/>
          </a:bodyPr>
          <a:lstStyle/>
          <a:p>
            <a:r>
              <a:rPr lang="en-US" sz="3200" b="0" dirty="0" smtClean="0"/>
              <a:t>Future Work</a:t>
            </a:r>
            <a:endParaRPr lang="en-US" sz="3200" b="0" dirty="0"/>
          </a:p>
        </p:txBody>
      </p:sp>
      <p:sp>
        <p:nvSpPr>
          <p:cNvPr id="3" name="Content Placeholder 2"/>
          <p:cNvSpPr>
            <a:spLocks noGrp="1"/>
          </p:cNvSpPr>
          <p:nvPr>
            <p:ph idx="1"/>
          </p:nvPr>
        </p:nvSpPr>
        <p:spPr>
          <a:xfrm>
            <a:off x="457200" y="1600200"/>
            <a:ext cx="8229600" cy="4953000"/>
          </a:xfrm>
        </p:spPr>
        <p:txBody>
          <a:bodyPr>
            <a:normAutofit fontScale="25000" lnSpcReduction="20000"/>
          </a:bodyPr>
          <a:lstStyle/>
          <a:p>
            <a:r>
              <a:rPr lang="en-US" sz="8000" b="1" dirty="0" smtClean="0"/>
              <a:t>CYNETS Simulation – Full Scale Testing using:</a:t>
            </a:r>
          </a:p>
          <a:p>
            <a:pPr marL="971550" lvl="1" indent="-514350">
              <a:buAutoNum type="alphaUcParenR"/>
            </a:pPr>
            <a:r>
              <a:rPr lang="en-US" sz="7200" b="1" dirty="0" smtClean="0">
                <a:solidFill>
                  <a:srgbClr val="0000FF"/>
                </a:solidFill>
              </a:rPr>
              <a:t>Potential PSU ROTC students</a:t>
            </a:r>
          </a:p>
          <a:p>
            <a:pPr lvl="2" indent="-285750"/>
            <a:r>
              <a:rPr lang="en-US" sz="7200" dirty="0" smtClean="0">
                <a:solidFill>
                  <a:srgbClr val="0000FF"/>
                </a:solidFill>
              </a:rPr>
              <a:t>Greater </a:t>
            </a:r>
            <a:r>
              <a:rPr lang="en-US" sz="7200" i="1" dirty="0" smtClean="0">
                <a:solidFill>
                  <a:srgbClr val="0000FF"/>
                </a:solidFill>
              </a:rPr>
              <a:t>n</a:t>
            </a:r>
            <a:r>
              <a:rPr lang="en-US" sz="7200" dirty="0" smtClean="0">
                <a:solidFill>
                  <a:srgbClr val="0000FF"/>
                </a:solidFill>
              </a:rPr>
              <a:t> possible</a:t>
            </a:r>
          </a:p>
          <a:p>
            <a:pPr marL="857250" lvl="2" indent="0">
              <a:buNone/>
            </a:pPr>
            <a:endParaRPr lang="en-US" sz="7200" dirty="0" smtClean="0">
              <a:solidFill>
                <a:srgbClr val="0000FF"/>
              </a:solidFill>
            </a:endParaRPr>
          </a:p>
          <a:p>
            <a:pPr marL="457200" lvl="1" indent="0">
              <a:buNone/>
            </a:pPr>
            <a:r>
              <a:rPr lang="en-US" sz="7200" b="1" dirty="0" smtClean="0">
                <a:solidFill>
                  <a:srgbClr val="0000FF"/>
                </a:solidFill>
              </a:rPr>
              <a:t>B)     Potential SRA 400 level course </a:t>
            </a:r>
          </a:p>
          <a:p>
            <a:pPr lvl="2"/>
            <a:r>
              <a:rPr lang="en-US" sz="7200" dirty="0" smtClean="0">
                <a:solidFill>
                  <a:srgbClr val="0000FF"/>
                </a:solidFill>
              </a:rPr>
              <a:t>Expanded # of Participants (18 teams)</a:t>
            </a:r>
          </a:p>
          <a:p>
            <a:pPr lvl="2"/>
            <a:r>
              <a:rPr lang="en-US" sz="7200" dirty="0" smtClean="0">
                <a:solidFill>
                  <a:srgbClr val="0000FF"/>
                </a:solidFill>
              </a:rPr>
              <a:t>Longitudinal Learning Study</a:t>
            </a:r>
          </a:p>
          <a:p>
            <a:pPr lvl="2"/>
            <a:r>
              <a:rPr lang="en-US" sz="7200" dirty="0" smtClean="0">
                <a:solidFill>
                  <a:srgbClr val="0000FF"/>
                </a:solidFill>
              </a:rPr>
              <a:t>Comparisons w ROTC students</a:t>
            </a:r>
          </a:p>
          <a:p>
            <a:pPr marL="914400" lvl="2" indent="0">
              <a:buNone/>
            </a:pPr>
            <a:endParaRPr lang="en-US" sz="6200" dirty="0" smtClean="0">
              <a:solidFill>
                <a:srgbClr val="0000FF"/>
              </a:solidFill>
            </a:endParaRPr>
          </a:p>
          <a:p>
            <a:r>
              <a:rPr lang="en-US" sz="8000" b="1" dirty="0" smtClean="0"/>
              <a:t>Expansion of models – Cognitive Systems</a:t>
            </a:r>
          </a:p>
          <a:p>
            <a:pPr marL="914400" lvl="1" indent="-457200">
              <a:buAutoNum type="alphaUcParenR"/>
            </a:pPr>
            <a:r>
              <a:rPr lang="en-US" sz="7200" b="1" dirty="0" smtClean="0">
                <a:solidFill>
                  <a:srgbClr val="0000FF"/>
                </a:solidFill>
              </a:rPr>
              <a:t>Abstraction Hierarchy</a:t>
            </a:r>
          </a:p>
          <a:p>
            <a:pPr marL="457200" lvl="1" indent="0">
              <a:buNone/>
            </a:pPr>
            <a:endParaRPr lang="en-US" sz="7200" b="1" dirty="0" smtClean="0">
              <a:solidFill>
                <a:srgbClr val="0000FF"/>
              </a:solidFill>
            </a:endParaRPr>
          </a:p>
          <a:p>
            <a:pPr marL="914400" lvl="1" indent="-457200">
              <a:buAutoNum type="alphaUcParenR"/>
            </a:pPr>
            <a:r>
              <a:rPr lang="en-US" sz="7200" b="1" dirty="0" smtClean="0">
                <a:solidFill>
                  <a:srgbClr val="0000FF"/>
                </a:solidFill>
              </a:rPr>
              <a:t>Cognitive Decision Ladder</a:t>
            </a:r>
          </a:p>
          <a:p>
            <a:pPr marL="457200" lvl="1" indent="0">
              <a:buNone/>
            </a:pPr>
            <a:endParaRPr lang="en-US" sz="8000" b="1" dirty="0" smtClean="0">
              <a:solidFill>
                <a:srgbClr val="0000FF"/>
              </a:solidFill>
            </a:endParaRPr>
          </a:p>
          <a:p>
            <a:pPr marL="338138" indent="-338138"/>
            <a:r>
              <a:rPr lang="en-US" sz="8000" b="1" dirty="0" smtClean="0">
                <a:solidFill>
                  <a:srgbClr val="000000"/>
                </a:solidFill>
              </a:rPr>
              <a:t>Human-Agent Transactions</a:t>
            </a:r>
          </a:p>
          <a:p>
            <a:pPr marL="457200" lvl="1" indent="0">
              <a:buNone/>
            </a:pPr>
            <a:r>
              <a:rPr lang="en-US" sz="7200" b="1" dirty="0" smtClean="0">
                <a:solidFill>
                  <a:srgbClr val="0000FF"/>
                </a:solidFill>
              </a:rPr>
              <a:t>A)     Decision support systems explored and enabled via CYNETS</a:t>
            </a:r>
          </a:p>
          <a:p>
            <a:pPr marL="457200" lvl="1" indent="0">
              <a:buNone/>
            </a:pPr>
            <a:r>
              <a:rPr lang="en-US" sz="7200" b="1" dirty="0" smtClean="0">
                <a:solidFill>
                  <a:srgbClr val="0000FF"/>
                </a:solidFill>
              </a:rPr>
              <a:t>B)     Use of CYNETS to explore innovation learning / training strategies</a:t>
            </a:r>
          </a:p>
          <a:p>
            <a:pPr marL="1600200" lvl="1" indent="-1143000">
              <a:buAutoNum type="alphaUcParenR"/>
            </a:pPr>
            <a:endParaRPr lang="en-US" sz="7200" b="1" dirty="0" smtClean="0">
              <a:solidFill>
                <a:srgbClr val="0000FF"/>
              </a:solidFill>
            </a:endParaRPr>
          </a:p>
          <a:p>
            <a:pPr marL="57150" indent="0">
              <a:buNone/>
            </a:pPr>
            <a:endParaRPr lang="en-US" sz="4200" b="1" dirty="0" smtClean="0">
              <a:solidFill>
                <a:srgbClr val="0000FF"/>
              </a:solidFill>
            </a:endParaRPr>
          </a:p>
          <a:p>
            <a:pPr marL="57150" indent="0">
              <a:buNone/>
            </a:pPr>
            <a:endParaRPr lang="en-US" sz="4200" b="1" dirty="0" smtClean="0">
              <a:solidFill>
                <a:srgbClr val="0000FF"/>
              </a:solidFill>
            </a:endParaRPr>
          </a:p>
          <a:p>
            <a:pPr marL="914400" lvl="1" indent="-457200">
              <a:buAutoNum type="alphaUcParenR"/>
            </a:pPr>
            <a:endParaRPr lang="en-US" sz="2000" b="1" dirty="0">
              <a:solidFill>
                <a:srgbClr val="0000FF"/>
              </a:solidFill>
            </a:endParaRPr>
          </a:p>
          <a:p>
            <a:pPr marL="457200" lvl="1" indent="0">
              <a:buNone/>
            </a:pPr>
            <a:r>
              <a:rPr lang="en-US" sz="1600" dirty="0" smtClean="0"/>
              <a:t>-</a:t>
            </a:r>
            <a:endParaRPr lang="en-US" sz="1600" dirty="0"/>
          </a:p>
        </p:txBody>
      </p:sp>
    </p:spTree>
    <p:extLst>
      <p:ext uri="{BB962C8B-B14F-4D97-AF65-F5344CB8AC3E}">
        <p14:creationId xmlns:p14="http://schemas.microsoft.com/office/powerpoint/2010/main" val="2681610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Summary of 6</a:t>
            </a:r>
            <a:r>
              <a:rPr lang="en-US" baseline="30000" dirty="0" smtClean="0"/>
              <a:t>th</a:t>
            </a:r>
            <a:r>
              <a:rPr lang="en-US" dirty="0" smtClean="0"/>
              <a:t> Year</a:t>
            </a:r>
            <a:br>
              <a:rPr lang="en-US" dirty="0" smtClean="0"/>
            </a:br>
            <a:r>
              <a:rPr lang="en-US" dirty="0" smtClean="0"/>
              <a:t>Efforts and Accomplishments</a:t>
            </a:r>
            <a:endParaRPr lang="en-US" dirty="0"/>
          </a:p>
        </p:txBody>
      </p:sp>
      <p:sp>
        <p:nvSpPr>
          <p:cNvPr id="3" name="Content Placeholder 2"/>
          <p:cNvSpPr>
            <a:spLocks noGrp="1"/>
          </p:cNvSpPr>
          <p:nvPr>
            <p:ph idx="1"/>
          </p:nvPr>
        </p:nvSpPr>
        <p:spPr/>
        <p:txBody>
          <a:bodyPr>
            <a:normAutofit/>
          </a:bodyPr>
          <a:lstStyle/>
          <a:p>
            <a:r>
              <a:rPr lang="en-US" sz="2400" b="1" dirty="0" smtClean="0"/>
              <a:t>Foundations for Cyber Distributed Cognition Set in Motion</a:t>
            </a:r>
          </a:p>
          <a:p>
            <a:pPr lvl="1"/>
            <a:r>
              <a:rPr lang="en-US" sz="2000" dirty="0" smtClean="0"/>
              <a:t>Proof of concept simulator developed and tested </a:t>
            </a:r>
          </a:p>
          <a:p>
            <a:pPr lvl="1"/>
            <a:endParaRPr lang="en-US" sz="1600" dirty="0" smtClean="0"/>
          </a:p>
          <a:p>
            <a:pPr lvl="1"/>
            <a:endParaRPr lang="en-US" sz="1600" dirty="0" smtClean="0"/>
          </a:p>
          <a:p>
            <a:r>
              <a:rPr lang="en-US" sz="2400" b="1" dirty="0" smtClean="0"/>
              <a:t>Explored through Quantitative/</a:t>
            </a:r>
            <a:r>
              <a:rPr lang="en-US" sz="2400" b="1" dirty="0" err="1" smtClean="0"/>
              <a:t>Qual</a:t>
            </a:r>
            <a:r>
              <a:rPr lang="en-US" sz="2400" b="1" dirty="0" smtClean="0"/>
              <a:t> Research Methods</a:t>
            </a:r>
          </a:p>
          <a:p>
            <a:pPr lvl="1"/>
            <a:r>
              <a:rPr lang="en-US" sz="2000" dirty="0" smtClean="0"/>
              <a:t>Preliminary research data and results</a:t>
            </a:r>
          </a:p>
          <a:p>
            <a:pPr lvl="1"/>
            <a:r>
              <a:rPr lang="en-US" sz="2000" dirty="0" smtClean="0"/>
              <a:t>Initial Coding and Models under  development</a:t>
            </a:r>
          </a:p>
          <a:p>
            <a:pPr lvl="1"/>
            <a:endParaRPr lang="en-US" sz="1600" dirty="0" smtClean="0"/>
          </a:p>
          <a:p>
            <a:pPr lvl="1"/>
            <a:endParaRPr lang="en-US" sz="1600" dirty="0" smtClean="0"/>
          </a:p>
          <a:p>
            <a:r>
              <a:rPr lang="en-US" sz="2400" b="1" dirty="0" smtClean="0"/>
              <a:t>Teams of Student Cyber Analysts Utilized for Study</a:t>
            </a:r>
          </a:p>
        </p:txBody>
      </p:sp>
    </p:spTree>
    <p:extLst>
      <p:ext uri="{BB962C8B-B14F-4D97-AF65-F5344CB8AC3E}">
        <p14:creationId xmlns:p14="http://schemas.microsoft.com/office/powerpoint/2010/main" val="2568390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pPr lvl="0"/>
            <a:r>
              <a:rPr lang="en-US" sz="2700" dirty="0" smtClean="0">
                <a:effectLst/>
              </a:rPr>
              <a:t>Problems / </a:t>
            </a:r>
            <a:r>
              <a:rPr lang="en-US" sz="2700" dirty="0">
                <a:effectLst/>
              </a:rPr>
              <a:t>Issues </a:t>
            </a:r>
            <a:r>
              <a:rPr lang="en-US" sz="2700" dirty="0" smtClean="0">
                <a:effectLst/>
              </a:rPr>
              <a:t/>
            </a:r>
            <a:br>
              <a:rPr lang="en-US" sz="2700" dirty="0" smtClean="0">
                <a:effectLst/>
              </a:rPr>
            </a:br>
            <a:r>
              <a:rPr lang="en-US" sz="2700" dirty="0" smtClean="0">
                <a:effectLst/>
              </a:rPr>
              <a:t>in  </a:t>
            </a:r>
            <a:r>
              <a:rPr lang="en-US" sz="2700" dirty="0">
                <a:effectLst/>
              </a:rPr>
              <a:t>Cyber Distributed </a:t>
            </a:r>
            <a:r>
              <a:rPr lang="en-US" sz="2700" dirty="0" smtClean="0">
                <a:effectLst/>
              </a:rPr>
              <a:t>Cognition</a:t>
            </a:r>
            <a:r>
              <a:rPr lang="en-US" sz="2700" dirty="0">
                <a:effectLst/>
              </a:rPr>
              <a:t/>
            </a:r>
            <a:br>
              <a:rPr lang="en-US" sz="2700" dirty="0">
                <a:effectLst/>
              </a:rPr>
            </a:br>
            <a:endParaRPr lang="en-US" sz="2700" dirty="0"/>
          </a:p>
        </p:txBody>
      </p:sp>
      <p:sp>
        <p:nvSpPr>
          <p:cNvPr id="3" name="Content Placeholder 2"/>
          <p:cNvSpPr>
            <a:spLocks noGrp="1"/>
          </p:cNvSpPr>
          <p:nvPr>
            <p:ph idx="1"/>
          </p:nvPr>
        </p:nvSpPr>
        <p:spPr>
          <a:xfrm>
            <a:off x="431800" y="2436985"/>
            <a:ext cx="8229600" cy="4525963"/>
          </a:xfrm>
        </p:spPr>
        <p:txBody>
          <a:bodyPr>
            <a:normAutofit fontScale="62500" lnSpcReduction="20000"/>
          </a:bodyPr>
          <a:lstStyle/>
          <a:p>
            <a:pPr lvl="1"/>
            <a:r>
              <a:rPr lang="en-US" b="1" dirty="0"/>
              <a:t>Missing pieces:</a:t>
            </a:r>
            <a:r>
              <a:rPr lang="en-US" dirty="0"/>
              <a:t> often only </a:t>
            </a:r>
            <a:r>
              <a:rPr lang="en-US" dirty="0" smtClean="0"/>
              <a:t>unary</a:t>
            </a:r>
            <a:r>
              <a:rPr lang="en-US" dirty="0"/>
              <a:t>, limited views or understanding leading to shallow understanding – shallow solutions that can be side tracked by </a:t>
            </a:r>
          </a:p>
          <a:p>
            <a:pPr lvl="1"/>
            <a:r>
              <a:rPr lang="en-US" b="1" dirty="0"/>
              <a:t>Missing time: </a:t>
            </a:r>
            <a:r>
              <a:rPr lang="en-US" dirty="0"/>
              <a:t>many adversarial processes are lightning quick, involve jinxing, and deception hence producing significant lag times in response</a:t>
            </a:r>
          </a:p>
          <a:p>
            <a:pPr lvl="1"/>
            <a:r>
              <a:rPr lang="en-US" b="1" dirty="0"/>
              <a:t>Missing places: </a:t>
            </a:r>
            <a:r>
              <a:rPr lang="en-US" dirty="0"/>
              <a:t>Cyber SA – is illusive and very much coupled with contextual change both within cyber-technology and physical cyber infrastructure</a:t>
            </a:r>
          </a:p>
          <a:p>
            <a:pPr lvl="1"/>
            <a:r>
              <a:rPr lang="en-US" b="1" dirty="0"/>
              <a:t>Missing people:</a:t>
            </a:r>
            <a:r>
              <a:rPr lang="en-US" dirty="0"/>
              <a:t> Cyber SA – often only addressed with the </a:t>
            </a:r>
            <a:r>
              <a:rPr lang="en-US" dirty="0" smtClean="0"/>
              <a:t>unary</a:t>
            </a:r>
            <a:r>
              <a:rPr lang="en-US" dirty="0"/>
              <a:t>, individual person but in reality - like much distributed work - it requires distributed teamwork</a:t>
            </a:r>
          </a:p>
          <a:p>
            <a:pPr lvl="1"/>
            <a:r>
              <a:rPr lang="en-US" b="1" dirty="0"/>
              <a:t>Missing information:</a:t>
            </a:r>
            <a:r>
              <a:rPr lang="en-US" dirty="0"/>
              <a:t> perhaps one of the biggest downfalls to identifying, defining, and solving problems – information fusion often is slight, partially developed and processed, and typically information sharing is an afterthought</a:t>
            </a:r>
          </a:p>
          <a:p>
            <a:pPr lvl="1"/>
            <a:r>
              <a:rPr lang="en-US" b="1" dirty="0"/>
              <a:t>Missing technology:</a:t>
            </a:r>
            <a:r>
              <a:rPr lang="en-US" dirty="0"/>
              <a:t> intelligent technology has not been: a) intelligent technology has not been intelligent enough to discern context / detect change of context of adversary, b) coupled to human cognitive in a meaningful and useful way (human-computer interaction/visual analytics need vastly improved) c) developed with distributed cognition in the forefront</a:t>
            </a:r>
          </a:p>
          <a:p>
            <a:endParaRPr lang="en-US" dirty="0"/>
          </a:p>
        </p:txBody>
      </p:sp>
      <p:grpSp>
        <p:nvGrpSpPr>
          <p:cNvPr id="6" name="Group 5"/>
          <p:cNvGrpSpPr/>
          <p:nvPr/>
        </p:nvGrpSpPr>
        <p:grpSpPr>
          <a:xfrm>
            <a:off x="3635375" y="1442706"/>
            <a:ext cx="1958975" cy="862012"/>
            <a:chOff x="3635375" y="4081463"/>
            <a:chExt cx="1958975" cy="862012"/>
          </a:xfrm>
        </p:grpSpPr>
        <p:sp>
          <p:nvSpPr>
            <p:cNvPr id="4" name="AutoShape 17"/>
            <p:cNvSpPr>
              <a:spLocks noChangeAspect="1" noChangeArrowheads="1"/>
            </p:cNvSpPr>
            <p:nvPr/>
          </p:nvSpPr>
          <p:spPr bwMode="auto">
            <a:xfrm>
              <a:off x="3635375" y="4081463"/>
              <a:ext cx="1958975" cy="862012"/>
            </a:xfrm>
            <a:prstGeom prst="hexagon">
              <a:avLst>
                <a:gd name="adj" fmla="val 56814"/>
                <a:gd name="vf" fmla="val 115470"/>
              </a:avLst>
            </a:prstGeom>
            <a:solidFill>
              <a:srgbClr val="FFFF99"/>
            </a:solidFill>
            <a:ln w="38100">
              <a:solidFill>
                <a:srgbClr val="000080"/>
              </a:solidFill>
              <a:miter lim="800000"/>
              <a:headEnd/>
              <a:tailEnd/>
            </a:ln>
          </p:spPr>
          <p:txBody>
            <a:bodyPr/>
            <a:lstStyle/>
            <a:p>
              <a:endParaRPr lang="en-US"/>
            </a:p>
          </p:txBody>
        </p:sp>
        <p:sp>
          <p:nvSpPr>
            <p:cNvPr id="5" name="Text Box 18"/>
            <p:cNvSpPr txBox="1">
              <a:spLocks noChangeAspect="1" noChangeArrowheads="1"/>
            </p:cNvSpPr>
            <p:nvPr/>
          </p:nvSpPr>
          <p:spPr bwMode="auto">
            <a:xfrm>
              <a:off x="3643313" y="4167188"/>
              <a:ext cx="1943100" cy="690562"/>
            </a:xfrm>
            <a:prstGeom prst="rect">
              <a:avLst/>
            </a:prstGeom>
            <a:noFill/>
            <a:ln>
              <a:noFill/>
            </a:ln>
          </p:spPr>
          <p:txBody>
            <a:bodyPr lIns="95250" tIns="0" rIns="9525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ahoma" charset="0"/>
                </a:rPr>
                <a:t>PROBLEM</a:t>
              </a:r>
            </a:p>
            <a:p>
              <a:pPr algn="ctr" eaLnBrk="1" hangingPunct="1"/>
              <a:r>
                <a:rPr lang="en-US" sz="1600" b="1" dirty="0">
                  <a:latin typeface="Tahoma" charset="0"/>
                </a:rPr>
                <a:t>BASED</a:t>
              </a:r>
            </a:p>
            <a:p>
              <a:pPr algn="ctr" eaLnBrk="1" hangingPunct="1"/>
              <a:r>
                <a:rPr lang="en-US" sz="1600" b="1" dirty="0">
                  <a:latin typeface="Tahoma" charset="0"/>
                </a:rPr>
                <a:t>APPROACH</a:t>
              </a:r>
              <a:endParaRPr lang="en-US" sz="2800" dirty="0"/>
            </a:p>
          </p:txBody>
        </p:sp>
      </p:grpSp>
    </p:spTree>
    <p:extLst>
      <p:ext uri="{BB962C8B-B14F-4D97-AF65-F5344CB8AC3E}">
        <p14:creationId xmlns:p14="http://schemas.microsoft.com/office/powerpoint/2010/main" val="1558958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433" y="97716"/>
            <a:ext cx="6352107" cy="1143000"/>
          </a:xfrm>
        </p:spPr>
        <p:txBody>
          <a:bodyPr>
            <a:normAutofit fontScale="90000"/>
          </a:bodyPr>
          <a:lstStyle/>
          <a:p>
            <a:r>
              <a:rPr lang="en-US" sz="3100" dirty="0"/>
              <a:t>Main Scientific/Technical </a:t>
            </a:r>
            <a:r>
              <a:rPr lang="en-US" sz="3100" dirty="0" smtClean="0"/>
              <a:t>Accomplishments (6</a:t>
            </a:r>
            <a:r>
              <a:rPr lang="en-US" sz="3100" baseline="30000" dirty="0" smtClean="0"/>
              <a:t>th</a:t>
            </a:r>
            <a:r>
              <a:rPr lang="en-US" sz="3100" dirty="0" smtClean="0"/>
              <a:t> Year) </a:t>
            </a:r>
            <a:r>
              <a:rPr lang="en-US" sz="3100" dirty="0"/>
              <a:t/>
            </a:r>
            <a:br>
              <a:rPr lang="en-US" sz="3100" dirty="0"/>
            </a:br>
            <a:r>
              <a:rPr lang="en-US" sz="2200" dirty="0" smtClean="0"/>
              <a:t> </a:t>
            </a:r>
            <a:endParaRPr lang="en-US" sz="2000" dirty="0"/>
          </a:p>
        </p:txBody>
      </p:sp>
      <p:sp>
        <p:nvSpPr>
          <p:cNvPr id="5" name="Content Placeholder 4"/>
          <p:cNvSpPr>
            <a:spLocks noGrp="1"/>
          </p:cNvSpPr>
          <p:nvPr>
            <p:ph idx="1"/>
          </p:nvPr>
        </p:nvSpPr>
        <p:spPr>
          <a:xfrm>
            <a:off x="468086" y="1457373"/>
            <a:ext cx="8320912" cy="4900396"/>
          </a:xfrm>
        </p:spPr>
        <p:txBody>
          <a:bodyPr>
            <a:normAutofit fontScale="92500" lnSpcReduction="20000"/>
          </a:bodyPr>
          <a:lstStyle/>
          <a:p>
            <a:pPr>
              <a:buNone/>
            </a:pPr>
            <a:r>
              <a:rPr lang="en-US" sz="3600" b="1" u="sng" dirty="0" smtClean="0">
                <a:effectLst>
                  <a:outerShdw blurRad="38100" dist="38100" dir="2700000" algn="tl">
                    <a:srgbClr val="000000">
                      <a:alpha val="43137"/>
                    </a:srgbClr>
                  </a:outerShdw>
                </a:effectLst>
              </a:rPr>
              <a:t>Motivation </a:t>
            </a:r>
          </a:p>
          <a:p>
            <a:r>
              <a:rPr lang="en-US" sz="1800" dirty="0"/>
              <a:t>Improvement in Cyber SA requires focus on the </a:t>
            </a:r>
            <a:r>
              <a:rPr lang="en-US" sz="1800" dirty="0" smtClean="0"/>
              <a:t>ultimate </a:t>
            </a:r>
            <a:r>
              <a:rPr lang="en-US" sz="1800" dirty="0"/>
              <a:t>limited resource: the human cyber analyst.    This in turn requires understanding of the cognitive processes, </a:t>
            </a:r>
            <a:r>
              <a:rPr lang="en-US" sz="1800" dirty="0" smtClean="0"/>
              <a:t>the context, limitations </a:t>
            </a:r>
            <a:r>
              <a:rPr lang="en-US" sz="1800" dirty="0"/>
              <a:t>and issues associated with perception, cognition and decision making for cyber SA</a:t>
            </a:r>
          </a:p>
          <a:p>
            <a:pPr>
              <a:buNone/>
            </a:pPr>
            <a:r>
              <a:rPr lang="en-US" sz="3600" b="1" u="sng" dirty="0" smtClean="0">
                <a:effectLst>
                  <a:outerShdw blurRad="38100" dist="38100" dir="2700000" algn="tl">
                    <a:srgbClr val="000000">
                      <a:alpha val="43137"/>
                    </a:srgbClr>
                  </a:outerShdw>
                </a:effectLst>
              </a:rPr>
              <a:t>Summary of Accomplishments</a:t>
            </a:r>
          </a:p>
          <a:p>
            <a:pPr lvl="0"/>
            <a:r>
              <a:rPr lang="en-US" sz="1800" dirty="0"/>
              <a:t>Developed a general architecture and approach for cyber situation awareness incorporating automated reasoning and hypothesis generation with human in the loop context-based </a:t>
            </a:r>
            <a:r>
              <a:rPr lang="en-US" sz="1800" dirty="0" smtClean="0"/>
              <a:t>reasoning </a:t>
            </a:r>
            <a:endParaRPr lang="en-US" sz="1800" dirty="0"/>
          </a:p>
          <a:p>
            <a:pPr lvl="0"/>
            <a:r>
              <a:rPr lang="en-US" sz="1800" dirty="0" smtClean="0"/>
              <a:t>Demonstrated the </a:t>
            </a:r>
            <a:r>
              <a:rPr lang="en-US" sz="1800" dirty="0"/>
              <a:t>use of Complex Event Processing (CEP) and Coherence Net processing for automated analysis of semantic information related to network situational </a:t>
            </a:r>
            <a:r>
              <a:rPr lang="en-US" sz="1800" dirty="0" smtClean="0"/>
              <a:t>data</a:t>
            </a:r>
            <a:endParaRPr lang="en-US" sz="1800" dirty="0"/>
          </a:p>
          <a:p>
            <a:pPr lvl="0"/>
            <a:r>
              <a:rPr lang="en-US" sz="1800" dirty="0"/>
              <a:t>Acquired and utilized Tripwire Benchmark, a system for aggregating cyber-security sensor data from multiple </a:t>
            </a:r>
            <a:r>
              <a:rPr lang="en-US" sz="1800" dirty="0" smtClean="0"/>
              <a:t>platforms</a:t>
            </a:r>
          </a:p>
          <a:p>
            <a:pPr lvl="0"/>
            <a:r>
              <a:rPr lang="en-US" sz="1800" dirty="0" smtClean="0"/>
              <a:t>Created a new set of calibrated test data for use in human in the loop experiments</a:t>
            </a:r>
            <a:endParaRPr lang="en-US" sz="1800" dirty="0"/>
          </a:p>
          <a:p>
            <a:pPr lvl="0"/>
            <a:r>
              <a:rPr lang="en-US" sz="1800" dirty="0"/>
              <a:t>Applied the Living Lab Framework and the process, developed previously in the study of several human cognitive aspects and how they apply to cyber security </a:t>
            </a:r>
          </a:p>
          <a:p>
            <a:pPr lvl="0"/>
            <a:r>
              <a:rPr lang="en-US" sz="1800" dirty="0" smtClean="0"/>
              <a:t>We </a:t>
            </a:r>
            <a:r>
              <a:rPr lang="en-US" sz="1800" dirty="0"/>
              <a:t>disseminated our findings via peer-</a:t>
            </a:r>
            <a:r>
              <a:rPr lang="en-US" sz="1800" dirty="0" smtClean="0"/>
              <a:t>reviewed journal articles, conference </a:t>
            </a:r>
            <a:r>
              <a:rPr lang="en-US" sz="1800" dirty="0"/>
              <a:t>papers, edited book chapters, and presentations.</a:t>
            </a:r>
          </a:p>
          <a:p>
            <a:pPr marL="109538" indent="61913"/>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3266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CY</a:t>
            </a:r>
            <a:r>
              <a:rPr lang="en-US" dirty="0" smtClean="0"/>
              <a:t>NET Simulation</a:t>
            </a:r>
            <a:r>
              <a:rPr lang="en-US" dirty="0"/>
              <a:t/>
            </a:r>
            <a:br>
              <a:rPr lang="en-US" dirty="0"/>
            </a:br>
            <a:endParaRPr lang="en-US" dirty="0"/>
          </a:p>
        </p:txBody>
      </p:sp>
      <p:sp>
        <p:nvSpPr>
          <p:cNvPr id="3" name="Content Placeholder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36616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553" y="38100"/>
            <a:ext cx="6364941" cy="1143000"/>
          </a:xfrm>
        </p:spPr>
        <p:txBody>
          <a:bodyPr/>
          <a:lstStyle/>
          <a:p>
            <a:r>
              <a:rPr lang="en-US" dirty="0" smtClean="0"/>
              <a:t>Application of Living Laboratory Framework</a:t>
            </a:r>
            <a:endParaRPr lang="en-US" dirty="0"/>
          </a:p>
        </p:txBody>
      </p:sp>
      <p:sp>
        <p:nvSpPr>
          <p:cNvPr id="3" name="Content Placeholder 2"/>
          <p:cNvSpPr>
            <a:spLocks noGrp="1"/>
          </p:cNvSpPr>
          <p:nvPr>
            <p:ph idx="1"/>
          </p:nvPr>
        </p:nvSpPr>
        <p:spPr>
          <a:xfrm>
            <a:off x="4598895" y="1600200"/>
            <a:ext cx="4374776" cy="4525963"/>
          </a:xfrm>
        </p:spPr>
        <p:txBody>
          <a:bodyPr>
            <a:normAutofit fontScale="92500" lnSpcReduction="20000"/>
          </a:bodyPr>
          <a:lstStyle/>
          <a:p>
            <a:pPr marL="169863" indent="-169863"/>
            <a:r>
              <a:rPr lang="en-US" sz="2000" dirty="0" smtClean="0"/>
              <a:t>Focus of Human-Centric Research</a:t>
            </a:r>
          </a:p>
          <a:p>
            <a:pPr marL="457200" lvl="1" indent="-223838"/>
            <a:r>
              <a:rPr lang="en-US" sz="1400" dirty="0" smtClean="0"/>
              <a:t>Understand issues related to human component of cyber SA</a:t>
            </a:r>
          </a:p>
          <a:p>
            <a:pPr marL="457200" lvl="1" indent="-223838"/>
            <a:r>
              <a:rPr lang="en-US" sz="1400" dirty="0" smtClean="0"/>
              <a:t>Exploration of both individual and team performance / problem solving</a:t>
            </a:r>
          </a:p>
          <a:p>
            <a:pPr marL="457200" lvl="1" indent="-223838"/>
            <a:r>
              <a:rPr lang="en-US" sz="1400" dirty="0" smtClean="0"/>
              <a:t>Modeling &amp; test different distributed cognition concepts via humans in the loop experiments</a:t>
            </a:r>
          </a:p>
          <a:p>
            <a:pPr marL="457200" lvl="1" indent="-223838"/>
            <a:r>
              <a:rPr lang="en-US" sz="1400" dirty="0" smtClean="0"/>
              <a:t>Determine the impact of distributed information fusion (hard-soft data</a:t>
            </a:r>
          </a:p>
          <a:p>
            <a:pPr marL="57150" indent="-223838"/>
            <a:r>
              <a:rPr lang="en-US" sz="1800" dirty="0" smtClean="0"/>
              <a:t>Proof of Concept Experiment</a:t>
            </a:r>
          </a:p>
          <a:p>
            <a:pPr marL="457200" lvl="1" indent="-223838"/>
            <a:r>
              <a:rPr lang="en-US" sz="1400" dirty="0" smtClean="0"/>
              <a:t>Development of new CYNETS simulation to explore 2 types of distributed information fusion concepts</a:t>
            </a:r>
          </a:p>
          <a:p>
            <a:pPr marL="457200" lvl="1" indent="-223838"/>
            <a:r>
              <a:rPr lang="en-US" sz="1400" dirty="0" smtClean="0"/>
              <a:t>Derived from Tripwire data use for experimental manipulation</a:t>
            </a:r>
          </a:p>
          <a:p>
            <a:pPr marL="457200" lvl="1" indent="-223838"/>
            <a:r>
              <a:rPr lang="en-US" sz="1400" dirty="0" smtClean="0"/>
              <a:t>Extension and refinement of the experimental test  frame</a:t>
            </a:r>
          </a:p>
          <a:p>
            <a:pPr marL="0" indent="0">
              <a:buNone/>
            </a:pPr>
            <a:r>
              <a:rPr lang="en-US" sz="1800" dirty="0" smtClean="0"/>
              <a:t>••  Qualitative Interviews</a:t>
            </a:r>
          </a:p>
          <a:p>
            <a:pPr marL="457200" lvl="1" indent="-223838"/>
            <a:r>
              <a:rPr lang="en-US" sz="1400" dirty="0" smtClean="0"/>
              <a:t>Regional Cyber Security Challenge Problem –IST students involved in problem solving and </a:t>
            </a:r>
            <a:r>
              <a:rPr lang="en-US" sz="1400" dirty="0" err="1" smtClean="0"/>
              <a:t>dec</a:t>
            </a:r>
            <a:r>
              <a:rPr lang="en-US" sz="1400" dirty="0" smtClean="0"/>
              <a:t> making</a:t>
            </a:r>
          </a:p>
          <a:p>
            <a:pPr marL="457200" lvl="1" indent="-223838"/>
            <a:r>
              <a:rPr lang="en-US" sz="1400" dirty="0" smtClean="0"/>
              <a:t>Coding of Transcripts to Analyze use of SA, Cognition, and Teamwork</a:t>
            </a:r>
          </a:p>
          <a:p>
            <a:pPr marL="457200" lvl="1" indent="-223838"/>
            <a:r>
              <a:rPr lang="en-US" sz="1400" dirty="0" smtClean="0"/>
              <a:t>Formulated Initial Concept Map Models to reveal major themes of human-agent interactions.  </a:t>
            </a:r>
            <a:endParaRPr lang="en-US" sz="1400" dirty="0"/>
          </a:p>
          <a:p>
            <a:pPr marL="457200" lvl="1" indent="-169863"/>
            <a:endParaRPr lang="en-US" sz="1600" dirty="0"/>
          </a:p>
        </p:txBody>
      </p:sp>
      <p:pic>
        <p:nvPicPr>
          <p:cNvPr id="5" name="Picture 2"/>
          <p:cNvPicPr>
            <a:picLocks noChangeAspect="1" noChangeArrowheads="1"/>
          </p:cNvPicPr>
          <p:nvPr/>
        </p:nvPicPr>
        <p:blipFill>
          <a:blip r:embed="rId2" cstate="print"/>
          <a:srcRect/>
          <a:stretch>
            <a:fillRect/>
          </a:stretch>
        </p:blipFill>
        <p:spPr bwMode="auto">
          <a:xfrm>
            <a:off x="143435" y="1439593"/>
            <a:ext cx="4312023" cy="2730424"/>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17929" y="4253752"/>
            <a:ext cx="4772025" cy="2000250"/>
          </a:xfrm>
          <a:prstGeom prst="rect">
            <a:avLst/>
          </a:prstGeom>
        </p:spPr>
      </p:pic>
    </p:spTree>
    <p:extLst>
      <p:ext uri="{BB962C8B-B14F-4D97-AF65-F5344CB8AC3E}">
        <p14:creationId xmlns:p14="http://schemas.microsoft.com/office/powerpoint/2010/main" val="2539302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968"/>
            <a:ext cx="8229600" cy="1143000"/>
          </a:xfrm>
        </p:spPr>
        <p:txBody>
          <a:bodyPr/>
          <a:lstStyle/>
          <a:p>
            <a:r>
              <a:rPr lang="en-US" dirty="0" smtClean="0"/>
              <a:t>Test and Evaluation Environment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08676" y="1312607"/>
            <a:ext cx="2949678" cy="193203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958349" y="1315065"/>
            <a:ext cx="3195325" cy="192958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1268362"/>
            <a:ext cx="3008676" cy="1976283"/>
          </a:xfrm>
          <a:prstGeom prst="rect">
            <a:avLst/>
          </a:prstGeom>
          <a:noFill/>
          <a:ln w="9525">
            <a:noFill/>
            <a:miter lim="800000"/>
            <a:headEnd/>
            <a:tailEnd/>
          </a:ln>
        </p:spPr>
      </p:pic>
      <p:sp>
        <p:nvSpPr>
          <p:cNvPr id="7" name="TextBox 6"/>
          <p:cNvSpPr txBox="1"/>
          <p:nvPr/>
        </p:nvSpPr>
        <p:spPr>
          <a:xfrm>
            <a:off x="88489" y="3442158"/>
            <a:ext cx="4483511" cy="2862322"/>
          </a:xfrm>
          <a:prstGeom prst="rect">
            <a:avLst/>
          </a:prstGeom>
          <a:noFill/>
        </p:spPr>
        <p:txBody>
          <a:bodyPr wrap="square" rtlCol="0">
            <a:spAutoFit/>
          </a:bodyPr>
          <a:lstStyle/>
          <a:p>
            <a:r>
              <a:rPr lang="en-US" dirty="0" smtClean="0"/>
              <a:t>Three Laboratories in the Penn State College of Information Sciences and Technology enable human in the loop experiments with cyber situational awareness in individual and team environments</a:t>
            </a:r>
          </a:p>
          <a:p>
            <a:pPr marL="403225" indent="-166688">
              <a:buFont typeface="Arial" pitchFamily="34" charset="0"/>
              <a:buChar char="•"/>
            </a:pPr>
            <a:r>
              <a:rPr lang="en-US" dirty="0" smtClean="0"/>
              <a:t>The Multidisciplinary Initiatives in Naturalistic Decision Systems (MINDS) Laboratory</a:t>
            </a:r>
          </a:p>
          <a:p>
            <a:pPr marL="339725" indent="-103188">
              <a:buFont typeface="Arial" pitchFamily="34" charset="0"/>
              <a:buChar char="•"/>
            </a:pPr>
            <a:r>
              <a:rPr lang="en-US" dirty="0" smtClean="0"/>
              <a:t> The Extreme Events Laboratory </a:t>
            </a:r>
          </a:p>
          <a:p>
            <a:pPr marL="403225" indent="-166688">
              <a:buFont typeface="Arial" pitchFamily="34" charset="0"/>
              <a:buChar char="•"/>
            </a:pPr>
            <a:r>
              <a:rPr lang="en-US" dirty="0" smtClean="0"/>
              <a:t>NC2IF Cyber Laboratory</a:t>
            </a:r>
            <a:endParaRPr lang="en-US" dirty="0"/>
          </a:p>
        </p:txBody>
      </p:sp>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3515" y="3538132"/>
            <a:ext cx="4525454" cy="2849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869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Testbed Network</a:t>
            </a:r>
            <a:endParaRPr lang="en-US" dirty="0"/>
          </a:p>
        </p:txBody>
      </p:sp>
      <p:pic>
        <p:nvPicPr>
          <p:cNvPr id="4" name="Picture 3" descr="Macintosh HD:Users:alyssastackpole:Desktop:Research Assignments:Screen Shot 2015-06-15 at 9.36.11 AM.png"/>
          <p:cNvPicPr/>
          <p:nvPr/>
        </p:nvPicPr>
        <p:blipFill>
          <a:blip r:embed="rId2">
            <a:extLst>
              <a:ext uri="{28A0092B-C50C-407E-A947-70E740481C1C}">
                <a14:useLocalDpi xmlns:a14="http://schemas.microsoft.com/office/drawing/2010/main" val="0"/>
              </a:ext>
            </a:extLst>
          </a:blip>
          <a:srcRect/>
          <a:stretch>
            <a:fillRect/>
          </a:stretch>
        </p:blipFill>
        <p:spPr bwMode="auto">
          <a:xfrm>
            <a:off x="452628" y="1828800"/>
            <a:ext cx="8691372" cy="4368800"/>
          </a:xfrm>
          <a:prstGeom prst="rect">
            <a:avLst/>
          </a:prstGeom>
          <a:noFill/>
          <a:ln>
            <a:noFill/>
          </a:ln>
        </p:spPr>
      </p:pic>
    </p:spTree>
    <p:extLst>
      <p:ext uri="{BB962C8B-B14F-4D97-AF65-F5344CB8AC3E}">
        <p14:creationId xmlns:p14="http://schemas.microsoft.com/office/powerpoint/2010/main" val="383877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954" y="71718"/>
            <a:ext cx="5289176" cy="1143000"/>
          </a:xfrm>
        </p:spPr>
        <p:txBody>
          <a:bodyPr/>
          <a:lstStyle/>
          <a:p>
            <a:r>
              <a:rPr lang="en-US" dirty="0" smtClean="0"/>
              <a:t>Physical Testbed for Generation of Hard 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939" y="1824317"/>
            <a:ext cx="654310" cy="65431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654" y="2765613"/>
            <a:ext cx="654310" cy="65431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514" y="5939121"/>
            <a:ext cx="654310" cy="654310"/>
          </a:xfrm>
          <a:prstGeom prst="rect">
            <a:avLst/>
          </a:prstGeom>
        </p:spPr>
      </p:pic>
      <p:sp>
        <p:nvSpPr>
          <p:cNvPr id="7" name="Oval 6"/>
          <p:cNvSpPr/>
          <p:nvPr/>
        </p:nvSpPr>
        <p:spPr>
          <a:xfrm>
            <a:off x="7301809" y="3774141"/>
            <a:ext cx="45719" cy="53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01807" y="4123766"/>
            <a:ext cx="45719" cy="53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0774" y="4473382"/>
            <a:ext cx="45719" cy="53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02939" y="1412751"/>
            <a:ext cx="2035044" cy="307777"/>
          </a:xfrm>
          <a:prstGeom prst="rect">
            <a:avLst/>
          </a:prstGeom>
          <a:noFill/>
        </p:spPr>
        <p:txBody>
          <a:bodyPr wrap="none" rtlCol="0">
            <a:spAutoFit/>
          </a:bodyPr>
          <a:lstStyle/>
          <a:p>
            <a:r>
              <a:rPr lang="en-US" sz="1400" b="1" dirty="0" smtClean="0"/>
              <a:t>Scripted User Interaction</a:t>
            </a:r>
            <a:endParaRPr lang="en-US" sz="1400" b="1" dirty="0"/>
          </a:p>
        </p:txBody>
      </p:sp>
      <p:sp>
        <p:nvSpPr>
          <p:cNvPr id="11" name="TextBox 10"/>
          <p:cNvSpPr txBox="1"/>
          <p:nvPr/>
        </p:nvSpPr>
        <p:spPr>
          <a:xfrm>
            <a:off x="7664824" y="2912017"/>
            <a:ext cx="1346844" cy="261610"/>
          </a:xfrm>
          <a:prstGeom prst="rect">
            <a:avLst/>
          </a:prstGeom>
          <a:noFill/>
        </p:spPr>
        <p:txBody>
          <a:bodyPr wrap="none" rtlCol="0">
            <a:spAutoFit/>
          </a:bodyPr>
          <a:lstStyle/>
          <a:p>
            <a:r>
              <a:rPr lang="en-US" sz="1100" dirty="0" smtClean="0"/>
              <a:t>unauthorized access</a:t>
            </a:r>
            <a:endParaRPr lang="en-US" sz="1100" dirty="0"/>
          </a:p>
        </p:txBody>
      </p:sp>
      <p:sp>
        <p:nvSpPr>
          <p:cNvPr id="12" name="TextBox 11"/>
          <p:cNvSpPr txBox="1"/>
          <p:nvPr/>
        </p:nvSpPr>
        <p:spPr>
          <a:xfrm>
            <a:off x="7664824" y="1945253"/>
            <a:ext cx="1245854" cy="261610"/>
          </a:xfrm>
          <a:prstGeom prst="rect">
            <a:avLst/>
          </a:prstGeom>
          <a:noFill/>
        </p:spPr>
        <p:txBody>
          <a:bodyPr wrap="none" rtlCol="0">
            <a:spAutoFit/>
          </a:bodyPr>
          <a:lstStyle/>
          <a:p>
            <a:r>
              <a:rPr lang="en-US" sz="1100" dirty="0" smtClean="0"/>
              <a:t>“normal” behavior</a:t>
            </a:r>
            <a:endParaRPr lang="en-US" sz="11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511" y="4666883"/>
            <a:ext cx="654310" cy="654310"/>
          </a:xfrm>
          <a:prstGeom prst="rect">
            <a:avLst/>
          </a:prstGeom>
        </p:spPr>
      </p:pic>
      <p:sp>
        <p:nvSpPr>
          <p:cNvPr id="14" name="TextBox 13"/>
          <p:cNvSpPr txBox="1"/>
          <p:nvPr/>
        </p:nvSpPr>
        <p:spPr>
          <a:xfrm>
            <a:off x="7719326" y="4732428"/>
            <a:ext cx="1136850" cy="261610"/>
          </a:xfrm>
          <a:prstGeom prst="rect">
            <a:avLst/>
          </a:prstGeom>
          <a:noFill/>
        </p:spPr>
        <p:txBody>
          <a:bodyPr wrap="none" rtlCol="0">
            <a:spAutoFit/>
          </a:bodyPr>
          <a:lstStyle/>
          <a:p>
            <a:r>
              <a:rPr lang="en-US" sz="1100" dirty="0" smtClean="0"/>
              <a:t>Off-line machine</a:t>
            </a:r>
            <a:endParaRPr lang="en-US" sz="1100" dirty="0"/>
          </a:p>
        </p:txBody>
      </p:sp>
      <p:sp>
        <p:nvSpPr>
          <p:cNvPr id="15" name="TextBox 14"/>
          <p:cNvSpPr txBox="1"/>
          <p:nvPr/>
        </p:nvSpPr>
        <p:spPr>
          <a:xfrm>
            <a:off x="7859954" y="5992909"/>
            <a:ext cx="1019488" cy="430887"/>
          </a:xfrm>
          <a:prstGeom prst="rect">
            <a:avLst/>
          </a:prstGeom>
          <a:noFill/>
        </p:spPr>
        <p:txBody>
          <a:bodyPr wrap="square" rtlCol="0">
            <a:spAutoFit/>
          </a:bodyPr>
          <a:lstStyle/>
          <a:p>
            <a:pPr algn="ctr"/>
            <a:r>
              <a:rPr lang="en-US" sz="1100" dirty="0" smtClean="0"/>
              <a:t>Access to risky web sites</a:t>
            </a:r>
            <a:endParaRPr lang="en-US" sz="1100" dirty="0"/>
          </a:p>
        </p:txBody>
      </p:sp>
      <p:sp>
        <p:nvSpPr>
          <p:cNvPr id="16" name="Left-Right Arrow 15"/>
          <p:cNvSpPr/>
          <p:nvPr/>
        </p:nvSpPr>
        <p:spPr>
          <a:xfrm rot="20554250">
            <a:off x="5258559" y="2367444"/>
            <a:ext cx="1568072" cy="1429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11" y="2478627"/>
            <a:ext cx="972550" cy="97255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528" y="3787474"/>
            <a:ext cx="972550" cy="97255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634" y="5015639"/>
            <a:ext cx="972550" cy="972550"/>
          </a:xfrm>
          <a:prstGeom prst="rect">
            <a:avLst/>
          </a:prstGeom>
        </p:spPr>
      </p:pic>
      <p:sp>
        <p:nvSpPr>
          <p:cNvPr id="21" name="TextBox 20"/>
          <p:cNvSpPr txBox="1"/>
          <p:nvPr/>
        </p:nvSpPr>
        <p:spPr>
          <a:xfrm>
            <a:off x="4572868" y="2223983"/>
            <a:ext cx="667170" cy="261610"/>
          </a:xfrm>
          <a:prstGeom prst="rect">
            <a:avLst/>
          </a:prstGeom>
          <a:noFill/>
        </p:spPr>
        <p:txBody>
          <a:bodyPr wrap="none" rtlCol="0">
            <a:spAutoFit/>
          </a:bodyPr>
          <a:lstStyle/>
          <a:p>
            <a:r>
              <a:rPr lang="en-US" sz="1100" dirty="0" smtClean="0"/>
              <a:t>Server A</a:t>
            </a:r>
            <a:endParaRPr lang="en-US" sz="1100" dirty="0"/>
          </a:p>
        </p:txBody>
      </p:sp>
      <p:sp>
        <p:nvSpPr>
          <p:cNvPr id="22" name="TextBox 21"/>
          <p:cNvSpPr txBox="1"/>
          <p:nvPr/>
        </p:nvSpPr>
        <p:spPr>
          <a:xfrm>
            <a:off x="4592622" y="3575016"/>
            <a:ext cx="662361" cy="261610"/>
          </a:xfrm>
          <a:prstGeom prst="rect">
            <a:avLst/>
          </a:prstGeom>
          <a:noFill/>
        </p:spPr>
        <p:txBody>
          <a:bodyPr wrap="none" rtlCol="0">
            <a:spAutoFit/>
          </a:bodyPr>
          <a:lstStyle/>
          <a:p>
            <a:r>
              <a:rPr lang="en-US" sz="1100" dirty="0" smtClean="0"/>
              <a:t>Server B</a:t>
            </a:r>
            <a:endParaRPr lang="en-US" sz="1100" dirty="0"/>
          </a:p>
        </p:txBody>
      </p:sp>
      <p:sp>
        <p:nvSpPr>
          <p:cNvPr id="23" name="TextBox 22"/>
          <p:cNvSpPr txBox="1"/>
          <p:nvPr/>
        </p:nvSpPr>
        <p:spPr>
          <a:xfrm>
            <a:off x="4597795" y="4796739"/>
            <a:ext cx="660758" cy="261610"/>
          </a:xfrm>
          <a:prstGeom prst="rect">
            <a:avLst/>
          </a:prstGeom>
          <a:noFill/>
        </p:spPr>
        <p:txBody>
          <a:bodyPr wrap="none" rtlCol="0">
            <a:spAutoFit/>
          </a:bodyPr>
          <a:lstStyle/>
          <a:p>
            <a:r>
              <a:rPr lang="en-US" sz="1100" dirty="0" smtClean="0"/>
              <a:t>Server C</a:t>
            </a:r>
            <a:endParaRPr lang="en-US" sz="1100" dirty="0"/>
          </a:p>
        </p:txBody>
      </p:sp>
      <p:sp>
        <p:nvSpPr>
          <p:cNvPr id="24" name="Left-Right Arrow 23"/>
          <p:cNvSpPr/>
          <p:nvPr/>
        </p:nvSpPr>
        <p:spPr>
          <a:xfrm>
            <a:off x="5289826" y="2916579"/>
            <a:ext cx="1673822" cy="1376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rot="895228">
            <a:off x="5275315" y="3417168"/>
            <a:ext cx="1768212" cy="125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 Arrow 25"/>
          <p:cNvSpPr/>
          <p:nvPr/>
        </p:nvSpPr>
        <p:spPr>
          <a:xfrm>
            <a:off x="5284040" y="4083545"/>
            <a:ext cx="1832008" cy="1540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p:cNvSpPr/>
          <p:nvPr/>
        </p:nvSpPr>
        <p:spPr>
          <a:xfrm rot="926812">
            <a:off x="5248180" y="4576600"/>
            <a:ext cx="1832008" cy="1540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19734" y="5423648"/>
            <a:ext cx="45719" cy="53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337670" y="5728443"/>
            <a:ext cx="45719" cy="53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rot="926812">
            <a:off x="5194392" y="5831660"/>
            <a:ext cx="1832008" cy="1540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30"/>
          <p:cNvSpPr/>
          <p:nvPr/>
        </p:nvSpPr>
        <p:spPr>
          <a:xfrm>
            <a:off x="5293005" y="5401358"/>
            <a:ext cx="1832008" cy="1540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ocument 31"/>
          <p:cNvSpPr/>
          <p:nvPr/>
        </p:nvSpPr>
        <p:spPr>
          <a:xfrm>
            <a:off x="3004773" y="2658578"/>
            <a:ext cx="959222" cy="61264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Authentication</a:t>
            </a:r>
          </a:p>
          <a:p>
            <a:pPr algn="ctr"/>
            <a:r>
              <a:rPr lang="en-US" sz="900" dirty="0" smtClean="0">
                <a:solidFill>
                  <a:schemeClr val="tx1"/>
                </a:solidFill>
              </a:rPr>
              <a:t>Logs</a:t>
            </a:r>
            <a:endParaRPr lang="en-US" sz="900" dirty="0">
              <a:solidFill>
                <a:schemeClr val="tx1"/>
              </a:solidFill>
            </a:endParaRPr>
          </a:p>
        </p:txBody>
      </p:sp>
      <p:sp>
        <p:nvSpPr>
          <p:cNvPr id="33" name="Flowchart: Document 32"/>
          <p:cNvSpPr/>
          <p:nvPr/>
        </p:nvSpPr>
        <p:spPr>
          <a:xfrm>
            <a:off x="3031663" y="3913639"/>
            <a:ext cx="914400" cy="61264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Antivirus</a:t>
            </a:r>
          </a:p>
          <a:p>
            <a:pPr algn="ctr"/>
            <a:r>
              <a:rPr lang="en-US" sz="900" dirty="0" smtClean="0">
                <a:solidFill>
                  <a:schemeClr val="tx1"/>
                </a:solidFill>
              </a:rPr>
              <a:t>Logs</a:t>
            </a:r>
            <a:endParaRPr lang="en-US" sz="900" dirty="0">
              <a:solidFill>
                <a:schemeClr val="tx1"/>
              </a:solidFill>
            </a:endParaRPr>
          </a:p>
        </p:txBody>
      </p:sp>
      <p:sp>
        <p:nvSpPr>
          <p:cNvPr id="34" name="Flowchart: Document 33"/>
          <p:cNvSpPr/>
          <p:nvPr/>
        </p:nvSpPr>
        <p:spPr>
          <a:xfrm>
            <a:off x="3055049" y="5249099"/>
            <a:ext cx="914400" cy="61264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Patch Logs</a:t>
            </a:r>
            <a:endParaRPr lang="en-US" sz="900" dirty="0">
              <a:solidFill>
                <a:schemeClr val="tx1"/>
              </a:solidFill>
            </a:endParaRPr>
          </a:p>
        </p:txBody>
      </p:sp>
      <p:pic>
        <p:nvPicPr>
          <p:cNvPr id="35" name="Picture 34"/>
          <p:cNvPicPr/>
          <p:nvPr/>
        </p:nvPicPr>
        <p:blipFill>
          <a:blip r:embed="rId4"/>
          <a:stretch>
            <a:fillRect/>
          </a:stretch>
        </p:blipFill>
        <p:spPr>
          <a:xfrm>
            <a:off x="420315" y="2147061"/>
            <a:ext cx="1203816" cy="1189706"/>
          </a:xfrm>
          <a:prstGeom prst="rect">
            <a:avLst/>
          </a:prstGeom>
        </p:spPr>
      </p:pic>
      <p:sp>
        <p:nvSpPr>
          <p:cNvPr id="36" name="Left Brace 35"/>
          <p:cNvSpPr/>
          <p:nvPr/>
        </p:nvSpPr>
        <p:spPr>
          <a:xfrm>
            <a:off x="2471386" y="2912016"/>
            <a:ext cx="271484" cy="256541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41462" y="1889862"/>
            <a:ext cx="1342034" cy="261610"/>
          </a:xfrm>
          <a:prstGeom prst="rect">
            <a:avLst/>
          </a:prstGeom>
          <a:noFill/>
        </p:spPr>
        <p:txBody>
          <a:bodyPr wrap="none" rtlCol="0">
            <a:spAutoFit/>
          </a:bodyPr>
          <a:lstStyle/>
          <a:p>
            <a:r>
              <a:rPr lang="en-US" sz="1100" dirty="0" smtClean="0"/>
              <a:t>Tripwire Benchmark</a:t>
            </a:r>
            <a:endParaRPr lang="en-US" sz="1100" dirty="0"/>
          </a:p>
        </p:txBody>
      </p:sp>
      <p:pic>
        <p:nvPicPr>
          <p:cNvPr id="41" name="Picture 40"/>
          <p:cNvPicPr>
            <a:picLocks noChangeAspect="1"/>
          </p:cNvPicPr>
          <p:nvPr/>
        </p:nvPicPr>
        <p:blipFill>
          <a:blip r:embed="rId5"/>
          <a:stretch>
            <a:fillRect/>
          </a:stretch>
        </p:blipFill>
        <p:spPr>
          <a:xfrm>
            <a:off x="211632" y="3585387"/>
            <a:ext cx="1773283" cy="1023048"/>
          </a:xfrm>
          <a:prstGeom prst="rect">
            <a:avLst/>
          </a:prstGeom>
        </p:spPr>
      </p:pic>
      <p:sp>
        <p:nvSpPr>
          <p:cNvPr id="42" name="Up-Down Arrow 41"/>
          <p:cNvSpPr/>
          <p:nvPr/>
        </p:nvSpPr>
        <p:spPr>
          <a:xfrm>
            <a:off x="923365" y="3336767"/>
            <a:ext cx="174908" cy="2486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Down Arrow 42"/>
          <p:cNvSpPr/>
          <p:nvPr/>
        </p:nvSpPr>
        <p:spPr>
          <a:xfrm>
            <a:off x="959220" y="4591829"/>
            <a:ext cx="174908" cy="2486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gnetic Disk 43"/>
          <p:cNvSpPr/>
          <p:nvPr/>
        </p:nvSpPr>
        <p:spPr>
          <a:xfrm>
            <a:off x="605364" y="4978363"/>
            <a:ext cx="833718" cy="92984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Open source</a:t>
            </a:r>
          </a:p>
          <a:p>
            <a:pPr algn="ctr"/>
            <a:r>
              <a:rPr lang="en-US" sz="900" dirty="0" smtClean="0">
                <a:solidFill>
                  <a:schemeClr val="tx1"/>
                </a:solidFill>
              </a:rPr>
              <a:t>Blog &amp; RSS Feed Data</a:t>
            </a:r>
            <a:endParaRPr lang="en-US" sz="900" dirty="0">
              <a:solidFill>
                <a:schemeClr val="tx1"/>
              </a:solidFill>
            </a:endParaRPr>
          </a:p>
        </p:txBody>
      </p:sp>
    </p:spTree>
    <p:extLst>
      <p:ext uri="{BB962C8B-B14F-4D97-AF65-F5344CB8AC3E}">
        <p14:creationId xmlns:p14="http://schemas.microsoft.com/office/powerpoint/2010/main" val="1611954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25502" y="1402992"/>
            <a:ext cx="4626741" cy="3724817"/>
          </a:xfrm>
          <a:prstGeom prst="rect">
            <a:avLst/>
          </a:prstGeom>
        </p:spPr>
      </p:pic>
      <p:sp>
        <p:nvSpPr>
          <p:cNvPr id="6" name="TextBox 5"/>
          <p:cNvSpPr txBox="1"/>
          <p:nvPr/>
        </p:nvSpPr>
        <p:spPr>
          <a:xfrm>
            <a:off x="2144171" y="38716"/>
            <a:ext cx="5431304"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mj-lt"/>
                <a:ea typeface="+mj-ea"/>
                <a:cs typeface="+mj-cs"/>
              </a:rPr>
              <a:t>Example of Tripwire Benchmark for Successful &amp; Failed Authentication </a:t>
            </a:r>
          </a:p>
        </p:txBody>
      </p:sp>
      <p:pic>
        <p:nvPicPr>
          <p:cNvPr id="7" name="Picture 6"/>
          <p:cNvPicPr>
            <a:picLocks noChangeAspect="1"/>
          </p:cNvPicPr>
          <p:nvPr/>
        </p:nvPicPr>
        <p:blipFill>
          <a:blip r:embed="rId3"/>
          <a:stretch>
            <a:fillRect/>
          </a:stretch>
        </p:blipFill>
        <p:spPr>
          <a:xfrm>
            <a:off x="4859823" y="1429937"/>
            <a:ext cx="4161034" cy="2237016"/>
          </a:xfrm>
          <a:prstGeom prst="rect">
            <a:avLst/>
          </a:prstGeom>
        </p:spPr>
      </p:pic>
      <p:sp>
        <p:nvSpPr>
          <p:cNvPr id="8" name="Rectangle 7"/>
          <p:cNvSpPr/>
          <p:nvPr/>
        </p:nvSpPr>
        <p:spPr>
          <a:xfrm>
            <a:off x="134467" y="5190565"/>
            <a:ext cx="4626741" cy="84268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Example of Tripwire Benchmark for Successful &amp; Failed Authentication </a:t>
            </a:r>
          </a:p>
        </p:txBody>
      </p:sp>
      <p:sp>
        <p:nvSpPr>
          <p:cNvPr id="9" name="TextBox 8"/>
          <p:cNvSpPr txBox="1"/>
          <p:nvPr/>
        </p:nvSpPr>
        <p:spPr>
          <a:xfrm>
            <a:off x="4912586" y="3877690"/>
            <a:ext cx="4231415" cy="3046988"/>
          </a:xfrm>
          <a:prstGeom prst="rect">
            <a:avLst/>
          </a:prstGeom>
          <a:noFill/>
        </p:spPr>
        <p:txBody>
          <a:bodyPr wrap="square" rtlCol="0">
            <a:spAutoFit/>
          </a:bodyPr>
          <a:lstStyle/>
          <a:p>
            <a:pPr marL="115888" indent="-115888">
              <a:buFont typeface="Arial" panose="020B0604020202020204" pitchFamily="34" charset="0"/>
              <a:buChar char="•"/>
            </a:pPr>
            <a:r>
              <a:rPr lang="en-US" dirty="0" smtClean="0"/>
              <a:t>Acquired the Tripwire Benchmark product</a:t>
            </a:r>
          </a:p>
          <a:p>
            <a:pPr marL="341313" lvl="1" indent="-107950">
              <a:buFont typeface="Arial" panose="020B0604020202020204" pitchFamily="34" charset="0"/>
              <a:buChar char="•"/>
            </a:pPr>
            <a:r>
              <a:rPr lang="en-US" sz="1400" dirty="0" smtClean="0"/>
              <a:t>Collects, aggregates and assesses cyber-security data from centralized servers</a:t>
            </a:r>
          </a:p>
          <a:p>
            <a:pPr marL="341313" lvl="1" indent="-107950">
              <a:buFont typeface="Arial" panose="020B0604020202020204" pitchFamily="34" charset="0"/>
              <a:buChar char="•"/>
            </a:pPr>
            <a:r>
              <a:rPr lang="en-US" sz="1400" dirty="0" smtClean="0"/>
              <a:t>Provides high-level scorecards to compare results with similar organizations (from an evolving community database)</a:t>
            </a:r>
          </a:p>
          <a:p>
            <a:pPr indent="-223837">
              <a:buFont typeface="Arial" panose="020B0604020202020204" pitchFamily="34" charset="0"/>
              <a:buChar char="•"/>
            </a:pPr>
            <a:r>
              <a:rPr lang="en-US" dirty="0" smtClean="0"/>
              <a:t>Investigations</a:t>
            </a:r>
          </a:p>
          <a:p>
            <a:pPr marL="341313" lvl="1" indent="-106363">
              <a:buFont typeface="Arial" panose="020B0604020202020204" pitchFamily="34" charset="0"/>
              <a:buChar char="•"/>
            </a:pPr>
            <a:r>
              <a:rPr lang="en-US" sz="1400" dirty="0"/>
              <a:t>Exploration of utility of </a:t>
            </a:r>
            <a:r>
              <a:rPr lang="en-US" sz="1400" dirty="0" smtClean="0"/>
              <a:t>scorecards</a:t>
            </a:r>
          </a:p>
          <a:p>
            <a:pPr marL="341313" lvl="1" indent="-106363">
              <a:buFont typeface="Arial" panose="020B0604020202020204" pitchFamily="34" charset="0"/>
              <a:buChar char="•"/>
            </a:pPr>
            <a:r>
              <a:rPr lang="en-US" sz="1400" dirty="0" smtClean="0"/>
              <a:t>Development of alternative representations &amp; visualizations</a:t>
            </a:r>
          </a:p>
          <a:p>
            <a:pPr marL="341313" lvl="1" indent="-106363">
              <a:buFont typeface="Arial" panose="020B0604020202020204" pitchFamily="34" charset="0"/>
              <a:buChar char="•"/>
            </a:pPr>
            <a:r>
              <a:rPr lang="en-US" sz="1400" dirty="0" smtClean="0"/>
              <a:t>Exploring the fusion of data across siloes (using the SKRM reference model)</a:t>
            </a:r>
            <a:endParaRPr lang="en-US" sz="1400" dirty="0"/>
          </a:p>
          <a:p>
            <a:pPr lvl="1" indent="-223837">
              <a:buFont typeface="Arial" panose="020B0604020202020204" pitchFamily="34" charset="0"/>
              <a:buChar char="•"/>
            </a:pPr>
            <a:endParaRPr lang="en-US" sz="1600" dirty="0"/>
          </a:p>
        </p:txBody>
      </p:sp>
    </p:spTree>
    <p:extLst>
      <p:ext uri="{BB962C8B-B14F-4D97-AF65-F5344CB8AC3E}">
        <p14:creationId xmlns:p14="http://schemas.microsoft.com/office/powerpoint/2010/main" val="356354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74800"/>
            <a:ext cx="9144000" cy="17145000"/>
          </a:xfrm>
          <a:prstGeom prst="rect">
            <a:avLst/>
          </a:prstGeom>
        </p:spPr>
      </p:pic>
    </p:spTree>
    <p:extLst>
      <p:ext uri="{BB962C8B-B14F-4D97-AF65-F5344CB8AC3E}">
        <p14:creationId xmlns:p14="http://schemas.microsoft.com/office/powerpoint/2010/main" val="183588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36026" y="5163981"/>
            <a:ext cx="4628680" cy="119602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0723" y="5333666"/>
            <a:ext cx="3864077" cy="10304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Arial" panose="020B0604020202020204" pitchFamily="34" charset="0"/>
              <a:buChar char="•"/>
            </a:pPr>
            <a:r>
              <a:rPr lang="en-US" sz="1200" dirty="0" smtClean="0">
                <a:solidFill>
                  <a:schemeClr val="tx1"/>
                </a:solidFill>
              </a:rPr>
              <a:t>Developed a physical test bed to allow generation of “hard” sensor data</a:t>
            </a:r>
          </a:p>
          <a:p>
            <a:pPr marL="115888" indent="-115888">
              <a:buFont typeface="Arial" panose="020B0604020202020204" pitchFamily="34" charset="0"/>
              <a:buChar char="•"/>
            </a:pPr>
            <a:r>
              <a:rPr lang="en-US" sz="1200" dirty="0" smtClean="0">
                <a:solidFill>
                  <a:schemeClr val="tx1"/>
                </a:solidFill>
              </a:rPr>
              <a:t>Utilized Tripwire Benchmark, a system for aggregating cyber-security sensor data </a:t>
            </a:r>
            <a:endParaRPr lang="en-US" sz="12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185085" y="1377095"/>
            <a:ext cx="6262911" cy="3761915"/>
          </a:xfrm>
          <a:prstGeom prst="rect">
            <a:avLst/>
          </a:prstGeom>
          <a:noFill/>
          <a:ln w="9525">
            <a:noFill/>
            <a:miter lim="800000"/>
            <a:headEnd/>
            <a:tailEnd/>
          </a:ln>
        </p:spPr>
      </p:pic>
      <p:sp>
        <p:nvSpPr>
          <p:cNvPr id="3" name="Oval 2"/>
          <p:cNvSpPr/>
          <p:nvPr/>
        </p:nvSpPr>
        <p:spPr>
          <a:xfrm>
            <a:off x="5383162" y="1430594"/>
            <a:ext cx="2123768" cy="243348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88890" y="3805084"/>
            <a:ext cx="4277033" cy="1268361"/>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2095911">
            <a:off x="3335048" y="4784329"/>
            <a:ext cx="200534" cy="5406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975987" y="3864078"/>
            <a:ext cx="280220" cy="12399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40696" y="301853"/>
            <a:ext cx="5674951" cy="584775"/>
          </a:xfrm>
          <a:prstGeom prst="rect">
            <a:avLst/>
          </a:prstGeom>
          <a:noFill/>
        </p:spPr>
        <p:txBody>
          <a:bodyPr wrap="none" rtlCol="0">
            <a:spAutoFit/>
          </a:bodyPr>
          <a:lstStyle/>
          <a:p>
            <a:r>
              <a:rPr lang="en-US" sz="3200" b="1" dirty="0">
                <a:effectLst>
                  <a:outerShdw blurRad="38100" dist="38100" dir="2700000" algn="tl">
                    <a:srgbClr val="000000">
                      <a:alpha val="43137"/>
                    </a:srgbClr>
                  </a:outerShdw>
                </a:effectLst>
              </a:rPr>
              <a:t>6</a:t>
            </a:r>
            <a:r>
              <a:rPr lang="en-US" sz="3200" b="1" baseline="30000" dirty="0" smtClean="0">
                <a:effectLst>
                  <a:outerShdw blurRad="38100" dist="38100" dir="2700000" algn="tl">
                    <a:srgbClr val="000000">
                      <a:alpha val="43137"/>
                    </a:srgbClr>
                  </a:outerShdw>
                </a:effectLst>
              </a:rPr>
              <a:t>th</a:t>
            </a:r>
            <a:r>
              <a:rPr lang="en-US" sz="3200" b="1" dirty="0" smtClean="0">
                <a:effectLst>
                  <a:outerShdw blurRad="38100" dist="38100" dir="2700000" algn="tl">
                    <a:srgbClr val="000000">
                      <a:alpha val="43137"/>
                    </a:srgbClr>
                  </a:outerShdw>
                </a:effectLst>
              </a:rPr>
              <a:t> Year Focus and Contributions</a:t>
            </a:r>
            <a:endParaRPr lang="en-US" sz="3200" b="1" dirty="0">
              <a:effectLst>
                <a:outerShdw blurRad="38100" dist="38100" dir="2700000" algn="tl">
                  <a:srgbClr val="000000">
                    <a:alpha val="43137"/>
                  </a:srgbClr>
                </a:outerShdw>
              </a:effectLst>
            </a:endParaRPr>
          </a:p>
        </p:txBody>
      </p:sp>
      <p:sp>
        <p:nvSpPr>
          <p:cNvPr id="10" name="TextBox 9"/>
          <p:cNvSpPr txBox="1"/>
          <p:nvPr/>
        </p:nvSpPr>
        <p:spPr>
          <a:xfrm>
            <a:off x="4336026" y="5163981"/>
            <a:ext cx="4719484" cy="1200329"/>
          </a:xfrm>
          <a:prstGeom prst="rect">
            <a:avLst/>
          </a:prstGeom>
          <a:noFill/>
        </p:spPr>
        <p:txBody>
          <a:bodyPr wrap="square" rtlCol="0">
            <a:spAutoFit/>
          </a:bodyPr>
          <a:lstStyle/>
          <a:p>
            <a:pPr marL="117475" indent="-117475">
              <a:buFont typeface="Arial" pitchFamily="34" charset="0"/>
              <a:buChar char="•"/>
            </a:pPr>
            <a:r>
              <a:rPr lang="en-US" sz="1200" dirty="0" smtClean="0">
                <a:solidFill>
                  <a:srgbClr val="000000"/>
                </a:solidFill>
              </a:rPr>
              <a:t>Generation and Translation of Cyber Data Sets for Experimentation Scenarios</a:t>
            </a:r>
          </a:p>
          <a:p>
            <a:pPr marL="117475" indent="-117475">
              <a:buFont typeface="Arial" pitchFamily="34" charset="0"/>
              <a:buChar char="•"/>
            </a:pPr>
            <a:r>
              <a:rPr lang="en-US" sz="1200" dirty="0" smtClean="0">
                <a:solidFill>
                  <a:srgbClr val="000000"/>
                </a:solidFill>
              </a:rPr>
              <a:t>Proof of Concept Distributed Information Fusion CYNETS developed</a:t>
            </a:r>
          </a:p>
          <a:p>
            <a:pPr marL="117475" indent="-117475">
              <a:buFont typeface="Arial" pitchFamily="34" charset="0"/>
              <a:buChar char="•"/>
            </a:pPr>
            <a:r>
              <a:rPr lang="en-US" sz="1200" dirty="0" smtClean="0">
                <a:solidFill>
                  <a:srgbClr val="000000"/>
                </a:solidFill>
              </a:rPr>
              <a:t>Qualitative Interviews of Cyber Security Regional Challenge Problem</a:t>
            </a:r>
          </a:p>
          <a:p>
            <a:pPr marL="117475" indent="-117475">
              <a:buFont typeface="Arial" pitchFamily="34" charset="0"/>
              <a:buChar char="•"/>
            </a:pPr>
            <a:r>
              <a:rPr lang="en-US" sz="1200" dirty="0" smtClean="0">
                <a:solidFill>
                  <a:srgbClr val="000000"/>
                </a:solidFill>
              </a:rPr>
              <a:t>Coding Scheme produced to analyze data</a:t>
            </a:r>
          </a:p>
          <a:p>
            <a:pPr marL="117475" indent="-117475">
              <a:buFont typeface="Arial" pitchFamily="34" charset="0"/>
              <a:buChar char="•"/>
            </a:pPr>
            <a:r>
              <a:rPr lang="en-US" sz="1200" dirty="0" smtClean="0">
                <a:solidFill>
                  <a:srgbClr val="000000"/>
                </a:solidFill>
              </a:rPr>
              <a:t>Concept Map Models of Emerging Themes in Qualitative Data</a:t>
            </a:r>
          </a:p>
        </p:txBody>
      </p:sp>
      <p:sp>
        <p:nvSpPr>
          <p:cNvPr id="2" name="Oval 1"/>
          <p:cNvSpPr/>
          <p:nvPr/>
        </p:nvSpPr>
        <p:spPr>
          <a:xfrm>
            <a:off x="3666386" y="2050095"/>
            <a:ext cx="2223570" cy="114324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9442547">
            <a:off x="2544353" y="3028039"/>
            <a:ext cx="1283190" cy="255673"/>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602" y="3526972"/>
            <a:ext cx="2597916" cy="17129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Arial" panose="020B0604020202020204" pitchFamily="34" charset="0"/>
              <a:buChar char="•"/>
            </a:pPr>
            <a:endParaRPr lang="en-US" sz="1100" dirty="0" smtClean="0">
              <a:solidFill>
                <a:schemeClr val="tx1"/>
              </a:solidFill>
            </a:endParaRPr>
          </a:p>
          <a:p>
            <a:pPr marL="115888" indent="-115888">
              <a:buFont typeface="Arial" panose="020B0604020202020204" pitchFamily="34" charset="0"/>
              <a:buChar char="•"/>
            </a:pPr>
            <a:r>
              <a:rPr lang="en-US" sz="1100" dirty="0" smtClean="0">
                <a:solidFill>
                  <a:schemeClr val="tx1"/>
                </a:solidFill>
              </a:rPr>
              <a:t>Continued refinement of human-in-the-loop processing architecture for cyber SA</a:t>
            </a:r>
          </a:p>
          <a:p>
            <a:pPr marL="115888" indent="-115888">
              <a:buFont typeface="Arial" panose="020B0604020202020204" pitchFamily="34" charset="0"/>
              <a:buChar char="•"/>
            </a:pPr>
            <a:r>
              <a:rPr lang="en-US" sz="1100" dirty="0" smtClean="0">
                <a:solidFill>
                  <a:schemeClr val="tx1"/>
                </a:solidFill>
              </a:rPr>
              <a:t>Conducted </a:t>
            </a:r>
            <a:r>
              <a:rPr lang="en-US" sz="1100" dirty="0">
                <a:solidFill>
                  <a:schemeClr val="tx1"/>
                </a:solidFill>
              </a:rPr>
              <a:t>a survey of tools to assist automated analysis and information visualization </a:t>
            </a:r>
          </a:p>
          <a:p>
            <a:pPr marL="115888" indent="-115888">
              <a:buFont typeface="Arial" panose="020B0604020202020204" pitchFamily="34" charset="0"/>
              <a:buChar char="•"/>
            </a:pPr>
            <a:r>
              <a:rPr lang="en-US" sz="1100" dirty="0">
                <a:solidFill>
                  <a:schemeClr val="tx1"/>
                </a:solidFill>
              </a:rPr>
              <a:t>Demonstrated Complex Event Processing (CEP) and Coherence Net processing for automated ingestion of semantic information</a:t>
            </a:r>
          </a:p>
          <a:p>
            <a:pPr marL="115888" indent="-115888">
              <a:buFont typeface="Arial" panose="020B0604020202020204" pitchFamily="34" charset="0"/>
              <a:buChar char="•"/>
            </a:pPr>
            <a:endParaRPr lang="en-US" sz="1100" dirty="0">
              <a:solidFill>
                <a:schemeClr val="tx1"/>
              </a:solidFill>
            </a:endParaRPr>
          </a:p>
        </p:txBody>
      </p:sp>
    </p:spTree>
    <p:extLst>
      <p:ext uri="{BB962C8B-B14F-4D97-AF65-F5344CB8AC3E}">
        <p14:creationId xmlns:p14="http://schemas.microsoft.com/office/powerpoint/2010/main" val="1884660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sz="half" idx="2"/>
          </p:nvPr>
        </p:nvSpPr>
        <p:spPr>
          <a:xfrm>
            <a:off x="297180" y="1399348"/>
            <a:ext cx="8549640" cy="5352289"/>
          </a:xfrm>
        </p:spPr>
        <p:txBody>
          <a:bodyPr>
            <a:normAutofit fontScale="92500" lnSpcReduction="10000"/>
          </a:bodyPr>
          <a:lstStyle/>
          <a:p>
            <a:pPr>
              <a:lnSpc>
                <a:spcPct val="80000"/>
              </a:lnSpc>
              <a:buFontTx/>
              <a:buNone/>
            </a:pPr>
            <a:r>
              <a:rPr lang="en-US" sz="1800" b="1" dirty="0" smtClean="0">
                <a:effectLst>
                  <a:outerShdw blurRad="38100" dist="38100" dir="2700000" algn="tl">
                    <a:srgbClr val="000000">
                      <a:alpha val="43137"/>
                    </a:srgbClr>
                  </a:outerShdw>
                </a:effectLst>
              </a:rPr>
              <a:t>Students supported:</a:t>
            </a:r>
          </a:p>
          <a:p>
            <a:pPr marL="171450" indent="-171450">
              <a:lnSpc>
                <a:spcPct val="80000"/>
              </a:lnSpc>
              <a:buFontTx/>
              <a:buChar char="-"/>
            </a:pPr>
            <a:r>
              <a:rPr lang="en-US" sz="1400" dirty="0" smtClean="0"/>
              <a:t>Two graduate students:  T. </a:t>
            </a:r>
            <a:r>
              <a:rPr lang="en-US" sz="1400" dirty="0" err="1" smtClean="0"/>
              <a:t>Endsley</a:t>
            </a:r>
            <a:r>
              <a:rPr lang="en-US" sz="1400" dirty="0" smtClean="0"/>
              <a:t> (50%) and J. </a:t>
            </a:r>
            <a:r>
              <a:rPr lang="en-US" sz="1400" dirty="0" err="1" smtClean="0"/>
              <a:t>Reep</a:t>
            </a:r>
            <a:r>
              <a:rPr lang="en-US" sz="1400" dirty="0" smtClean="0"/>
              <a:t> (50%)</a:t>
            </a:r>
          </a:p>
          <a:p>
            <a:pPr marL="171450" indent="-171450">
              <a:lnSpc>
                <a:spcPct val="80000"/>
              </a:lnSpc>
              <a:buFontTx/>
              <a:buChar char="-"/>
            </a:pPr>
            <a:r>
              <a:rPr lang="en-US" sz="1400" dirty="0" smtClean="0"/>
              <a:t>Five undergraduate students: J. Albany, C. Burns, B. </a:t>
            </a:r>
            <a:r>
              <a:rPr lang="en-US" sz="1400" dirty="0" err="1" smtClean="0"/>
              <a:t>Malinchak</a:t>
            </a:r>
            <a:r>
              <a:rPr lang="en-US" sz="1400" dirty="0" smtClean="0"/>
              <a:t>, D. Ocasio, James Rowley, and C. </a:t>
            </a:r>
            <a:r>
              <a:rPr lang="en-US" sz="1400" dirty="0" err="1" smtClean="0"/>
              <a:t>Signorino</a:t>
            </a:r>
            <a:r>
              <a:rPr lang="en-US" sz="1400" dirty="0" smtClean="0"/>
              <a:t> (approximately 15 % time) </a:t>
            </a:r>
          </a:p>
          <a:p>
            <a:pPr marL="171450" indent="-171450">
              <a:lnSpc>
                <a:spcPct val="80000"/>
              </a:lnSpc>
              <a:buFontTx/>
              <a:buChar char="-"/>
            </a:pPr>
            <a:r>
              <a:rPr lang="en-US" sz="1400" dirty="0" smtClean="0"/>
              <a:t>Two  faculty (D. Hall, M. McNeese) – Note: funding for all faculty provided by Penn State </a:t>
            </a:r>
          </a:p>
          <a:p>
            <a:pPr marL="171450" indent="-171450">
              <a:lnSpc>
                <a:spcPct val="80000"/>
              </a:lnSpc>
              <a:buFontTx/>
              <a:buChar char="-"/>
            </a:pPr>
            <a:r>
              <a:rPr lang="en-US" sz="1400" dirty="0" smtClean="0"/>
              <a:t>Degrees awarded:  None this period</a:t>
            </a:r>
          </a:p>
          <a:p>
            <a:pPr marL="171450" indent="-171450">
              <a:lnSpc>
                <a:spcPct val="80000"/>
              </a:lnSpc>
              <a:buFontTx/>
              <a:buChar char="-"/>
            </a:pPr>
            <a:r>
              <a:rPr lang="en-US" sz="1400" dirty="0" smtClean="0"/>
              <a:t>Degrees in progress: Tristan Endsley (PhD), James </a:t>
            </a:r>
            <a:r>
              <a:rPr lang="en-US" sz="1400" dirty="0" err="1" smtClean="0"/>
              <a:t>Reep</a:t>
            </a:r>
            <a:r>
              <a:rPr lang="en-US" sz="1400" dirty="0" smtClean="0"/>
              <a:t> (PhD) </a:t>
            </a:r>
          </a:p>
          <a:p>
            <a:pPr marL="171450" indent="-171450">
              <a:lnSpc>
                <a:spcPct val="80000"/>
              </a:lnSpc>
              <a:buFontTx/>
              <a:buChar char="-"/>
            </a:pPr>
            <a:r>
              <a:rPr lang="en-US" sz="1200" dirty="0" smtClean="0"/>
              <a:t>Note: since the 5</a:t>
            </a:r>
            <a:r>
              <a:rPr lang="en-US" sz="1200" baseline="30000" dirty="0" smtClean="0"/>
              <a:t>th</a:t>
            </a:r>
            <a:r>
              <a:rPr lang="en-US" sz="1200" dirty="0" smtClean="0"/>
              <a:t> year review, two Ph.D. students have graduated (Vincent Mancuso is a Ph.D. ORISE Post-Doctoral researcher at the Air Force Research Lab (711</a:t>
            </a:r>
            <a:r>
              <a:rPr lang="en-US" sz="1200" baseline="30000" dirty="0" smtClean="0"/>
              <a:t>th</a:t>
            </a:r>
            <a:r>
              <a:rPr lang="en-US" sz="1200" dirty="0" smtClean="0"/>
              <a:t> Human Performance Wing), and Dev Minotra is a Ph.D. Post-Doctoral Fellow in the Dept. of Industrial and Systems Engineering at the University of Toronto).</a:t>
            </a:r>
          </a:p>
          <a:p>
            <a:pPr marL="0" indent="0">
              <a:lnSpc>
                <a:spcPct val="80000"/>
              </a:lnSpc>
              <a:buNone/>
            </a:pPr>
            <a:endParaRPr lang="en-US" sz="1400" dirty="0" smtClean="0"/>
          </a:p>
          <a:p>
            <a:pPr>
              <a:lnSpc>
                <a:spcPct val="80000"/>
              </a:lnSpc>
              <a:buFontTx/>
              <a:buNone/>
            </a:pPr>
            <a:r>
              <a:rPr lang="en-US" sz="1800" b="1" dirty="0" smtClean="0">
                <a:effectLst>
                  <a:outerShdw blurRad="38100" dist="38100" dir="2700000" algn="tl">
                    <a:srgbClr val="000000">
                      <a:alpha val="43137"/>
                    </a:srgbClr>
                  </a:outerShdw>
                </a:effectLst>
              </a:rPr>
              <a:t>Publications:</a:t>
            </a:r>
          </a:p>
          <a:p>
            <a:pPr marL="171450" indent="-171450">
              <a:lnSpc>
                <a:spcPct val="80000"/>
              </a:lnSpc>
              <a:buFontTx/>
              <a:buChar char="-"/>
            </a:pPr>
            <a:r>
              <a:rPr lang="en-US" sz="1400" dirty="0" smtClean="0"/>
              <a:t>Refereed journal papers - 0</a:t>
            </a:r>
          </a:p>
          <a:p>
            <a:pPr marL="171450" indent="-171450">
              <a:lnSpc>
                <a:spcPct val="80000"/>
              </a:lnSpc>
              <a:buFontTx/>
              <a:buChar char="-"/>
            </a:pPr>
            <a:r>
              <a:rPr lang="en-US" sz="1400" dirty="0" smtClean="0"/>
              <a:t>Conference papers – 3</a:t>
            </a:r>
          </a:p>
          <a:p>
            <a:pPr marL="171450" indent="-171450">
              <a:lnSpc>
                <a:spcPct val="80000"/>
              </a:lnSpc>
              <a:buFontTx/>
              <a:buChar char="-"/>
            </a:pPr>
            <a:r>
              <a:rPr lang="en-US" sz="1400" dirty="0" smtClean="0"/>
              <a:t>Conference presentations – 3</a:t>
            </a:r>
          </a:p>
          <a:p>
            <a:pPr marL="171450" indent="-171450">
              <a:lnSpc>
                <a:spcPct val="80000"/>
              </a:lnSpc>
              <a:buFontTx/>
              <a:buChar char="-"/>
            </a:pPr>
            <a:r>
              <a:rPr lang="en-US" sz="1400" dirty="0" smtClean="0"/>
              <a:t>Books and book chapters - 2</a:t>
            </a:r>
          </a:p>
          <a:p>
            <a:pPr marL="171450" indent="-171450">
              <a:lnSpc>
                <a:spcPct val="80000"/>
              </a:lnSpc>
              <a:buFontTx/>
              <a:buChar char="-"/>
            </a:pPr>
            <a:r>
              <a:rPr lang="en-US" sz="1400" dirty="0" smtClean="0"/>
              <a:t>Dissertations and Theses – 1 (M.S. thesis in revision)</a:t>
            </a:r>
          </a:p>
          <a:p>
            <a:pPr marL="171450" indent="-171450">
              <a:lnSpc>
                <a:spcPct val="80000"/>
              </a:lnSpc>
              <a:buFontTx/>
              <a:buChar char="-"/>
            </a:pPr>
            <a:r>
              <a:rPr lang="en-US" sz="1400" dirty="0" smtClean="0"/>
              <a:t>Technical reports - 1</a:t>
            </a:r>
          </a:p>
          <a:p>
            <a:pPr marL="0" indent="0">
              <a:lnSpc>
                <a:spcPct val="80000"/>
              </a:lnSpc>
              <a:buNone/>
            </a:pPr>
            <a:endParaRPr lang="en-US" sz="1400" dirty="0" smtClean="0"/>
          </a:p>
          <a:p>
            <a:pPr>
              <a:lnSpc>
                <a:spcPct val="80000"/>
              </a:lnSpc>
              <a:buFontTx/>
              <a:buNone/>
            </a:pPr>
            <a:r>
              <a:rPr lang="en-US" sz="1800" b="1" dirty="0" smtClean="0">
                <a:effectLst>
                  <a:outerShdw blurRad="38100" dist="38100" dir="2700000" algn="tl">
                    <a:srgbClr val="000000">
                      <a:alpha val="43137"/>
                    </a:srgbClr>
                  </a:outerShdw>
                </a:effectLst>
              </a:rPr>
              <a:t>Technology Transitions</a:t>
            </a:r>
            <a:r>
              <a:rPr lang="en-US" sz="1800" dirty="0" smtClean="0"/>
              <a:t>:  </a:t>
            </a:r>
          </a:p>
          <a:p>
            <a:pPr marL="228600" indent="-114300">
              <a:lnSpc>
                <a:spcPct val="80000"/>
              </a:lnSpc>
            </a:pPr>
            <a:r>
              <a:rPr lang="en-US" sz="1600" dirty="0" smtClean="0"/>
              <a:t>Interactions with industry</a:t>
            </a:r>
          </a:p>
          <a:p>
            <a:pPr marL="573088" lvl="1" indent="-109538"/>
            <a:r>
              <a:rPr lang="en-US" sz="1200" dirty="0" smtClean="0"/>
              <a:t>Ethnographic </a:t>
            </a:r>
            <a:r>
              <a:rPr lang="en-US" sz="1200" dirty="0"/>
              <a:t>studies/knowledge elicitation with network analysts working in education, military, government, and industry domains.</a:t>
            </a:r>
          </a:p>
          <a:p>
            <a:pPr marL="573088" lvl="1" indent="-109538"/>
            <a:r>
              <a:rPr lang="en-US" sz="1200" dirty="0" smtClean="0"/>
              <a:t>Briefings </a:t>
            </a:r>
            <a:r>
              <a:rPr lang="en-US" sz="1200" dirty="0"/>
              <a:t>provided to several companies including:  </a:t>
            </a:r>
            <a:r>
              <a:rPr lang="en-US" sz="1200" dirty="0" smtClean="0"/>
              <a:t>Deloitte, Raytheon </a:t>
            </a:r>
            <a:r>
              <a:rPr lang="en-US" sz="1200" dirty="0"/>
              <a:t>Corporation, </a:t>
            </a:r>
            <a:r>
              <a:rPr lang="en-US" sz="1200" dirty="0" smtClean="0"/>
              <a:t>GE, MITRE</a:t>
            </a:r>
            <a:r>
              <a:rPr lang="en-US" sz="1200" dirty="0"/>
              <a:t>, Computer Sciences Corporation, </a:t>
            </a:r>
            <a:r>
              <a:rPr lang="en-US" sz="1200" dirty="0" smtClean="0"/>
              <a:t>MIT Lincoln Laboratory and TRIPWIRE, Inc.</a:t>
            </a:r>
          </a:p>
          <a:p>
            <a:pPr marL="463550" lvl="1" indent="0">
              <a:buNone/>
            </a:pPr>
            <a:endParaRPr lang="en-US" sz="1200" dirty="0" smtClean="0"/>
          </a:p>
          <a:p>
            <a:pPr marL="228600" indent="-114300">
              <a:lnSpc>
                <a:spcPct val="80000"/>
              </a:lnSpc>
            </a:pPr>
            <a:r>
              <a:rPr lang="en-US" sz="1600" dirty="0" smtClean="0"/>
              <a:t>Interactions with government  agencies</a:t>
            </a:r>
            <a:endParaRPr lang="en-US" sz="1600" dirty="0"/>
          </a:p>
          <a:p>
            <a:pPr marL="573088" lvl="0" indent="-109538">
              <a:lnSpc>
                <a:spcPct val="110000"/>
              </a:lnSpc>
              <a:spcBef>
                <a:spcPts val="600"/>
              </a:spcBef>
            </a:pPr>
            <a:r>
              <a:rPr lang="en-US" sz="1200" dirty="0"/>
              <a:t>Briefings presented to representatives from the National Security Agency (NSA), Defense Threat Reduction Agency (DTRA), Office of Naval Research (ONR),  Department of Homeland Security (DHS), the Department of Defense Intelligence Information Systems (</a:t>
            </a:r>
            <a:r>
              <a:rPr lang="en-US" sz="1200" dirty="0" err="1"/>
              <a:t>DoDII</a:t>
            </a:r>
            <a:r>
              <a:rPr lang="en-US" sz="1200" dirty="0"/>
              <a:t>), USAF Air Force Research Lab (Human </a:t>
            </a:r>
            <a:r>
              <a:rPr lang="en-US" sz="1200" dirty="0" smtClean="0"/>
              <a:t>Effectiveness), </a:t>
            </a:r>
            <a:r>
              <a:rPr lang="en-US" sz="1200" dirty="0"/>
              <a:t>NAVSEA (Crane Division)</a:t>
            </a:r>
          </a:p>
          <a:p>
            <a:pPr marL="463550" indent="0">
              <a:lnSpc>
                <a:spcPct val="80000"/>
              </a:lnSpc>
              <a:buNone/>
            </a:pPr>
            <a:endParaRPr lang="en-US" sz="1200" dirty="0"/>
          </a:p>
          <a:p>
            <a:pPr>
              <a:lnSpc>
                <a:spcPct val="80000"/>
              </a:lnSpc>
              <a:buFontTx/>
              <a:buNone/>
            </a:pPr>
            <a:endParaRPr lang="en-US" sz="1800" u="sng" dirty="0" smtClean="0"/>
          </a:p>
          <a:p>
            <a:pPr>
              <a:lnSpc>
                <a:spcPct val="80000"/>
              </a:lnSpc>
              <a:buFontTx/>
              <a:buNone/>
            </a:pPr>
            <a:endParaRPr lang="en-US" sz="1800" u="sng" dirty="0" smtClean="0">
              <a:solidFill>
                <a:srgbClr val="FF0000"/>
              </a:solidFill>
            </a:endParaRPr>
          </a:p>
        </p:txBody>
      </p:sp>
      <p:sp>
        <p:nvSpPr>
          <p:cNvPr id="5123" name="Rectangle 2"/>
          <p:cNvSpPr>
            <a:spLocks noGrp="1" noChangeArrowheads="1"/>
          </p:cNvSpPr>
          <p:nvPr>
            <p:ph type="title"/>
          </p:nvPr>
        </p:nvSpPr>
        <p:spPr>
          <a:xfrm>
            <a:off x="685800" y="275062"/>
            <a:ext cx="7772400" cy="1028700"/>
          </a:xfrm>
        </p:spPr>
        <p:txBody>
          <a:bodyPr>
            <a:normAutofit fontScale="90000"/>
          </a:bodyPr>
          <a:lstStyle/>
          <a:p>
            <a:r>
              <a:rPr lang="en-US" dirty="0" smtClean="0">
                <a:solidFill>
                  <a:schemeClr val="tx1"/>
                </a:solidFill>
              </a:rPr>
              <a:t>6</a:t>
            </a:r>
            <a:r>
              <a:rPr lang="en-US" baseline="30000" dirty="0" smtClean="0">
                <a:solidFill>
                  <a:schemeClr val="tx1"/>
                </a:solidFill>
              </a:rPr>
              <a:t>th</a:t>
            </a:r>
            <a:r>
              <a:rPr lang="en-US" dirty="0" smtClean="0">
                <a:solidFill>
                  <a:schemeClr val="tx1"/>
                </a:solidFill>
              </a:rPr>
              <a:t> Year Task Statistics </a:t>
            </a:r>
            <a:br>
              <a:rPr lang="en-US" dirty="0" smtClean="0">
                <a:solidFill>
                  <a:schemeClr val="tx1"/>
                </a:solidFill>
              </a:rPr>
            </a:br>
            <a:r>
              <a:rPr lang="en-US" dirty="0" smtClean="0">
                <a:solidFill>
                  <a:schemeClr val="tx1"/>
                </a:solidFill>
              </a:rPr>
              <a:t>and Summary</a:t>
            </a:r>
            <a:r>
              <a:rPr lang="en-US" dirty="0" smtClean="0"/>
              <a:t/>
            </a:r>
            <a:br>
              <a:rPr lang="en-US" dirty="0" smtClean="0"/>
            </a:br>
            <a:endParaRPr lang="en-US" dirty="0" smtClean="0"/>
          </a:p>
        </p:txBody>
      </p:sp>
      <p:sp>
        <p:nvSpPr>
          <p:cNvPr id="6" name="Slide Number Placeholder 3"/>
          <p:cNvSpPr txBox="1">
            <a:spLocks/>
          </p:cNvSpPr>
          <p:nvPr/>
        </p:nvSpPr>
        <p:spPr>
          <a:xfrm>
            <a:off x="8686800" y="6569075"/>
            <a:ext cx="457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9CA0C4D-AD9F-4242-BE20-240F93645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76195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6" y="246888"/>
            <a:ext cx="8229600" cy="1143000"/>
          </a:xfrm>
        </p:spPr>
        <p:txBody>
          <a:bodyPr/>
          <a:lstStyle/>
          <a:p>
            <a:r>
              <a:rPr lang="en-US" dirty="0" smtClean="0"/>
              <a:t>Publications, Honors and Awards</a:t>
            </a:r>
            <a:br>
              <a:rPr lang="en-US" dirty="0" smtClean="0"/>
            </a:br>
            <a:r>
              <a:rPr lang="en-US" dirty="0" smtClean="0"/>
              <a:t>Year 6</a:t>
            </a:r>
            <a:endParaRPr lang="en-US" dirty="0"/>
          </a:p>
        </p:txBody>
      </p:sp>
      <p:sp>
        <p:nvSpPr>
          <p:cNvPr id="4" name="TextBox 3"/>
          <p:cNvSpPr txBox="1"/>
          <p:nvPr/>
        </p:nvSpPr>
        <p:spPr>
          <a:xfrm>
            <a:off x="121920" y="1152292"/>
            <a:ext cx="8570976" cy="6370975"/>
          </a:xfrm>
          <a:prstGeom prst="rect">
            <a:avLst/>
          </a:prstGeom>
          <a:noFill/>
        </p:spPr>
        <p:txBody>
          <a:bodyPr wrap="square" rtlCol="0">
            <a:spAutoFit/>
          </a:bodyPr>
          <a:lstStyle/>
          <a:p>
            <a:pPr marL="171450" lvl="0" indent="-171450">
              <a:buFont typeface="Arial" panose="020B0604020202020204" pitchFamily="34" charset="0"/>
              <a:buChar char="•"/>
            </a:pPr>
            <a:endParaRPr lang="en-US" sz="1200" dirty="0"/>
          </a:p>
          <a:p>
            <a:pPr marL="285750" indent="-285750">
              <a:buFont typeface="Arial" panose="020B0604020202020204" pitchFamily="34" charset="0"/>
              <a:buChar char="•"/>
            </a:pPr>
            <a:r>
              <a:rPr lang="en-US" b="1" dirty="0" smtClean="0"/>
              <a:t>Refereed Conference Proceedings</a:t>
            </a:r>
          </a:p>
          <a:p>
            <a:pPr marL="341313" indent="-107950">
              <a:buFont typeface="Arial" panose="020B0604020202020204" pitchFamily="34" charset="0"/>
              <a:buChar char="•"/>
            </a:pPr>
            <a:r>
              <a:rPr lang="en-US" sz="1100" dirty="0"/>
              <a:t>McNeese, M. D., Mancuso, V. F., McNeese, N. J., &amp; Glantz, E. (2015). What went wrong? What can go right?  A prospectus on human factors practice. To appear in </a:t>
            </a:r>
            <a:r>
              <a:rPr lang="en-US" sz="1100" i="1" dirty="0"/>
              <a:t>Proceedings of the 6th International Conference on Applied Human Factors and Ergonomics (AHFE 2015) and the Affiliated Conferences</a:t>
            </a:r>
            <a:r>
              <a:rPr lang="en-US" sz="1100" dirty="0"/>
              <a:t>, AHFE,  July, 2015, Las Vegas, </a:t>
            </a:r>
            <a:r>
              <a:rPr lang="en-US" sz="1100" dirty="0" smtClean="0"/>
              <a:t>NV</a:t>
            </a:r>
          </a:p>
          <a:p>
            <a:pPr marL="341313" lvl="0" indent="-107950">
              <a:buFont typeface="Arial" panose="020B0604020202020204" pitchFamily="34" charset="0"/>
              <a:buChar char="•"/>
            </a:pPr>
            <a:r>
              <a:rPr lang="en-US" sz="1100" dirty="0"/>
              <a:t>Hall, D., McMullen, S. and C.M. Hall (2015), “New perspectives on Level-5 information fusion: The impact of advances in information technology and user behavior,” accepted for the IEEE 2015 </a:t>
            </a:r>
            <a:r>
              <a:rPr lang="en-US" sz="1100" i="1" dirty="0"/>
              <a:t>International Conference on Multisensor Fusion and Integration for Intelligent Systems</a:t>
            </a:r>
            <a:r>
              <a:rPr lang="en-US" sz="1100" dirty="0"/>
              <a:t>, Sept. 14 – 16, 2015, San Diego, CA</a:t>
            </a:r>
            <a:r>
              <a:rPr lang="en-US" sz="1100" dirty="0" smtClean="0"/>
              <a:t>.</a:t>
            </a:r>
          </a:p>
          <a:p>
            <a:pPr marL="341313" lvl="0" indent="-107950">
              <a:buFont typeface="Arial" panose="020B0604020202020204" pitchFamily="34" charset="0"/>
              <a:buChar char="•"/>
            </a:pPr>
            <a:r>
              <a:rPr lang="en-US" sz="1100" dirty="0" smtClean="0"/>
              <a:t>Hall, D. L., J. Graham and E. </a:t>
            </a:r>
            <a:r>
              <a:rPr lang="en-US" sz="1100" dirty="0" err="1" smtClean="0"/>
              <a:t>Catherman</a:t>
            </a:r>
            <a:r>
              <a:rPr lang="en-US" sz="1100" dirty="0" smtClean="0"/>
              <a:t>, (2015), “A survey of tools for the next generation analyst”, </a:t>
            </a:r>
            <a:r>
              <a:rPr lang="en-US" sz="1100" i="1" dirty="0" smtClean="0"/>
              <a:t>Proceedings of the DSS Sensing Technology and Applications Analyst: Next-Generation Analyst III,</a:t>
            </a:r>
            <a:r>
              <a:rPr lang="en-US" sz="1100" dirty="0" smtClean="0"/>
              <a:t> 20-24 April, 2015, Baltimore, MD</a:t>
            </a:r>
            <a:endParaRPr lang="en-US" sz="1100" dirty="0"/>
          </a:p>
          <a:p>
            <a:pPr marL="341313" indent="-107950">
              <a:buFont typeface="Arial" panose="020B0604020202020204" pitchFamily="34" charset="0"/>
              <a:buChar char="•"/>
            </a:pPr>
            <a:endParaRPr lang="en-US" sz="1200" dirty="0"/>
          </a:p>
          <a:p>
            <a:pPr marL="285750" indent="-285750">
              <a:buFont typeface="Arial" panose="020B0604020202020204" pitchFamily="34" charset="0"/>
              <a:buChar char="•"/>
            </a:pPr>
            <a:r>
              <a:rPr lang="en-US" b="1" dirty="0" smtClean="0"/>
              <a:t>Books and Book chapters</a:t>
            </a:r>
          </a:p>
          <a:p>
            <a:pPr marL="341313" lvl="1" indent="-111125">
              <a:buFont typeface="Arial" panose="020B0604020202020204" pitchFamily="34" charset="0"/>
              <a:buChar char="•"/>
            </a:pPr>
            <a:r>
              <a:rPr lang="en-US" sz="1100" dirty="0"/>
              <a:t>Hall, D., G. Cai and J. Graham (</a:t>
            </a:r>
            <a:r>
              <a:rPr lang="en-US" sz="1100" dirty="0" smtClean="0"/>
              <a:t>2015, in press), </a:t>
            </a:r>
            <a:r>
              <a:rPr lang="en-US" sz="1100" dirty="0"/>
              <a:t>“Empowering the next generation analyst” chapter in </a:t>
            </a:r>
            <a:r>
              <a:rPr lang="en-US" sz="1100" i="1" dirty="0"/>
              <a:t>Information Fusion in Crisis Management</a:t>
            </a:r>
            <a:r>
              <a:rPr lang="en-US" sz="1100" dirty="0"/>
              <a:t>, ed. By G. </a:t>
            </a:r>
            <a:r>
              <a:rPr lang="en-US" sz="1100" dirty="0" err="1"/>
              <a:t>Ragova</a:t>
            </a:r>
            <a:r>
              <a:rPr lang="en-US" sz="1100" dirty="0"/>
              <a:t> and P. Scott, Springer</a:t>
            </a:r>
            <a:r>
              <a:rPr lang="en-US" sz="1100" dirty="0" smtClean="0"/>
              <a:t>.</a:t>
            </a:r>
          </a:p>
          <a:p>
            <a:pPr marL="341313" lvl="1" indent="-111125">
              <a:buFont typeface="Arial" panose="020B0604020202020204" pitchFamily="34" charset="0"/>
              <a:buChar char="•"/>
            </a:pPr>
            <a:r>
              <a:rPr lang="en-US" sz="1100" dirty="0" smtClean="0"/>
              <a:t>McNeese, M. D., and D. L. Hall, editors, </a:t>
            </a:r>
            <a:r>
              <a:rPr lang="en-US" sz="1100" i="1" dirty="0" smtClean="0"/>
              <a:t>The Living Laboratory: An Integrated Problem-Centric Approach to Cognitive Systems and Teamwork,</a:t>
            </a:r>
            <a:r>
              <a:rPr lang="en-US" sz="1100" dirty="0" smtClean="0"/>
              <a:t> (in preparation)</a:t>
            </a:r>
          </a:p>
          <a:p>
            <a:pPr marL="230188" lvl="1"/>
            <a:endParaRPr lang="en-US" sz="1100" dirty="0"/>
          </a:p>
          <a:p>
            <a:pPr marL="285750" indent="-285750">
              <a:buFont typeface="Arial" panose="020B0604020202020204" pitchFamily="34" charset="0"/>
              <a:buChar char="•"/>
            </a:pPr>
            <a:r>
              <a:rPr lang="en-US" b="1" dirty="0" smtClean="0"/>
              <a:t>Technical reports</a:t>
            </a:r>
          </a:p>
          <a:p>
            <a:pPr marL="341313" lvl="0" indent="-111125">
              <a:buFont typeface="Arial" panose="020B0604020202020204" pitchFamily="34" charset="0"/>
              <a:buChar char="•"/>
            </a:pPr>
            <a:r>
              <a:rPr lang="en-US" sz="1100" dirty="0"/>
              <a:t>N. Giacobe and D. Hall (2015), Research Opportunities and Challenges for Cyber Systems Risk Management, June 30, 2015 (27 pages), technical report for Penn State Applied Research </a:t>
            </a:r>
            <a:r>
              <a:rPr lang="en-US" sz="1100" dirty="0" smtClean="0"/>
              <a:t>Laboratory</a:t>
            </a:r>
          </a:p>
          <a:p>
            <a:pPr marL="230188" lvl="0"/>
            <a:endParaRPr lang="en-US" sz="1200" dirty="0"/>
          </a:p>
          <a:p>
            <a:pPr marL="285750" indent="-285750">
              <a:buFont typeface="Arial" panose="020B0604020202020204" pitchFamily="34" charset="0"/>
              <a:buChar char="•"/>
            </a:pPr>
            <a:r>
              <a:rPr lang="en-US" b="1" dirty="0" smtClean="0"/>
              <a:t>Presentations </a:t>
            </a:r>
          </a:p>
          <a:p>
            <a:pPr marL="404813" lvl="0" indent="-171450">
              <a:buFont typeface="Arial" panose="020B0604020202020204" pitchFamily="34" charset="0"/>
              <a:buChar char="•"/>
            </a:pPr>
            <a:r>
              <a:rPr lang="en-US" sz="1200" dirty="0"/>
              <a:t>Hall, D. L., J. Graham and E. </a:t>
            </a:r>
            <a:r>
              <a:rPr lang="en-US" sz="1200" dirty="0" err="1"/>
              <a:t>Catherman</a:t>
            </a:r>
            <a:r>
              <a:rPr lang="en-US" sz="1200" dirty="0"/>
              <a:t>, (2015), “A survey of tools for the next generation analyst”, </a:t>
            </a:r>
            <a:r>
              <a:rPr lang="en-US" sz="1200" i="1" dirty="0"/>
              <a:t>Proceedings of the DSS Sensing Technology and Applications Analyst: Next-Generation Analyst III,</a:t>
            </a:r>
            <a:r>
              <a:rPr lang="en-US" sz="1200" dirty="0"/>
              <a:t> 20-24 April, 2015, Baltimore, MD</a:t>
            </a:r>
          </a:p>
          <a:p>
            <a:pPr marL="401638" indent="-168275"/>
            <a:r>
              <a:rPr lang="en-US" sz="1200" dirty="0" smtClean="0">
                <a:solidFill>
                  <a:srgbClr val="FF0000"/>
                </a:solidFill>
              </a:rPr>
              <a:t>•  </a:t>
            </a:r>
            <a:r>
              <a:rPr lang="en-US" sz="1100" dirty="0" smtClean="0"/>
              <a:t>McNeese</a:t>
            </a:r>
            <a:r>
              <a:rPr lang="en-US" sz="1100" dirty="0"/>
              <a:t>, M. D., Mancuso, V. F., McNeese, N. J., &amp; Glantz, E. (2015). What went wrong? What can go right?  A prospectus on human factors practice. To appear in </a:t>
            </a:r>
            <a:r>
              <a:rPr lang="en-US" sz="1100" i="1" dirty="0"/>
              <a:t>Proceedings of the 6th International Conference on Applied Human Factors and Ergonomics (AHFE 2015) and the Affiliated Conferences</a:t>
            </a:r>
            <a:r>
              <a:rPr lang="en-US" sz="1100" dirty="0"/>
              <a:t>, AHFE,  July, 2015, Las Vegas, </a:t>
            </a:r>
            <a:r>
              <a:rPr lang="en-US" sz="1100" dirty="0" smtClean="0"/>
              <a:t>NV</a:t>
            </a:r>
          </a:p>
          <a:p>
            <a:pPr marL="404813" lvl="0" indent="-171450">
              <a:buFont typeface="Arial" panose="020B0604020202020204" pitchFamily="34" charset="0"/>
              <a:buChar char="•"/>
            </a:pPr>
            <a:r>
              <a:rPr lang="en-US" sz="1100" dirty="0"/>
              <a:t>Hall, D., McMullen, S. and C.M. Hall (2015), “New perspectives on Level-5 information fusion: The impact of advances in information technology and user behavior,” accepted for the IEEE 2015 </a:t>
            </a:r>
            <a:r>
              <a:rPr lang="en-US" sz="1100" i="1" dirty="0"/>
              <a:t>International Conference on Multisensor Fusion and Integration for Intelligent Systems</a:t>
            </a:r>
            <a:r>
              <a:rPr lang="en-US" sz="1100" dirty="0"/>
              <a:t>, Sept. 14 – 16, 2015, San Diego, CA.</a:t>
            </a:r>
          </a:p>
          <a:p>
            <a:pPr marL="401638" indent="-168275"/>
            <a:endParaRPr lang="en-US" sz="1100" dirty="0" smtClean="0"/>
          </a:p>
          <a:p>
            <a:pPr marL="171450" lvl="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20631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4541" y="132546"/>
            <a:ext cx="5257800"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mj-lt"/>
                <a:ea typeface="+mj-ea"/>
                <a:cs typeface="+mj-cs"/>
              </a:rPr>
              <a:t>Summary of Six Year Key Performance Indicators</a:t>
            </a:r>
          </a:p>
        </p:txBody>
      </p:sp>
      <p:pic>
        <p:nvPicPr>
          <p:cNvPr id="5" name="Picture 4"/>
          <p:cNvPicPr>
            <a:picLocks noChangeAspect="1"/>
          </p:cNvPicPr>
          <p:nvPr/>
        </p:nvPicPr>
        <p:blipFill>
          <a:blip r:embed="rId2"/>
          <a:stretch>
            <a:fillRect/>
          </a:stretch>
        </p:blipFill>
        <p:spPr>
          <a:xfrm>
            <a:off x="1218247" y="1494472"/>
            <a:ext cx="6623456" cy="4220528"/>
          </a:xfrm>
          <a:prstGeom prst="rect">
            <a:avLst/>
          </a:prstGeom>
        </p:spPr>
      </p:pic>
      <p:sp>
        <p:nvSpPr>
          <p:cNvPr id="6" name="TextBox 5"/>
          <p:cNvSpPr txBox="1"/>
          <p:nvPr/>
        </p:nvSpPr>
        <p:spPr>
          <a:xfrm>
            <a:off x="1218247" y="5861208"/>
            <a:ext cx="6546533" cy="738664"/>
          </a:xfrm>
          <a:prstGeom prst="rect">
            <a:avLst/>
          </a:prstGeom>
          <a:noFill/>
        </p:spPr>
        <p:txBody>
          <a:bodyPr wrap="square" rtlCol="0">
            <a:spAutoFit/>
          </a:bodyPr>
          <a:lstStyle/>
          <a:p>
            <a:pPr marL="457200" indent="-457200"/>
            <a:r>
              <a:rPr lang="en-US" sz="1400" dirty="0"/>
              <a:t>Note:  Year 6 represents a partial year, no-cost extension beyond year 5 – Hence results are at a significantly lower level of effort than previous years</a:t>
            </a:r>
          </a:p>
          <a:p>
            <a:endParaRPr lang="en-US" sz="1400" dirty="0"/>
          </a:p>
        </p:txBody>
      </p:sp>
    </p:spTree>
    <p:extLst>
      <p:ext uri="{BB962C8B-B14F-4D97-AF65-F5344CB8AC3E}">
        <p14:creationId xmlns:p14="http://schemas.microsoft.com/office/powerpoint/2010/main" val="304081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Dr. Michael McNeese</a:t>
            </a:r>
            <a:r>
              <a:rPr lang="en-US" dirty="0"/>
              <a:t/>
            </a:r>
            <a:br>
              <a:rPr lang="en-US" dirty="0"/>
            </a:br>
            <a:endParaRPr lang="en-US" dirty="0"/>
          </a:p>
        </p:txBody>
      </p:sp>
      <p:sp>
        <p:nvSpPr>
          <p:cNvPr id="3" name="Content Placeholder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1928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8229600" cy="1143000"/>
          </a:xfrm>
        </p:spPr>
        <p:txBody>
          <a:bodyPr/>
          <a:lstStyle/>
          <a:p>
            <a:r>
              <a:rPr lang="en-US" dirty="0">
                <a:latin typeface="Arial" charset="0"/>
                <a:ea typeface="ＭＳ Ｐゴシック" charset="0"/>
                <a:cs typeface="ＭＳ Ｐゴシック" charset="0"/>
              </a:rPr>
              <a:t>Where does SA </a:t>
            </a:r>
            <a:r>
              <a:rPr lang="en-US" dirty="0" smtClean="0">
                <a:latin typeface="Arial" charset="0"/>
                <a:ea typeface="ＭＳ Ｐゴシック" charset="0"/>
                <a:cs typeface="ＭＳ Ｐゴシック" charset="0"/>
              </a:rPr>
              <a:t>reside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in </a:t>
            </a:r>
            <a:r>
              <a:rPr lang="en-US" dirty="0" err="1">
                <a:latin typeface="Arial" charset="0"/>
                <a:ea typeface="ＭＳ Ｐゴシック" charset="0"/>
                <a:cs typeface="ＭＳ Ｐゴシック" charset="0"/>
              </a:rPr>
              <a:t>CyberWorlds</a:t>
            </a:r>
            <a:r>
              <a:rPr lang="en-US" dirty="0">
                <a:latin typeface="Arial" charset="0"/>
                <a:ea typeface="ＭＳ Ｐゴシック" charset="0"/>
                <a:cs typeface="ＭＳ Ｐゴシック" charset="0"/>
              </a:rPr>
              <a:t>?</a:t>
            </a:r>
          </a:p>
        </p:txBody>
      </p:sp>
      <p:sp>
        <p:nvSpPr>
          <p:cNvPr id="18434" name="Content Placeholder 2"/>
          <p:cNvSpPr>
            <a:spLocks noGrp="1"/>
          </p:cNvSpPr>
          <p:nvPr>
            <p:ph idx="1"/>
          </p:nvPr>
        </p:nvSpPr>
        <p:spPr>
          <a:xfrm>
            <a:off x="457200" y="1874837"/>
            <a:ext cx="8229600" cy="4525963"/>
          </a:xfrm>
        </p:spPr>
        <p:txBody>
          <a:bodyPr>
            <a:normAutofit fontScale="92500"/>
          </a:bodyPr>
          <a:lstStyle/>
          <a:p>
            <a:r>
              <a:rPr lang="en-US" sz="2000" b="1" dirty="0" smtClean="0">
                <a:latin typeface="Arial" charset="0"/>
                <a:ea typeface="ＭＳ Ｐゴシック" charset="0"/>
                <a:cs typeface="ＭＳ Ｐゴシック" charset="0"/>
              </a:rPr>
              <a:t>Some </a:t>
            </a:r>
            <a:r>
              <a:rPr lang="en-US" sz="2000" b="1" dirty="0">
                <a:latin typeface="Arial" charset="0"/>
                <a:ea typeface="ＭＳ Ｐゴシック" charset="0"/>
                <a:cs typeface="ＭＳ Ｐゴシック" charset="0"/>
              </a:rPr>
              <a:t>say it is in the capacity to </a:t>
            </a:r>
            <a:r>
              <a:rPr lang="en-US" sz="2000" b="1" dirty="0" smtClean="0">
                <a:latin typeface="Arial" charset="0"/>
                <a:ea typeface="ＭＳ Ｐゴシック" charset="0"/>
                <a:cs typeface="ＭＳ Ｐゴシック" charset="0"/>
              </a:rPr>
              <a:t>increase </a:t>
            </a:r>
            <a:r>
              <a:rPr lang="en-US" sz="2000" b="1" dirty="0">
                <a:latin typeface="Arial" charset="0"/>
                <a:ea typeface="ＭＳ Ｐゴシック" charset="0"/>
                <a:cs typeface="ＭＳ Ｐゴシック" charset="0"/>
              </a:rPr>
              <a:t>data </a:t>
            </a:r>
            <a:r>
              <a:rPr lang="en-US" sz="2000" b="1" dirty="0" smtClean="0">
                <a:latin typeface="Arial" charset="0"/>
                <a:ea typeface="ＭＳ Ｐゴシック" charset="0"/>
                <a:cs typeface="ＭＳ Ｐゴシック" charset="0"/>
              </a:rPr>
              <a:t>availability</a:t>
            </a:r>
            <a:endParaRPr lang="en-US" sz="2000" b="1" dirty="0">
              <a:latin typeface="Arial" charset="0"/>
              <a:ea typeface="ＭＳ Ｐゴシック" charset="0"/>
              <a:cs typeface="ＭＳ Ｐゴシック" charset="0"/>
            </a:endParaRPr>
          </a:p>
          <a:p>
            <a:r>
              <a:rPr lang="en-US" sz="2000" b="1" dirty="0">
                <a:latin typeface="Arial" charset="0"/>
                <a:ea typeface="ＭＳ Ｐゴシック" charset="0"/>
                <a:cs typeface="ＭＳ Ｐゴシック" charset="0"/>
              </a:rPr>
              <a:t>Some say it is in the algorithms/</a:t>
            </a:r>
            <a:r>
              <a:rPr lang="en-US" sz="2000" b="1" dirty="0" smtClean="0">
                <a:latin typeface="Arial" charset="0"/>
                <a:ea typeface="ＭＳ Ｐゴシック" charset="0"/>
                <a:cs typeface="ＭＳ Ｐゴシック" charset="0"/>
              </a:rPr>
              <a:t>computers tools</a:t>
            </a:r>
            <a:endParaRPr lang="en-US" sz="2000" b="1" dirty="0">
              <a:latin typeface="Arial" charset="0"/>
              <a:ea typeface="ＭＳ Ｐゴシック" charset="0"/>
              <a:cs typeface="ＭＳ Ｐゴシック" charset="0"/>
            </a:endParaRPr>
          </a:p>
          <a:p>
            <a:r>
              <a:rPr lang="en-US" sz="2000" b="1" dirty="0">
                <a:latin typeface="Arial" charset="0"/>
                <a:ea typeface="ＭＳ Ｐゴシック" charset="0"/>
                <a:cs typeface="ＭＳ Ｐゴシック" charset="0"/>
              </a:rPr>
              <a:t>The visualizations, the </a:t>
            </a:r>
            <a:r>
              <a:rPr lang="en-US" sz="2000" b="1" dirty="0" smtClean="0">
                <a:latin typeface="Arial" charset="0"/>
                <a:ea typeface="ＭＳ Ｐゴシック" charset="0"/>
                <a:cs typeface="ＭＳ Ｐゴシック" charset="0"/>
              </a:rPr>
              <a:t>display, big data ?</a:t>
            </a:r>
            <a:endParaRPr lang="en-US" sz="2000" b="1" dirty="0">
              <a:latin typeface="Arial" charset="0"/>
              <a:ea typeface="ＭＳ Ｐゴシック" charset="0"/>
              <a:cs typeface="ＭＳ Ｐゴシック" charset="0"/>
            </a:endParaRPr>
          </a:p>
          <a:p>
            <a:r>
              <a:rPr lang="en-US" sz="2000" b="1" dirty="0">
                <a:latin typeface="Arial" charset="0"/>
                <a:ea typeface="ＭＳ Ｐゴシック" charset="0"/>
                <a:cs typeface="ＭＳ Ｐゴシック" charset="0"/>
              </a:rPr>
              <a:t>The human mind / experience – attention, </a:t>
            </a:r>
            <a:r>
              <a:rPr lang="en-US" sz="2000" b="1" dirty="0" smtClean="0">
                <a:latin typeface="Arial" charset="0"/>
                <a:ea typeface="ＭＳ Ｐゴシック" charset="0"/>
                <a:cs typeface="ＭＳ Ｐゴシック" charset="0"/>
              </a:rPr>
              <a:t>memory ? </a:t>
            </a:r>
            <a:r>
              <a:rPr lang="en-US" sz="2000" b="1" dirty="0">
                <a:latin typeface="Arial" charset="0"/>
                <a:ea typeface="ＭＳ Ｐゴシック" charset="0"/>
                <a:cs typeface="ＭＳ Ｐゴシック" charset="0"/>
              </a:rPr>
              <a:t>(often left out)</a:t>
            </a:r>
          </a:p>
          <a:p>
            <a:r>
              <a:rPr lang="en-US" sz="2000" b="1" dirty="0">
                <a:latin typeface="Arial" charset="0"/>
                <a:ea typeface="ＭＳ Ｐゴシック" charset="0"/>
                <a:cs typeface="ＭＳ Ｐゴシック" charset="0"/>
              </a:rPr>
              <a:t>The team mind (often not considered</a:t>
            </a:r>
            <a:r>
              <a:rPr lang="en-US" sz="2000" b="1" dirty="0" smtClean="0">
                <a:latin typeface="Arial" charset="0"/>
                <a:ea typeface="ＭＳ Ｐゴシック" charset="0"/>
                <a:cs typeface="ＭＳ Ｐゴシック" charset="0"/>
              </a:rPr>
              <a:t>)</a:t>
            </a:r>
          </a:p>
          <a:p>
            <a:endParaRPr lang="en-US" sz="2000" b="1" dirty="0">
              <a:latin typeface="Arial" charset="0"/>
              <a:ea typeface="ＭＳ Ｐゴシック" charset="0"/>
              <a:cs typeface="ＭＳ Ｐゴシック" charset="0"/>
            </a:endParaRPr>
          </a:p>
          <a:p>
            <a:pPr marL="0" indent="0">
              <a:buNone/>
            </a:pPr>
            <a:r>
              <a:rPr lang="en-US" sz="2000" dirty="0" smtClean="0">
                <a:solidFill>
                  <a:srgbClr val="3366FF"/>
                </a:solidFill>
                <a:latin typeface="Arial" charset="0"/>
                <a:ea typeface="ＭＳ Ｐゴシック" charset="0"/>
                <a:cs typeface="ＭＳ Ｐゴシック" charset="0"/>
              </a:rPr>
              <a:t>In reality - there are multiple </a:t>
            </a:r>
            <a:r>
              <a:rPr lang="en-US" sz="2000" dirty="0">
                <a:solidFill>
                  <a:srgbClr val="3366FF"/>
                </a:solidFill>
                <a:latin typeface="Arial" charset="0"/>
                <a:ea typeface="ＭＳ Ｐゴシック" charset="0"/>
                <a:cs typeface="ＭＳ Ｐゴシック" charset="0"/>
              </a:rPr>
              <a:t>kinds of awareness present in the </a:t>
            </a:r>
            <a:r>
              <a:rPr lang="en-US" sz="2000" dirty="0" smtClean="0">
                <a:solidFill>
                  <a:srgbClr val="3366FF"/>
                </a:solidFill>
                <a:latin typeface="Arial" charset="0"/>
                <a:ea typeface="ＭＳ Ｐゴシック" charset="0"/>
                <a:cs typeface="ＭＳ Ｐゴシック" charset="0"/>
              </a:rPr>
              <a:t>system, emergent across time and space, represented in various ways to human and agent; distributed throughout the cognitive system</a:t>
            </a:r>
          </a:p>
          <a:p>
            <a:pPr marL="0" indent="0">
              <a:buNone/>
            </a:pPr>
            <a:endParaRPr lang="en-US" sz="2000" dirty="0" smtClean="0">
              <a:solidFill>
                <a:srgbClr val="3366FF"/>
              </a:solidFill>
              <a:latin typeface="Arial" charset="0"/>
              <a:ea typeface="ＭＳ Ｐゴシック" charset="0"/>
              <a:cs typeface="ＭＳ Ｐゴシック" charset="0"/>
            </a:endParaRPr>
          </a:p>
          <a:p>
            <a:pPr marL="0" indent="0" algn="ctr">
              <a:buNone/>
            </a:pPr>
            <a:endParaRPr lang="en-US" sz="2000" b="1" i="1" dirty="0">
              <a:solidFill>
                <a:srgbClr val="3366FF"/>
              </a:solidFill>
              <a:latin typeface="Arial" charset="0"/>
              <a:ea typeface="ＭＳ Ｐゴシック" charset="0"/>
              <a:cs typeface="ＭＳ Ｐゴシック" charset="0"/>
            </a:endParaRPr>
          </a:p>
          <a:p>
            <a:pPr marL="0" indent="0" algn="ctr">
              <a:buNone/>
            </a:pPr>
            <a:r>
              <a:rPr lang="en-US" sz="2000" b="1" i="1" dirty="0" smtClean="0">
                <a:solidFill>
                  <a:schemeClr val="accent6">
                    <a:lumMod val="75000"/>
                  </a:schemeClr>
                </a:solidFill>
                <a:latin typeface="Arial" charset="0"/>
                <a:ea typeface="ＭＳ Ｐゴシック" charset="0"/>
                <a:cs typeface="ＭＳ Ｐゴシック" charset="0"/>
              </a:rPr>
              <a:t>This </a:t>
            </a:r>
            <a:r>
              <a:rPr lang="en-US" sz="2000" b="1" i="1" dirty="0">
                <a:solidFill>
                  <a:schemeClr val="accent6">
                    <a:lumMod val="75000"/>
                  </a:schemeClr>
                </a:solidFill>
                <a:latin typeface="Arial" charset="0"/>
                <a:ea typeface="ＭＳ Ｐゴシック" charset="0"/>
                <a:cs typeface="ＭＳ Ｐゴシック" charset="0"/>
              </a:rPr>
              <a:t>is </a:t>
            </a:r>
            <a:r>
              <a:rPr lang="en-US" sz="2000" b="1" i="1" dirty="0" smtClean="0">
                <a:solidFill>
                  <a:schemeClr val="accent6">
                    <a:lumMod val="75000"/>
                  </a:schemeClr>
                </a:solidFill>
                <a:latin typeface="Arial" charset="0"/>
                <a:ea typeface="ＭＳ Ｐゴシック" charset="0"/>
                <a:cs typeface="ＭＳ Ｐゴシック" charset="0"/>
              </a:rPr>
              <a:t>where our </a:t>
            </a:r>
            <a:r>
              <a:rPr lang="en-US" sz="2000" b="1" i="1" dirty="0">
                <a:solidFill>
                  <a:schemeClr val="accent6">
                    <a:lumMod val="75000"/>
                  </a:schemeClr>
                </a:solidFill>
                <a:latin typeface="Arial" charset="0"/>
                <a:ea typeface="ＭＳ Ｐゴシック" charset="0"/>
                <a:cs typeface="ＭＳ Ｐゴシック" charset="0"/>
              </a:rPr>
              <a:t>research has focused </a:t>
            </a:r>
            <a:r>
              <a:rPr lang="en-US" sz="2000" b="1" i="1" dirty="0" smtClean="0">
                <a:solidFill>
                  <a:schemeClr val="accent6">
                    <a:lumMod val="75000"/>
                  </a:schemeClr>
                </a:solidFill>
                <a:latin typeface="Arial" charset="0"/>
                <a:ea typeface="ＭＳ Ｐゴシック" charset="0"/>
                <a:cs typeface="ＭＳ Ｐゴシック" charset="0"/>
              </a:rPr>
              <a:t>and where</a:t>
            </a:r>
          </a:p>
          <a:p>
            <a:pPr marL="0" indent="0" algn="ctr">
              <a:buNone/>
            </a:pPr>
            <a:r>
              <a:rPr lang="en-US" sz="2000" b="1" i="1" dirty="0" smtClean="0">
                <a:solidFill>
                  <a:schemeClr val="accent6">
                    <a:lumMod val="75000"/>
                  </a:schemeClr>
                </a:solidFill>
                <a:latin typeface="Arial" charset="0"/>
                <a:ea typeface="ＭＳ Ｐゴシック" charset="0"/>
                <a:cs typeface="ＭＳ Ｐゴシック" charset="0"/>
              </a:rPr>
              <a:t> innovations will continue to develop </a:t>
            </a:r>
            <a:endParaRPr lang="en-US" sz="2000" b="1" i="1" dirty="0">
              <a:solidFill>
                <a:schemeClr val="accent6">
                  <a:lumMod val="75000"/>
                </a:schemeClr>
              </a:solidFill>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82714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10627</TotalTime>
  <Words>2730</Words>
  <Application>Microsoft Office PowerPoint</Application>
  <PresentationFormat>On-screen Show (4:3)</PresentationFormat>
  <Paragraphs>509</Paragraphs>
  <Slides>36</Slides>
  <Notes>23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Arial Black</vt:lpstr>
      <vt:lpstr>Calibri</vt:lpstr>
      <vt:lpstr>Tahoma</vt:lpstr>
      <vt:lpstr>Times New Roman</vt:lpstr>
      <vt:lpstr>Wingdings</vt:lpstr>
      <vt:lpstr>Office Theme</vt:lpstr>
      <vt:lpstr>Models and Experimentation in Cognition-Based Cyber Situation Awareness</vt:lpstr>
      <vt:lpstr> </vt:lpstr>
      <vt:lpstr>Main Scientific/Technical Accomplishments (6th Year)   </vt:lpstr>
      <vt:lpstr>PowerPoint Presentation</vt:lpstr>
      <vt:lpstr>6th Year Task Statistics  and Summary </vt:lpstr>
      <vt:lpstr>Publications, Honors and Awards Year 6</vt:lpstr>
      <vt:lpstr>PowerPoint Presentation</vt:lpstr>
      <vt:lpstr>Dr. Michael McNeese </vt:lpstr>
      <vt:lpstr>Where does SA reside  in CyberWorlds?</vt:lpstr>
      <vt:lpstr>PowerPoint Presentation</vt:lpstr>
      <vt:lpstr>PowerPoint Presentation</vt:lpstr>
      <vt:lpstr>  Underlying Theme:  Framing Awareness</vt:lpstr>
      <vt:lpstr>6th Year OVERVIEW - current work -</vt:lpstr>
      <vt:lpstr>Applying Distributed Cognition to  Cyber Security</vt:lpstr>
      <vt:lpstr>PowerPoint Presentation</vt:lpstr>
      <vt:lpstr>Approach I  - Proof of Concept Simulation – CYNETS</vt:lpstr>
      <vt:lpstr>Experiment/Proof of Concept using   CYNETS Simulation</vt:lpstr>
      <vt:lpstr>6th Year OVERVIEW: Qualitative</vt:lpstr>
      <vt:lpstr>Research Activity II  Cyber Security Challenge Exercise</vt:lpstr>
      <vt:lpstr> Approach II        Coding Schema – Initial Models</vt:lpstr>
      <vt:lpstr>Interview Transcripts - Encoding Schema -  </vt:lpstr>
      <vt:lpstr>Actual Screen Shot of  Encoding Scheme</vt:lpstr>
      <vt:lpstr>Concept Mapping  Representation Typology</vt:lpstr>
      <vt:lpstr>Overlays underlying CMAP </vt:lpstr>
      <vt:lpstr>PowerPoint Presentation</vt:lpstr>
      <vt:lpstr>6th Year OVERVIEW:  Integrated Results</vt:lpstr>
      <vt:lpstr>Future Work</vt:lpstr>
      <vt:lpstr>Summary of 6th Year Efforts and Accomplishments</vt:lpstr>
      <vt:lpstr>Problems / Issues  in  Cyber Distributed Cognition </vt:lpstr>
      <vt:lpstr>CYNET Simulation </vt:lpstr>
      <vt:lpstr>Application of Living Laboratory Framework</vt:lpstr>
      <vt:lpstr>Test and Evaluation Environment</vt:lpstr>
      <vt:lpstr> Testbed Network</vt:lpstr>
      <vt:lpstr>Physical Testbed for Generation of Hard Data</vt:lpstr>
      <vt:lpstr>PowerPoint Presentation</vt:lpstr>
      <vt:lpstr>PowerPoint Presentation</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dc:creator>
  <cp:lastModifiedBy>Nick Giacobe</cp:lastModifiedBy>
  <cp:revision>633</cp:revision>
  <cp:lastPrinted>2013-09-30T19:54:47Z</cp:lastPrinted>
  <dcterms:created xsi:type="dcterms:W3CDTF">2010-09-07T23:09:17Z</dcterms:created>
  <dcterms:modified xsi:type="dcterms:W3CDTF">2015-07-09T17:59:39Z</dcterms:modified>
</cp:coreProperties>
</file>