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396" r:id="rId2"/>
    <p:sldId id="447" r:id="rId3"/>
    <p:sldId id="379" r:id="rId4"/>
    <p:sldId id="380" r:id="rId5"/>
    <p:sldId id="381" r:id="rId6"/>
    <p:sldId id="397" r:id="rId7"/>
    <p:sldId id="459" r:id="rId8"/>
    <p:sldId id="460" r:id="rId9"/>
    <p:sldId id="427" r:id="rId10"/>
    <p:sldId id="461" r:id="rId11"/>
    <p:sldId id="462" r:id="rId12"/>
    <p:sldId id="464" r:id="rId13"/>
    <p:sldId id="465" r:id="rId14"/>
    <p:sldId id="466" r:id="rId15"/>
    <p:sldId id="467" r:id="rId16"/>
    <p:sldId id="468" r:id="rId17"/>
    <p:sldId id="469" r:id="rId18"/>
    <p:sldId id="470" r:id="rId19"/>
    <p:sldId id="471" r:id="rId20"/>
    <p:sldId id="472" r:id="rId21"/>
    <p:sldId id="473" r:id="rId22"/>
    <p:sldId id="474" r:id="rId23"/>
    <p:sldId id="475" r:id="rId24"/>
    <p:sldId id="476" r:id="rId25"/>
    <p:sldId id="477" r:id="rId26"/>
    <p:sldId id="478" r:id="rId27"/>
    <p:sldId id="489" r:id="rId28"/>
    <p:sldId id="490" r:id="rId29"/>
    <p:sldId id="479" r:id="rId30"/>
    <p:sldId id="492" r:id="rId31"/>
    <p:sldId id="491" r:id="rId32"/>
    <p:sldId id="493" r:id="rId33"/>
    <p:sldId id="480" r:id="rId34"/>
    <p:sldId id="494" r:id="rId35"/>
    <p:sldId id="482" r:id="rId36"/>
    <p:sldId id="497" r:id="rId37"/>
    <p:sldId id="510" r:id="rId38"/>
    <p:sldId id="488" r:id="rId39"/>
    <p:sldId id="495" r:id="rId40"/>
    <p:sldId id="496" r:id="rId41"/>
    <p:sldId id="511" r:id="rId42"/>
    <p:sldId id="498" r:id="rId43"/>
    <p:sldId id="507" r:id="rId44"/>
    <p:sldId id="508" r:id="rId45"/>
    <p:sldId id="509" r:id="rId46"/>
    <p:sldId id="499" r:id="rId47"/>
    <p:sldId id="500" r:id="rId48"/>
    <p:sldId id="503" r:id="rId49"/>
    <p:sldId id="504" r:id="rId50"/>
    <p:sldId id="505" r:id="rId51"/>
    <p:sldId id="506" r:id="rId52"/>
    <p:sldId id="394" r:id="rId53"/>
    <p:sldId id="393" r:id="rId5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McNeese" initials="MM" lastIdx="8" clrIdx="0"/>
  <p:cmAuthor id="1" name="dhall" initials="d"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A93F14"/>
    <a:srgbClr val="FCFBC5"/>
    <a:srgbClr val="F9F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4" autoAdjust="0"/>
    <p:restoredTop sz="85356" autoAdjust="0"/>
  </p:normalViewPr>
  <p:slideViewPr>
    <p:cSldViewPr snapToGrid="0">
      <p:cViewPr varScale="1">
        <p:scale>
          <a:sx n="57" d="100"/>
          <a:sy n="57" d="100"/>
        </p:scale>
        <p:origin x="-1002" y="-90"/>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11094"/>
    </p:cViewPr>
  </p:sorterViewPr>
  <p:notesViewPr>
    <p:cSldViewPr snapToGrid="0">
      <p:cViewPr varScale="1">
        <p:scale>
          <a:sx n="83" d="100"/>
          <a:sy n="83" d="100"/>
        </p:scale>
        <p:origin x="-3108" y="-8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FB9BA878-9DE9-42BC-B806-3E2B8C93B504}" type="datetimeFigureOut">
              <a:rPr lang="en-US" smtClean="0"/>
              <a:pPr/>
              <a:t>7/9/2015</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7B8480EE-51C6-4AC6-9A31-AE5C115F1FCA}" type="slidenum">
              <a:rPr lang="en-US" smtClean="0"/>
              <a:pPr/>
              <a:t>‹#›</a:t>
            </a:fld>
            <a:endParaRPr lang="en-US"/>
          </a:p>
        </p:txBody>
      </p:sp>
    </p:spTree>
    <p:extLst>
      <p:ext uri="{BB962C8B-B14F-4D97-AF65-F5344CB8AC3E}">
        <p14:creationId xmlns:p14="http://schemas.microsoft.com/office/powerpoint/2010/main" val="969610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07C24C6A-0E61-4770-986B-476039358790}" type="datetimeFigureOut">
              <a:rPr lang="en-US" smtClean="0"/>
              <a:pPr/>
              <a:t>7/9/2015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D6823AAF-14BC-48AC-9968-88BCE2B7E628}" type="slidenum">
              <a:rPr lang="en-US" smtClean="0"/>
              <a:pPr/>
              <a:t>‹#›</a:t>
            </a:fld>
            <a:endParaRPr lang="en-US"/>
          </a:p>
        </p:txBody>
      </p:sp>
    </p:spTree>
    <p:extLst>
      <p:ext uri="{BB962C8B-B14F-4D97-AF65-F5344CB8AC3E}">
        <p14:creationId xmlns:p14="http://schemas.microsoft.com/office/powerpoint/2010/main" val="368614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b="1">
                <a:solidFill>
                  <a:schemeClr val="tx1"/>
                </a:solidFill>
                <a:latin typeface="Arial" charset="0"/>
              </a:defRPr>
            </a:lvl1pPr>
            <a:lvl2pPr marL="714495" indent="-274806" eaLnBrk="0" hangingPunct="0">
              <a:defRPr sz="1900" b="1">
                <a:solidFill>
                  <a:schemeClr val="tx1"/>
                </a:solidFill>
                <a:latin typeface="Arial" charset="0"/>
              </a:defRPr>
            </a:lvl2pPr>
            <a:lvl3pPr marL="1099223" indent="-219845" eaLnBrk="0" hangingPunct="0">
              <a:defRPr sz="1900" b="1">
                <a:solidFill>
                  <a:schemeClr val="tx1"/>
                </a:solidFill>
                <a:latin typeface="Arial" charset="0"/>
              </a:defRPr>
            </a:lvl3pPr>
            <a:lvl4pPr marL="1538912" indent="-219845" eaLnBrk="0" hangingPunct="0">
              <a:defRPr sz="1900" b="1">
                <a:solidFill>
                  <a:schemeClr val="tx1"/>
                </a:solidFill>
                <a:latin typeface="Arial" charset="0"/>
              </a:defRPr>
            </a:lvl4pPr>
            <a:lvl5pPr marL="1978602" indent="-219845" eaLnBrk="0" hangingPunct="0">
              <a:defRPr sz="1900" b="1">
                <a:solidFill>
                  <a:schemeClr val="tx1"/>
                </a:solidFill>
                <a:latin typeface="Arial" charset="0"/>
              </a:defRPr>
            </a:lvl5pPr>
            <a:lvl6pPr marL="2418291" indent="-219845" eaLnBrk="0" fontAlgn="base" hangingPunct="0">
              <a:spcBef>
                <a:spcPct val="0"/>
              </a:spcBef>
              <a:spcAft>
                <a:spcPct val="0"/>
              </a:spcAft>
              <a:defRPr sz="1900" b="1">
                <a:solidFill>
                  <a:schemeClr val="tx1"/>
                </a:solidFill>
                <a:latin typeface="Arial" charset="0"/>
              </a:defRPr>
            </a:lvl6pPr>
            <a:lvl7pPr marL="2857980" indent="-219845" eaLnBrk="0" fontAlgn="base" hangingPunct="0">
              <a:spcBef>
                <a:spcPct val="0"/>
              </a:spcBef>
              <a:spcAft>
                <a:spcPct val="0"/>
              </a:spcAft>
              <a:defRPr sz="1900" b="1">
                <a:solidFill>
                  <a:schemeClr val="tx1"/>
                </a:solidFill>
                <a:latin typeface="Arial" charset="0"/>
              </a:defRPr>
            </a:lvl7pPr>
            <a:lvl8pPr marL="3297669" indent="-219845" eaLnBrk="0" fontAlgn="base" hangingPunct="0">
              <a:spcBef>
                <a:spcPct val="0"/>
              </a:spcBef>
              <a:spcAft>
                <a:spcPct val="0"/>
              </a:spcAft>
              <a:defRPr sz="1900" b="1">
                <a:solidFill>
                  <a:schemeClr val="tx1"/>
                </a:solidFill>
                <a:latin typeface="Arial" charset="0"/>
              </a:defRPr>
            </a:lvl8pPr>
            <a:lvl9pPr marL="3737359" indent="-219845" eaLnBrk="0" fontAlgn="base" hangingPunct="0">
              <a:spcBef>
                <a:spcPct val="0"/>
              </a:spcBef>
              <a:spcAft>
                <a:spcPct val="0"/>
              </a:spcAft>
              <a:defRPr sz="1900" b="1">
                <a:solidFill>
                  <a:schemeClr val="tx1"/>
                </a:solidFill>
                <a:latin typeface="Arial" charset="0"/>
              </a:defRPr>
            </a:lvl9pPr>
          </a:lstStyle>
          <a:p>
            <a:pPr eaLnBrk="1" hangingPunct="1"/>
            <a:fld id="{57BBEC4F-9442-4ACC-98CB-5247F41C4FD9}" type="slidenum">
              <a:rPr lang="en-US" sz="1200" b="0"/>
              <a:pPr eaLnBrk="1" hangingPunct="1"/>
              <a:t>3</a:t>
            </a:fld>
            <a:endParaRPr lang="en-US" sz="1200" b="0"/>
          </a:p>
        </p:txBody>
      </p:sp>
    </p:spTree>
    <p:extLst>
      <p:ext uri="{BB962C8B-B14F-4D97-AF65-F5344CB8AC3E}">
        <p14:creationId xmlns:p14="http://schemas.microsoft.com/office/powerpoint/2010/main" val="386315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Tikiwiki_graph_formula_exec</a:t>
            </a:r>
            <a:r>
              <a:rPr lang="en-US" dirty="0" smtClean="0"/>
              <a:t> Attack</a:t>
            </a:r>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22</a:t>
            </a:fld>
            <a:endParaRPr lang="en-US"/>
          </a:p>
        </p:txBody>
      </p:sp>
    </p:spTree>
    <p:extLst>
      <p:ext uri="{BB962C8B-B14F-4D97-AF65-F5344CB8AC3E}">
        <p14:creationId xmlns:p14="http://schemas.microsoft.com/office/powerpoint/2010/main" val="3325413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DVWA Command Injection Attack</a:t>
            </a:r>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23</a:t>
            </a:fld>
            <a:endParaRPr lang="en-US"/>
          </a:p>
        </p:txBody>
      </p:sp>
    </p:spTree>
    <p:extLst>
      <p:ext uri="{BB962C8B-B14F-4D97-AF65-F5344CB8AC3E}">
        <p14:creationId xmlns:p14="http://schemas.microsoft.com/office/powerpoint/2010/main" val="879726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DVWA SQL Injection (BLIND) Attack</a:t>
            </a:r>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24</a:t>
            </a:fld>
            <a:endParaRPr lang="en-US"/>
          </a:p>
        </p:txBody>
      </p:sp>
    </p:spTree>
    <p:extLst>
      <p:ext uri="{BB962C8B-B14F-4D97-AF65-F5344CB8AC3E}">
        <p14:creationId xmlns:p14="http://schemas.microsoft.com/office/powerpoint/2010/main" val="1301142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F33F5F2-A4BA-417D-9404-F84324915356}" type="slidenum">
              <a:rPr lang="en-US" smtClean="0"/>
              <a:t>29</a:t>
            </a:fld>
            <a:endParaRPr lang="en-US"/>
          </a:p>
        </p:txBody>
      </p:sp>
    </p:spTree>
    <p:extLst>
      <p:ext uri="{BB962C8B-B14F-4D97-AF65-F5344CB8AC3E}">
        <p14:creationId xmlns:p14="http://schemas.microsoft.com/office/powerpoint/2010/main" val="1030344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F33F5F2-A4BA-417D-9404-F84324915356}" type="slidenum">
              <a:rPr lang="en-US" smtClean="0"/>
              <a:t>31</a:t>
            </a:fld>
            <a:endParaRPr lang="en-US"/>
          </a:p>
        </p:txBody>
      </p:sp>
    </p:spTree>
    <p:extLst>
      <p:ext uri="{BB962C8B-B14F-4D97-AF65-F5344CB8AC3E}">
        <p14:creationId xmlns:p14="http://schemas.microsoft.com/office/powerpoint/2010/main" val="1225918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SINK</a:t>
            </a:r>
            <a:r>
              <a:rPr lang="en-US" baseline="0" dirty="0" smtClean="0"/>
              <a:t> depends on SRC </a:t>
            </a:r>
          </a:p>
          <a:p>
            <a:r>
              <a:rPr lang="en-US" baseline="0" dirty="0" smtClean="0"/>
              <a:t>X – SINK </a:t>
            </a:r>
          </a:p>
          <a:p>
            <a:r>
              <a:rPr lang="en-US" baseline="0" dirty="0" smtClean="0"/>
              <a:t>Y – SRC </a:t>
            </a:r>
            <a:endParaRPr lang="en-US" dirty="0"/>
          </a:p>
        </p:txBody>
      </p:sp>
      <p:sp>
        <p:nvSpPr>
          <p:cNvPr id="4" name="Slide Number Placeholder 3"/>
          <p:cNvSpPr>
            <a:spLocks noGrp="1"/>
          </p:cNvSpPr>
          <p:nvPr>
            <p:ph type="sldNum" sz="quarter" idx="10"/>
          </p:nvPr>
        </p:nvSpPr>
        <p:spPr/>
        <p:txBody>
          <a:bodyPr/>
          <a:lstStyle/>
          <a:p>
            <a:fld id="{D6823AAF-14BC-48AC-9968-88BCE2B7E628}" type="slidenum">
              <a:rPr lang="en-US" smtClean="0"/>
              <a:pPr/>
              <a:t>36</a:t>
            </a:fld>
            <a:endParaRPr lang="en-US"/>
          </a:p>
        </p:txBody>
      </p:sp>
    </p:spTree>
    <p:extLst>
      <p:ext uri="{BB962C8B-B14F-4D97-AF65-F5344CB8AC3E}">
        <p14:creationId xmlns:p14="http://schemas.microsoft.com/office/powerpoint/2010/main" val="159657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Path size:</a:t>
            </a:r>
            <a:r>
              <a:rPr lang="en-US" baseline="0" dirty="0" smtClean="0"/>
              <a:t> 77 objects</a:t>
            </a:r>
          </a:p>
          <a:p>
            <a:r>
              <a:rPr lang="en-US" baseline="0" dirty="0" smtClean="0"/>
              <a:t>Patrol: 155 objects </a:t>
            </a:r>
            <a:endParaRPr lang="en-US" dirty="0"/>
          </a:p>
        </p:txBody>
      </p:sp>
      <p:sp>
        <p:nvSpPr>
          <p:cNvPr id="4" name="Slide Number Placeholder 3"/>
          <p:cNvSpPr>
            <a:spLocks noGrp="1"/>
          </p:cNvSpPr>
          <p:nvPr>
            <p:ph type="sldNum" sz="quarter" idx="10"/>
          </p:nvPr>
        </p:nvSpPr>
        <p:spPr/>
        <p:txBody>
          <a:bodyPr/>
          <a:lstStyle/>
          <a:p>
            <a:fld id="{D6823AAF-14BC-48AC-9968-88BCE2B7E628}" type="slidenum">
              <a:rPr lang="en-US" smtClean="0"/>
              <a:pPr/>
              <a:t>40</a:t>
            </a:fld>
            <a:endParaRPr lang="en-US"/>
          </a:p>
        </p:txBody>
      </p:sp>
    </p:spTree>
    <p:extLst>
      <p:ext uri="{BB962C8B-B14F-4D97-AF65-F5344CB8AC3E}">
        <p14:creationId xmlns:p14="http://schemas.microsoft.com/office/powerpoint/2010/main" val="4171906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0" dirty="0" smtClean="0"/>
              <a:t>Change 0.9 to 0.8 of the value of \</a:t>
            </a:r>
            <a:r>
              <a:rPr lang="en-US" sz="1800" baseline="0" dirty="0" err="1" smtClean="0"/>
              <a:t>tao</a:t>
            </a:r>
            <a:r>
              <a:rPr lang="en-US" sz="1800" baseline="0" dirty="0" smtClean="0"/>
              <a:t>, no major impact on the output. </a:t>
            </a:r>
          </a:p>
          <a:p>
            <a:r>
              <a:rPr lang="en-US" sz="1800" baseline="0" dirty="0" smtClean="0"/>
              <a:t>Change from 0.9 to 0.5, big impact on output.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6823AAF-14BC-48AC-9968-88BCE2B7E628}" type="slidenum">
              <a:rPr lang="en-US" smtClean="0"/>
              <a:pPr/>
              <a:t>41</a:t>
            </a:fld>
            <a:endParaRPr lang="en-US"/>
          </a:p>
        </p:txBody>
      </p:sp>
    </p:spTree>
    <p:extLst>
      <p:ext uri="{BB962C8B-B14F-4D97-AF65-F5344CB8AC3E}">
        <p14:creationId xmlns:p14="http://schemas.microsoft.com/office/powerpoint/2010/main" val="4171906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TRESET: Transition to model an asset being reset to its original operational</a:t>
            </a:r>
          </a:p>
          <a:p>
            <a:r>
              <a:rPr lang="en-US" dirty="0" smtClean="0"/>
              <a:t>state after being detected as compromised. </a:t>
            </a:r>
          </a:p>
          <a:p>
            <a:endParaRPr lang="en-US" dirty="0" smtClean="0"/>
          </a:p>
          <a:p>
            <a:r>
              <a:rPr lang="en-US" sz="1400" b="0" i="0" u="none" strike="noStrike" kern="1200" baseline="0" dirty="0" smtClean="0">
                <a:solidFill>
                  <a:schemeClr val="tx1"/>
                </a:solidFill>
                <a:latin typeface="+mn-lt"/>
                <a:ea typeface="+mn-ea"/>
                <a:cs typeface="+mn-cs"/>
              </a:rPr>
              <a:t>For one example, when a Type D event is identified by alert </a:t>
            </a:r>
            <a:r>
              <a:rPr lang="en-US" sz="1400" b="0" i="1" u="none" strike="noStrike" kern="1200" baseline="0" dirty="0" smtClean="0">
                <a:solidFill>
                  <a:schemeClr val="tx1"/>
                </a:solidFill>
                <a:latin typeface="+mn-lt"/>
                <a:ea typeface="+mn-ea"/>
                <a:cs typeface="+mn-cs"/>
              </a:rPr>
              <a:t>x</a:t>
            </a:r>
            <a:r>
              <a:rPr lang="en-US" sz="1400" b="0" i="0" u="none" strike="noStrike" kern="1200" baseline="0" dirty="0" smtClean="0">
                <a:solidFill>
                  <a:schemeClr val="tx1"/>
                </a:solidFill>
                <a:latin typeface="+mn-lt"/>
                <a:ea typeface="+mn-ea"/>
                <a:cs typeface="+mn-cs"/>
              </a:rPr>
              <a:t>, we can search the cognitive trace and find the hypotheses “triggered” by alert </a:t>
            </a:r>
            <a:r>
              <a:rPr lang="en-US" sz="1400" b="0" i="1" u="none" strike="noStrike" kern="1200" baseline="0" dirty="0" smtClean="0">
                <a:solidFill>
                  <a:schemeClr val="tx1"/>
                </a:solidFill>
                <a:latin typeface="+mn-lt"/>
                <a:ea typeface="+mn-ea"/>
                <a:cs typeface="+mn-cs"/>
              </a:rPr>
              <a:t>x</a:t>
            </a:r>
            <a:r>
              <a:rPr lang="en-US" sz="1400" b="0" i="0" u="none" strike="noStrike" kern="1200" baseline="0" dirty="0" smtClean="0">
                <a:solidFill>
                  <a:schemeClr val="tx1"/>
                </a:solidFill>
                <a:latin typeface="+mn-lt"/>
                <a:ea typeface="+mn-ea"/>
                <a:cs typeface="+mn-cs"/>
              </a:rPr>
              <a:t>. If these hypotheses conclude that alert </a:t>
            </a:r>
            <a:r>
              <a:rPr lang="en-US" sz="1400" b="0" i="1" u="none" strike="noStrike" kern="1200" baseline="0" dirty="0" smtClean="0">
                <a:solidFill>
                  <a:schemeClr val="tx1"/>
                </a:solidFill>
                <a:latin typeface="+mn-lt"/>
                <a:ea typeface="+mn-ea"/>
                <a:cs typeface="+mn-cs"/>
              </a:rPr>
              <a:t>x </a:t>
            </a:r>
            <a:r>
              <a:rPr lang="en-US" sz="1400" b="0" i="0" u="none" strike="noStrike" kern="1200" baseline="0" dirty="0" smtClean="0">
                <a:solidFill>
                  <a:schemeClr val="tx1"/>
                </a:solidFill>
                <a:latin typeface="+mn-lt"/>
                <a:ea typeface="+mn-ea"/>
                <a:cs typeface="+mn-cs"/>
              </a:rPr>
              <a:t>is a false alarm (i.e., false positive), we should let the Petri net “reject” the identified event. </a:t>
            </a:r>
            <a:endParaRPr lang="en-US" sz="1400" baseline="0" dirty="0"/>
          </a:p>
        </p:txBody>
      </p:sp>
      <p:sp>
        <p:nvSpPr>
          <p:cNvPr id="4" name="Slide Number Placeholder 3"/>
          <p:cNvSpPr>
            <a:spLocks noGrp="1"/>
          </p:cNvSpPr>
          <p:nvPr>
            <p:ph type="sldNum" sz="quarter" idx="10"/>
          </p:nvPr>
        </p:nvSpPr>
        <p:spPr/>
        <p:txBody>
          <a:bodyPr/>
          <a:lstStyle/>
          <a:p>
            <a:fld id="{D6823AAF-14BC-48AC-9968-88BCE2B7E628}" type="slidenum">
              <a:rPr lang="en-US" smtClean="0"/>
              <a:pPr/>
              <a:t>45</a:t>
            </a:fld>
            <a:endParaRPr lang="en-US"/>
          </a:p>
        </p:txBody>
      </p:sp>
    </p:spTree>
    <p:extLst>
      <p:ext uri="{BB962C8B-B14F-4D97-AF65-F5344CB8AC3E}">
        <p14:creationId xmlns:p14="http://schemas.microsoft.com/office/powerpoint/2010/main" val="4265721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For one example, when a transition is triggered by alert </a:t>
            </a:r>
            <a:r>
              <a:rPr lang="en-US" sz="1200" b="0" i="1" u="none" strike="noStrike" kern="1200" baseline="0" dirty="0" smtClean="0">
                <a:solidFill>
                  <a:schemeClr val="tx1"/>
                </a:solidFill>
                <a:latin typeface="+mn-lt"/>
                <a:ea typeface="+mn-ea"/>
                <a:cs typeface="+mn-cs"/>
              </a:rPr>
              <a:t>x</a:t>
            </a:r>
            <a:r>
              <a:rPr lang="en-US" sz="1200" b="0" i="0" u="none" strike="noStrike" kern="1200" baseline="0" dirty="0" smtClean="0">
                <a:solidFill>
                  <a:schemeClr val="tx1"/>
                </a:solidFill>
                <a:latin typeface="+mn-lt"/>
                <a:ea typeface="+mn-ea"/>
                <a:cs typeface="+mn-cs"/>
              </a:rPr>
              <a:t>, we can search the cognitive trace and find the hypotheses “triggered” by alert </a:t>
            </a:r>
            <a:r>
              <a:rPr lang="en-US" sz="1200" b="0" i="1" u="none" strike="noStrike" kern="1200" baseline="0" dirty="0" smtClean="0">
                <a:solidFill>
                  <a:schemeClr val="tx1"/>
                </a:solidFill>
                <a:latin typeface="+mn-lt"/>
                <a:ea typeface="+mn-ea"/>
                <a:cs typeface="+mn-cs"/>
              </a:rPr>
              <a:t>x</a:t>
            </a:r>
            <a:r>
              <a:rPr lang="en-US" sz="1200" b="0" i="0" u="none" strike="noStrike" kern="1200" baseline="0" dirty="0" smtClean="0">
                <a:solidFill>
                  <a:schemeClr val="tx1"/>
                </a:solidFill>
                <a:latin typeface="+mn-lt"/>
                <a:ea typeface="+mn-ea"/>
                <a:cs typeface="+mn-cs"/>
              </a:rPr>
              <a:t>. If these hypotheses conclude that alert </a:t>
            </a:r>
            <a:r>
              <a:rPr lang="en-US" sz="1200" b="0" i="1" u="none" strike="noStrike" kern="1200" baseline="0" dirty="0" smtClean="0">
                <a:solidFill>
                  <a:schemeClr val="tx1"/>
                </a:solidFill>
                <a:latin typeface="+mn-lt"/>
                <a:ea typeface="+mn-ea"/>
                <a:cs typeface="+mn-cs"/>
              </a:rPr>
              <a:t>x </a:t>
            </a:r>
            <a:r>
              <a:rPr lang="en-US" sz="1200" b="0" i="0" u="none" strike="noStrike" kern="1200" baseline="0" dirty="0" smtClean="0">
                <a:solidFill>
                  <a:schemeClr val="tx1"/>
                </a:solidFill>
                <a:latin typeface="+mn-lt"/>
                <a:ea typeface="+mn-ea"/>
                <a:cs typeface="+mn-cs"/>
              </a:rPr>
              <a:t>is a false alarm (i.e., false positive), we should let the Petri net “reject” the identified event. </a:t>
            </a:r>
            <a:endParaRPr lang="en-US" sz="1200"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6823AAF-14BC-48AC-9968-88BCE2B7E628}" type="slidenum">
              <a:rPr lang="en-US" smtClean="0"/>
              <a:pPr/>
              <a:t>46</a:t>
            </a:fld>
            <a:endParaRPr lang="en-US"/>
          </a:p>
        </p:txBody>
      </p:sp>
    </p:spTree>
    <p:extLst>
      <p:ext uri="{BB962C8B-B14F-4D97-AF65-F5344CB8AC3E}">
        <p14:creationId xmlns:p14="http://schemas.microsoft.com/office/powerpoint/2010/main" val="3446867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2015 work B: petri-net</a:t>
            </a:r>
          </a:p>
          <a:p>
            <a:r>
              <a:rPr lang="en-US" dirty="0" smtClean="0"/>
              <a:t>2015 work A: Xiaoyan BN </a:t>
            </a:r>
          </a:p>
          <a:p>
            <a:r>
              <a:rPr lang="en-US" dirty="0" smtClean="0"/>
              <a:t>2015 work C: X-Ray system </a:t>
            </a:r>
          </a:p>
          <a:p>
            <a:endParaRPr lang="en-US" dirty="0"/>
          </a:p>
        </p:txBody>
      </p:sp>
      <p:sp>
        <p:nvSpPr>
          <p:cNvPr id="4" name="Slide Number Placeholder 3"/>
          <p:cNvSpPr>
            <a:spLocks noGrp="1"/>
          </p:cNvSpPr>
          <p:nvPr>
            <p:ph type="sldNum" sz="quarter" idx="10"/>
          </p:nvPr>
        </p:nvSpPr>
        <p:spPr/>
        <p:txBody>
          <a:bodyPr/>
          <a:lstStyle/>
          <a:p>
            <a:fld id="{D6823AAF-14BC-48AC-9968-88BCE2B7E628}" type="slidenum">
              <a:rPr lang="en-US" smtClean="0"/>
              <a:pPr/>
              <a:t>5</a:t>
            </a:fld>
            <a:endParaRPr lang="en-US"/>
          </a:p>
        </p:txBody>
      </p:sp>
    </p:spTree>
    <p:extLst>
      <p:ext uri="{BB962C8B-B14F-4D97-AF65-F5344CB8AC3E}">
        <p14:creationId xmlns:p14="http://schemas.microsoft.com/office/powerpoint/2010/main" val="2332640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b="1">
                <a:solidFill>
                  <a:schemeClr val="tx1"/>
                </a:solidFill>
                <a:latin typeface="Arial" charset="0"/>
              </a:defRPr>
            </a:lvl1pPr>
            <a:lvl2pPr marL="714495" indent="-274806" eaLnBrk="0" hangingPunct="0">
              <a:defRPr sz="1900" b="1">
                <a:solidFill>
                  <a:schemeClr val="tx1"/>
                </a:solidFill>
                <a:latin typeface="Arial" charset="0"/>
              </a:defRPr>
            </a:lvl2pPr>
            <a:lvl3pPr marL="1099223" indent="-219845" eaLnBrk="0" hangingPunct="0">
              <a:defRPr sz="1900" b="1">
                <a:solidFill>
                  <a:schemeClr val="tx1"/>
                </a:solidFill>
                <a:latin typeface="Arial" charset="0"/>
              </a:defRPr>
            </a:lvl3pPr>
            <a:lvl4pPr marL="1538912" indent="-219845" eaLnBrk="0" hangingPunct="0">
              <a:defRPr sz="1900" b="1">
                <a:solidFill>
                  <a:schemeClr val="tx1"/>
                </a:solidFill>
                <a:latin typeface="Arial" charset="0"/>
              </a:defRPr>
            </a:lvl4pPr>
            <a:lvl5pPr marL="1978602" indent="-219845" eaLnBrk="0" hangingPunct="0">
              <a:defRPr sz="1900" b="1">
                <a:solidFill>
                  <a:schemeClr val="tx1"/>
                </a:solidFill>
                <a:latin typeface="Arial" charset="0"/>
              </a:defRPr>
            </a:lvl5pPr>
            <a:lvl6pPr marL="2418291" indent="-219845" eaLnBrk="0" fontAlgn="base" hangingPunct="0">
              <a:spcBef>
                <a:spcPct val="0"/>
              </a:spcBef>
              <a:spcAft>
                <a:spcPct val="0"/>
              </a:spcAft>
              <a:defRPr sz="1900" b="1">
                <a:solidFill>
                  <a:schemeClr val="tx1"/>
                </a:solidFill>
                <a:latin typeface="Arial" charset="0"/>
              </a:defRPr>
            </a:lvl6pPr>
            <a:lvl7pPr marL="2857980" indent="-219845" eaLnBrk="0" fontAlgn="base" hangingPunct="0">
              <a:spcBef>
                <a:spcPct val="0"/>
              </a:spcBef>
              <a:spcAft>
                <a:spcPct val="0"/>
              </a:spcAft>
              <a:defRPr sz="1900" b="1">
                <a:solidFill>
                  <a:schemeClr val="tx1"/>
                </a:solidFill>
                <a:latin typeface="Arial" charset="0"/>
              </a:defRPr>
            </a:lvl7pPr>
            <a:lvl8pPr marL="3297669" indent="-219845" eaLnBrk="0" fontAlgn="base" hangingPunct="0">
              <a:spcBef>
                <a:spcPct val="0"/>
              </a:spcBef>
              <a:spcAft>
                <a:spcPct val="0"/>
              </a:spcAft>
              <a:defRPr sz="1900" b="1">
                <a:solidFill>
                  <a:schemeClr val="tx1"/>
                </a:solidFill>
                <a:latin typeface="Arial" charset="0"/>
              </a:defRPr>
            </a:lvl8pPr>
            <a:lvl9pPr marL="3737359" indent="-219845" eaLnBrk="0" fontAlgn="base" hangingPunct="0">
              <a:spcBef>
                <a:spcPct val="0"/>
              </a:spcBef>
              <a:spcAft>
                <a:spcPct val="0"/>
              </a:spcAft>
              <a:defRPr sz="1900" b="1">
                <a:solidFill>
                  <a:schemeClr val="tx1"/>
                </a:solidFill>
                <a:latin typeface="Arial" charset="0"/>
              </a:defRPr>
            </a:lvl9pPr>
          </a:lstStyle>
          <a:p>
            <a:pPr eaLnBrk="1" hangingPunct="1"/>
            <a:fld id="{D6FAA741-FF34-4F81-A12E-F3919094C60F}" type="slidenum">
              <a:rPr lang="en-US" sz="1200" b="0"/>
              <a:pPr eaLnBrk="1" hangingPunct="1"/>
              <a:t>53</a:t>
            </a:fld>
            <a:endParaRPr lang="en-US" sz="1200" b="0"/>
          </a:p>
        </p:txBody>
      </p:sp>
    </p:spTree>
    <p:extLst>
      <p:ext uri="{BB962C8B-B14F-4D97-AF65-F5344CB8AC3E}">
        <p14:creationId xmlns:p14="http://schemas.microsoft.com/office/powerpoint/2010/main" val="18281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 problem called …</a:t>
            </a:r>
          </a:p>
          <a:p>
            <a:endParaRPr lang="en-US" dirty="0" smtClean="0"/>
          </a:p>
          <a:p>
            <a:r>
              <a:rPr lang="en-US" dirty="0" smtClean="0"/>
              <a:t>When a Client requests web service from Web Server, the Web Server usually depends on the Authentication Server to verify whether the Client is an authorized user. During authentication, the Authentication Server further depends on Database Server 2 to access user data about privileges. If the authentication is passed, the Web Server further relies on the Database Server 1 to access data required for the final output to the Client.</a:t>
            </a:r>
          </a:p>
          <a:p>
            <a:endParaRPr lang="en-US" dirty="0" smtClean="0"/>
          </a:p>
          <a:p>
            <a:r>
              <a:rPr lang="en-US" sz="1200" b="0" i="0" u="none" strike="noStrike" kern="1200" baseline="0" dirty="0" smtClean="0">
                <a:solidFill>
                  <a:schemeClr val="tx1"/>
                </a:solidFill>
                <a:latin typeface="+mn-lt"/>
                <a:ea typeface="+mn-ea"/>
                <a:cs typeface="+mn-cs"/>
              </a:rPr>
              <a:t>Understanding the dependencies between network services essentially benefits the enterprise cyber security defense. The discovery of network dependencies enables several capabilities that can be used to facilitate the diagnosis of the well-being of an enterprise network in the presence of network attacks or failures.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9</a:t>
            </a:fld>
            <a:endParaRPr lang="en-US"/>
          </a:p>
        </p:txBody>
      </p:sp>
    </p:spTree>
    <p:extLst>
      <p:ext uri="{BB962C8B-B14F-4D97-AF65-F5344CB8AC3E}">
        <p14:creationId xmlns:p14="http://schemas.microsoft.com/office/powerpoint/2010/main" val="4147762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tx1"/>
                </a:solidFill>
                <a:latin typeface="+mn-lt"/>
                <a:ea typeface="+mn-ea"/>
                <a:cs typeface="+mn-cs"/>
              </a:rPr>
              <a:t>MongoDB</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nativeHelper.apply</a:t>
            </a:r>
            <a:r>
              <a:rPr lang="en-US" sz="1200" b="0" i="0" u="none" strike="noStrike" kern="1200" baseline="0" dirty="0" smtClean="0">
                <a:solidFill>
                  <a:schemeClr val="tx1"/>
                </a:solidFill>
                <a:latin typeface="+mn-lt"/>
                <a:ea typeface="+mn-ea"/>
                <a:cs typeface="+mn-cs"/>
              </a:rPr>
              <a:t> Remote Code Execution Attack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Not all the alerts will get reflected in other security sensors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Even if they all can be detected, it’s not self-explained</a:t>
            </a:r>
          </a:p>
        </p:txBody>
      </p:sp>
      <p:sp>
        <p:nvSpPr>
          <p:cNvPr id="4" name="Slide Number Placeholder 3"/>
          <p:cNvSpPr>
            <a:spLocks noGrp="1"/>
          </p:cNvSpPr>
          <p:nvPr>
            <p:ph type="sldNum" sz="quarter" idx="10"/>
          </p:nvPr>
        </p:nvSpPr>
        <p:spPr/>
        <p:txBody>
          <a:bodyPr/>
          <a:lstStyle/>
          <a:p>
            <a:fld id="{6F33F5F2-A4BA-417D-9404-F84324915356}" type="slidenum">
              <a:rPr lang="en-US" smtClean="0"/>
              <a:t>10</a:t>
            </a:fld>
            <a:endParaRPr lang="en-US"/>
          </a:p>
        </p:txBody>
      </p:sp>
    </p:spTree>
    <p:extLst>
      <p:ext uri="{BB962C8B-B14F-4D97-AF65-F5344CB8AC3E}">
        <p14:creationId xmlns:p14="http://schemas.microsoft.com/office/powerpoint/2010/main" val="423251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11</a:t>
            </a:fld>
            <a:endParaRPr lang="en-US"/>
          </a:p>
        </p:txBody>
      </p:sp>
    </p:spTree>
    <p:extLst>
      <p:ext uri="{BB962C8B-B14F-4D97-AF65-F5344CB8AC3E}">
        <p14:creationId xmlns:p14="http://schemas.microsoft.com/office/powerpoint/2010/main" val="2538173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different between X-ray and Snake is that:</a:t>
            </a:r>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12</a:t>
            </a:fld>
            <a:endParaRPr lang="en-US"/>
          </a:p>
        </p:txBody>
      </p:sp>
    </p:spTree>
    <p:extLst>
      <p:ext uri="{BB962C8B-B14F-4D97-AF65-F5344CB8AC3E}">
        <p14:creationId xmlns:p14="http://schemas.microsoft.com/office/powerpoint/2010/main" val="2698817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most system modules have been covered in Snake, such</a:t>
            </a:r>
            <a:r>
              <a:rPr lang="en-US" baseline="0" dirty="0" smtClean="0"/>
              <a:t> as system call interception and SODG generation, including request-specific SODG generation. This means Snake’s data structures and algorithms can be reused or tailored to implement X-ray.</a:t>
            </a:r>
          </a:p>
          <a:p>
            <a:endParaRPr lang="en-US" baseline="0" dirty="0" smtClean="0"/>
          </a:p>
          <a:p>
            <a:r>
              <a:rPr lang="en-US" baseline="0" dirty="0" smtClean="0"/>
              <a:t>We now focus on the different parts: policies and policy enforcement.</a:t>
            </a:r>
            <a:endParaRPr lang="en-US" dirty="0" smtClean="0"/>
          </a:p>
          <a:p>
            <a:endParaRPr lang="en-US" dirty="0" smtClean="0"/>
          </a:p>
          <a:p>
            <a:r>
              <a:rPr lang="en-US" dirty="0" smtClean="0"/>
              <a:t>Regulate color flow directions</a:t>
            </a:r>
          </a:p>
          <a:p>
            <a:endParaRPr lang="en-US" dirty="0" smtClean="0"/>
          </a:p>
          <a:p>
            <a:r>
              <a:rPr lang="en-US" dirty="0" smtClean="0"/>
              <a:t>Server-side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Policy checking modules</a:t>
            </a:r>
            <a:endParaRPr lang="en-US" dirty="0" smtClean="0"/>
          </a:p>
          <a:p>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13</a:t>
            </a:fld>
            <a:endParaRPr lang="en-US"/>
          </a:p>
        </p:txBody>
      </p:sp>
    </p:spTree>
    <p:extLst>
      <p:ext uri="{BB962C8B-B14F-4D97-AF65-F5344CB8AC3E}">
        <p14:creationId xmlns:p14="http://schemas.microsoft.com/office/powerpoint/2010/main" val="372943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Flexible to</a:t>
            </a:r>
            <a:r>
              <a:rPr lang="en-US" baseline="0" dirty="0" smtClean="0"/>
              <a:t> enable/disable</a:t>
            </a:r>
          </a:p>
          <a:p>
            <a:endParaRPr lang="en-US" baseline="0" dirty="0" smtClean="0"/>
          </a:p>
          <a:p>
            <a:r>
              <a:rPr lang="en-US" altLang="zh-CN" baseline="0" dirty="0" smtClean="0"/>
              <a:t>Configure the parameters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F33F5F2-A4BA-417D-9404-F84324915356}" type="slidenum">
              <a:rPr lang="en-US" smtClean="0"/>
              <a:t>16</a:t>
            </a:fld>
            <a:endParaRPr lang="en-US"/>
          </a:p>
        </p:txBody>
      </p:sp>
    </p:spTree>
    <p:extLst>
      <p:ext uri="{BB962C8B-B14F-4D97-AF65-F5344CB8AC3E}">
        <p14:creationId xmlns:p14="http://schemas.microsoft.com/office/powerpoint/2010/main" val="648969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ProFTPD</a:t>
            </a:r>
            <a:r>
              <a:rPr lang="en-US" dirty="0" smtClean="0"/>
              <a:t> Backdoor Command Execution Attack</a:t>
            </a:r>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21</a:t>
            </a:fld>
            <a:endParaRPr lang="en-US"/>
          </a:p>
        </p:txBody>
      </p:sp>
    </p:spTree>
    <p:extLst>
      <p:ext uri="{BB962C8B-B14F-4D97-AF65-F5344CB8AC3E}">
        <p14:creationId xmlns:p14="http://schemas.microsoft.com/office/powerpoint/2010/main" val="2207016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B24550-CBFA-4C1A-ADDD-33EAC15EBF62}" type="datetime1">
              <a:rPr lang="en-US" smtClean="0"/>
              <a:t>7/9/2015</a:t>
            </a:fld>
            <a:endParaRPr lang="en-US"/>
          </a:p>
        </p:txBody>
      </p:sp>
      <p:sp>
        <p:nvSpPr>
          <p:cNvPr id="5" name="Footer Placeholder 4"/>
          <p:cNvSpPr>
            <a:spLocks noGrp="1"/>
          </p:cNvSpPr>
          <p:nvPr>
            <p:ph type="ftr" sz="quarter" idx="11"/>
          </p:nvPr>
        </p:nvSpPr>
        <p:spPr/>
        <p:txBody>
          <a:bodyPr/>
          <a:lstStyle/>
          <a:p>
            <a:r>
              <a:rPr lang="en-US" smtClean="0"/>
              <a:t>ARO Cyber Situation Awareness MURI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669565-2862-4737-BEC1-55356819DC5A}" type="datetime1">
              <a:rPr lang="en-US" smtClean="0"/>
              <a:t>7/9/2015</a:t>
            </a:fld>
            <a:endParaRPr lang="en-US"/>
          </a:p>
        </p:txBody>
      </p:sp>
      <p:sp>
        <p:nvSpPr>
          <p:cNvPr id="5" name="Footer Placeholder 4"/>
          <p:cNvSpPr>
            <a:spLocks noGrp="1"/>
          </p:cNvSpPr>
          <p:nvPr>
            <p:ph type="ftr" sz="quarter" idx="11"/>
          </p:nvPr>
        </p:nvSpPr>
        <p:spPr/>
        <p:txBody>
          <a:bodyPr/>
          <a:lstStyle/>
          <a:p>
            <a:r>
              <a:rPr lang="en-US" smtClean="0"/>
              <a:t>ARO Cyber Situation Awareness MURI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0D687-30E7-4FCF-91D8-33EA0D620F7A}" type="datetime1">
              <a:rPr lang="en-US" smtClean="0"/>
              <a:t>7/9/2015</a:t>
            </a:fld>
            <a:endParaRPr lang="en-US"/>
          </a:p>
        </p:txBody>
      </p:sp>
      <p:sp>
        <p:nvSpPr>
          <p:cNvPr id="5" name="Footer Placeholder 4"/>
          <p:cNvSpPr>
            <a:spLocks noGrp="1"/>
          </p:cNvSpPr>
          <p:nvPr>
            <p:ph type="ftr" sz="quarter" idx="11"/>
          </p:nvPr>
        </p:nvSpPr>
        <p:spPr/>
        <p:txBody>
          <a:bodyPr/>
          <a:lstStyle/>
          <a:p>
            <a:r>
              <a:rPr lang="en-US" smtClean="0"/>
              <a:t>ARO Cyber Situation Awareness MURI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DF7FCE8-4B96-4E0D-8ACF-EE07E0D01010}" type="datetime1">
              <a:rPr lang="en-US" smtClean="0"/>
              <a:t>7/9/2015</a:t>
            </a:fld>
            <a:endParaRPr lang="en-US"/>
          </a:p>
        </p:txBody>
      </p:sp>
      <p:sp>
        <p:nvSpPr>
          <p:cNvPr id="5" name="Footer Placeholder 4"/>
          <p:cNvSpPr>
            <a:spLocks noGrp="1"/>
          </p:cNvSpPr>
          <p:nvPr>
            <p:ph type="ftr" sz="quarter" idx="11"/>
          </p:nvPr>
        </p:nvSpPr>
        <p:spPr/>
        <p:txBody>
          <a:bodyPr/>
          <a:lstStyle/>
          <a:p>
            <a:r>
              <a:rPr lang="en-US" smtClean="0"/>
              <a:t>ARO Cyber Situation Awareness MURI </a:t>
            </a:r>
            <a:endParaRPr lang="en-US"/>
          </a:p>
        </p:txBody>
      </p:sp>
      <p:sp>
        <p:nvSpPr>
          <p:cNvPr id="7" name="Slide Number Placeholder 5"/>
          <p:cNvSpPr txBox="1">
            <a:spLocks/>
          </p:cNvSpPr>
          <p:nvPr userDrawn="1"/>
        </p:nvSpPr>
        <p:spPr>
          <a:xfrm>
            <a:off x="6705600" y="63207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345C8B-7575-4803-9513-94D5FA086E16}"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C5C831-EBAB-4FCC-9630-09964A71D854}" type="datetime1">
              <a:rPr lang="en-US" smtClean="0"/>
              <a:t>7/9/2015</a:t>
            </a:fld>
            <a:endParaRPr lang="en-US"/>
          </a:p>
        </p:txBody>
      </p:sp>
      <p:sp>
        <p:nvSpPr>
          <p:cNvPr id="5" name="Footer Placeholder 4"/>
          <p:cNvSpPr>
            <a:spLocks noGrp="1"/>
          </p:cNvSpPr>
          <p:nvPr>
            <p:ph type="ftr" sz="quarter" idx="11"/>
          </p:nvPr>
        </p:nvSpPr>
        <p:spPr/>
        <p:txBody>
          <a:bodyPr/>
          <a:lstStyle/>
          <a:p>
            <a:r>
              <a:rPr lang="en-US" smtClean="0"/>
              <a:t>ARO Cyber Situation Awareness MURI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AF3ECD-FE6A-4BE4-88BF-0B9C7A8B4FCD}" type="datetime1">
              <a:rPr lang="en-US" smtClean="0"/>
              <a:t>7/9/2015</a:t>
            </a:fld>
            <a:endParaRPr lang="en-US"/>
          </a:p>
        </p:txBody>
      </p:sp>
      <p:sp>
        <p:nvSpPr>
          <p:cNvPr id="6" name="Footer Placeholder 5"/>
          <p:cNvSpPr>
            <a:spLocks noGrp="1"/>
          </p:cNvSpPr>
          <p:nvPr>
            <p:ph type="ftr" sz="quarter" idx="11"/>
          </p:nvPr>
        </p:nvSpPr>
        <p:spPr/>
        <p:txBody>
          <a:bodyPr/>
          <a:lstStyle/>
          <a:p>
            <a:r>
              <a:rPr lang="en-US" smtClean="0"/>
              <a:t>ARO Cyber Situation Awareness MURI </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0A2CE1-A435-424D-A355-E2C85CFC0363}" type="datetime1">
              <a:rPr lang="en-US" smtClean="0"/>
              <a:t>7/9/2015</a:t>
            </a:fld>
            <a:endParaRPr lang="en-US"/>
          </a:p>
        </p:txBody>
      </p:sp>
      <p:sp>
        <p:nvSpPr>
          <p:cNvPr id="8" name="Footer Placeholder 7"/>
          <p:cNvSpPr>
            <a:spLocks noGrp="1"/>
          </p:cNvSpPr>
          <p:nvPr>
            <p:ph type="ftr" sz="quarter" idx="11"/>
          </p:nvPr>
        </p:nvSpPr>
        <p:spPr/>
        <p:txBody>
          <a:bodyPr/>
          <a:lstStyle/>
          <a:p>
            <a:r>
              <a:rPr lang="en-US" smtClean="0"/>
              <a:t>ARO Cyber Situation Awareness MURI </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CF170D-9B8D-4A46-AD2E-4A2767461C30}" type="datetime1">
              <a:rPr lang="en-US" smtClean="0"/>
              <a:t>7/9/2015</a:t>
            </a:fld>
            <a:endParaRPr lang="en-US"/>
          </a:p>
        </p:txBody>
      </p:sp>
      <p:sp>
        <p:nvSpPr>
          <p:cNvPr id="4" name="Footer Placeholder 3"/>
          <p:cNvSpPr>
            <a:spLocks noGrp="1"/>
          </p:cNvSpPr>
          <p:nvPr>
            <p:ph type="ftr" sz="quarter" idx="11"/>
          </p:nvPr>
        </p:nvSpPr>
        <p:spPr/>
        <p:txBody>
          <a:bodyPr/>
          <a:lstStyle/>
          <a:p>
            <a:r>
              <a:rPr lang="en-US" smtClean="0"/>
              <a:t>ARO Cyber Situation Awareness MURI </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6DB7F-DA51-4242-A39D-9811E9AE0C31}" type="datetime1">
              <a:rPr lang="en-US" smtClean="0"/>
              <a:t>7/9/2015</a:t>
            </a:fld>
            <a:endParaRPr lang="en-US"/>
          </a:p>
        </p:txBody>
      </p:sp>
      <p:sp>
        <p:nvSpPr>
          <p:cNvPr id="3" name="Footer Placeholder 2"/>
          <p:cNvSpPr>
            <a:spLocks noGrp="1"/>
          </p:cNvSpPr>
          <p:nvPr>
            <p:ph type="ftr" sz="quarter" idx="11"/>
          </p:nvPr>
        </p:nvSpPr>
        <p:spPr/>
        <p:txBody>
          <a:bodyPr/>
          <a:lstStyle/>
          <a:p>
            <a:r>
              <a:rPr lang="en-US" smtClean="0"/>
              <a:t>ARO Cyber Situation Awareness MURI </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910E5-8101-4F24-B247-E13EE95DFCF2}" type="datetime1">
              <a:rPr lang="en-US" smtClean="0"/>
              <a:t>7/9/2015</a:t>
            </a:fld>
            <a:endParaRPr lang="en-US"/>
          </a:p>
        </p:txBody>
      </p:sp>
      <p:sp>
        <p:nvSpPr>
          <p:cNvPr id="6" name="Footer Placeholder 5"/>
          <p:cNvSpPr>
            <a:spLocks noGrp="1"/>
          </p:cNvSpPr>
          <p:nvPr>
            <p:ph type="ftr" sz="quarter" idx="11"/>
          </p:nvPr>
        </p:nvSpPr>
        <p:spPr/>
        <p:txBody>
          <a:bodyPr/>
          <a:lstStyle/>
          <a:p>
            <a:r>
              <a:rPr lang="en-US" smtClean="0"/>
              <a:t>ARO Cyber Situation Awareness MURI </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39231-5911-4569-B342-AF24C0EA33F2}" type="datetime1">
              <a:rPr lang="en-US" smtClean="0"/>
              <a:t>7/9/2015</a:t>
            </a:fld>
            <a:endParaRPr lang="en-US"/>
          </a:p>
        </p:txBody>
      </p:sp>
      <p:sp>
        <p:nvSpPr>
          <p:cNvPr id="6" name="Footer Placeholder 5"/>
          <p:cNvSpPr>
            <a:spLocks noGrp="1"/>
          </p:cNvSpPr>
          <p:nvPr>
            <p:ph type="ftr" sz="quarter" idx="11"/>
          </p:nvPr>
        </p:nvSpPr>
        <p:spPr/>
        <p:txBody>
          <a:bodyPr/>
          <a:lstStyle/>
          <a:p>
            <a:r>
              <a:rPr lang="en-US" smtClean="0"/>
              <a:t>ARO Cyber Situation Awareness MURI </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44000" cy="1236663"/>
          </a:xfrm>
          <a:prstGeom prst="rect">
            <a:avLst/>
          </a:prstGeom>
          <a:solidFill>
            <a:srgbClr val="FFFFCC"/>
          </a:solidFill>
          <a:ln w="9525">
            <a:noFill/>
            <a:miter lim="800000"/>
            <a:headEnd/>
            <a:tailEnd/>
          </a:ln>
        </p:spPr>
        <p:txBody>
          <a:bodyPr wrap="none" anchor="ctr"/>
          <a:lstStyle/>
          <a:p>
            <a:endParaRPr lang="en-US" dirty="0"/>
          </a:p>
        </p:txBody>
      </p:sp>
      <p:pic>
        <p:nvPicPr>
          <p:cNvPr id="8" name="Picture 6" descr="http://www.icb.ucsb.edu/partners/logos/small-aro-logo.gif"/>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0" y="101838"/>
            <a:ext cx="1066800" cy="1066800"/>
          </a:xfrm>
          <a:prstGeom prst="rect">
            <a:avLst/>
          </a:prstGeom>
          <a:noFill/>
        </p:spPr>
      </p:pic>
      <p:sp>
        <p:nvSpPr>
          <p:cNvPr id="15" name="Rectangle 53"/>
          <p:cNvSpPr>
            <a:spLocks noChangeArrowheads="1"/>
          </p:cNvSpPr>
          <p:nvPr/>
        </p:nvSpPr>
        <p:spPr bwMode="auto">
          <a:xfrm>
            <a:off x="0" y="1219200"/>
            <a:ext cx="9144000" cy="92075"/>
          </a:xfrm>
          <a:prstGeom prst="rect">
            <a:avLst/>
          </a:prstGeom>
          <a:gradFill rotWithShape="0">
            <a:gsLst>
              <a:gs pos="0">
                <a:srgbClr val="FED910"/>
              </a:gs>
              <a:gs pos="100000">
                <a:srgbClr val="0D2B88"/>
              </a:gs>
            </a:gsLst>
            <a:path path="rect">
              <a:fillToRect l="100000" b="100000"/>
            </a:path>
          </a:gradFill>
          <a:ln w="9525">
            <a:noFill/>
            <a:miter lim="800000"/>
            <a:headEnd/>
            <a:tailEnd/>
          </a:ln>
        </p:spPr>
        <p:txBody>
          <a:bodyPr anchor="ctr" anchorCtr="1"/>
          <a:lstStyle/>
          <a:p>
            <a:pPr algn="ctr" eaLnBrk="1" hangingPunct="1">
              <a:spcBef>
                <a:spcPct val="20000"/>
              </a:spcBef>
            </a:pPr>
            <a:endParaRPr lang="en-US" sz="2000" dirty="0"/>
          </a:p>
        </p:txBody>
      </p:sp>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51C0E-B7CC-4C6C-B1F3-0D85EEF9BBB2}" type="datetime1">
              <a:rPr lang="en-US" smtClean="0"/>
              <a:t>7/9/2015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ARO Cyber Situation Awareness MURI </a:t>
            </a:r>
            <a:endParaRPr lang="en-US"/>
          </a:p>
        </p:txBody>
      </p:sp>
      <p:pic>
        <p:nvPicPr>
          <p:cNvPr id="16" name="Picture 15" descr="Screen Shot 2013-09-12 at 1.47.50 PM.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2165048" cy="1191770"/>
          </a:xfrm>
          <a:prstGeom prst="rect">
            <a:avLst/>
          </a:prstGeom>
        </p:spPr>
      </p:pic>
      <p:pic>
        <p:nvPicPr>
          <p:cNvPr id="18" name="Picture 3"/>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496175" y="675726"/>
            <a:ext cx="1326562" cy="52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intranet.ist.psu.edu/co/SiteAssets/SitePages/Managing%20Information,%20Powering%20Intelligence%20Graphics/tagline-mark+black-06.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867524" y="0"/>
            <a:ext cx="2190749" cy="75307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28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package" Target="../embeddings/Microsoft_Visio_Drawing111.vsdx"/></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mailto:pliu@ist.psu.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4000" dirty="0">
                <a:solidFill>
                  <a:schemeClr val="accent1">
                    <a:lumMod val="75000"/>
                  </a:schemeClr>
                </a:solidFill>
                <a:effectLst/>
                <a:latin typeface="Arial Rounded MT Bold" panose="020F0704030504030204" pitchFamily="34" charset="0"/>
              </a:rPr>
              <a:t>Enterprise-Level Cyber Situation Awareness</a:t>
            </a:r>
            <a:endParaRPr lang="en-US" sz="4000" dirty="0">
              <a:solidFill>
                <a:schemeClr val="accent1">
                  <a:lumMod val="75000"/>
                </a:schemeClr>
              </a:solidFill>
              <a:latin typeface="Arial Rounded MT Bold" panose="020F0704030504030204" pitchFamily="34" charset="0"/>
            </a:endParaRPr>
          </a:p>
        </p:txBody>
      </p:sp>
      <p:sp>
        <p:nvSpPr>
          <p:cNvPr id="6" name="Rectangle 5"/>
          <p:cNvSpPr txBox="1">
            <a:spLocks noChangeArrowheads="1"/>
          </p:cNvSpPr>
          <p:nvPr/>
        </p:nvSpPr>
        <p:spPr>
          <a:xfrm>
            <a:off x="1143000" y="4572000"/>
            <a:ext cx="6477000" cy="137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zh-CN" sz="2800" dirty="0" smtClean="0">
                <a:solidFill>
                  <a:schemeClr val="accent4">
                    <a:lumMod val="75000"/>
                  </a:schemeClr>
                </a:solidFill>
                <a:latin typeface="Book Antiqua" pitchFamily="18" charset="0"/>
                <a:ea typeface="宋体" pitchFamily="2" charset="-122"/>
              </a:rPr>
              <a:t>Peng Liu</a:t>
            </a:r>
          </a:p>
          <a:p>
            <a:r>
              <a:rPr lang="en-US" altLang="zh-CN" sz="2800" dirty="0" smtClean="0">
                <a:solidFill>
                  <a:schemeClr val="accent4">
                    <a:lumMod val="75000"/>
                  </a:schemeClr>
                </a:solidFill>
                <a:latin typeface="Book Antiqua" pitchFamily="18" charset="0"/>
                <a:ea typeface="宋体" pitchFamily="2" charset="-122"/>
              </a:rPr>
              <a:t>Penn State University</a:t>
            </a:r>
          </a:p>
        </p:txBody>
      </p:sp>
      <p:sp>
        <p:nvSpPr>
          <p:cNvPr id="9" name="Footer Placeholder 8"/>
          <p:cNvSpPr>
            <a:spLocks noGrp="1"/>
          </p:cNvSpPr>
          <p:nvPr>
            <p:ph type="ftr" sz="quarter" idx="11"/>
          </p:nvPr>
        </p:nvSpPr>
        <p:spPr/>
        <p:txBody>
          <a:bodyPr/>
          <a:lstStyle/>
          <a:p>
            <a:r>
              <a:rPr lang="en-US" dirty="0" smtClean="0"/>
              <a:t>ARO Cyber Situation Awareness MURI </a:t>
            </a:r>
            <a:endParaRPr lang="en-US" dirty="0"/>
          </a:p>
        </p:txBody>
      </p:sp>
    </p:spTree>
    <p:extLst>
      <p:ext uri="{BB962C8B-B14F-4D97-AF65-F5344CB8AC3E}">
        <p14:creationId xmlns:p14="http://schemas.microsoft.com/office/powerpoint/2010/main" val="1463922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5784"/>
            <a:ext cx="7824716" cy="899615"/>
          </a:xfrm>
        </p:spPr>
        <p:txBody>
          <a:bodyPr>
            <a:normAutofit/>
          </a:bodyPr>
          <a:lstStyle/>
          <a:p>
            <a:r>
              <a:rPr lang="en-US" dirty="0"/>
              <a:t>T</a:t>
            </a:r>
            <a:r>
              <a:rPr lang="en-US" dirty="0" smtClean="0"/>
              <a:t>he alerts belong to the same attack</a:t>
            </a:r>
            <a:endParaRPr lang="en-US" dirty="0"/>
          </a:p>
        </p:txBody>
      </p:sp>
      <p:pic>
        <p:nvPicPr>
          <p:cNvPr id="12290" name="Picture 2" descr="D:\Research\Liu\MURI\Doctoral Defense\Final Defense\Chapter-X-ray\Figures\mongodbli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961" y="1676400"/>
            <a:ext cx="7533953" cy="86520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6114" y="2438400"/>
            <a:ext cx="8915400" cy="38100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6114" y="3048000"/>
            <a:ext cx="8915400" cy="38100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6114" y="4191000"/>
            <a:ext cx="8915400" cy="38100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6114" y="4800600"/>
            <a:ext cx="8915400" cy="38100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6114" y="6002434"/>
            <a:ext cx="8915400" cy="38100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6667500"/>
            <a:ext cx="8915400" cy="38100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63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46"/>
            <a:ext cx="8229600" cy="815454"/>
          </a:xfrm>
        </p:spPr>
        <p:txBody>
          <a:bodyPr>
            <a:normAutofit/>
          </a:bodyPr>
          <a:lstStyle/>
          <a:p>
            <a:r>
              <a:rPr lang="en-US" dirty="0" smtClean="0"/>
              <a:t>X-ray view of this attack</a:t>
            </a:r>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2038350"/>
            <a:ext cx="882967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3003" y="3002643"/>
            <a:ext cx="1363835" cy="369332"/>
          </a:xfrm>
          <a:prstGeom prst="rect">
            <a:avLst/>
          </a:prstGeom>
        </p:spPr>
        <p:txBody>
          <a:bodyPr wrap="none">
            <a:spAutoFit/>
          </a:bodyPr>
          <a:lstStyle/>
          <a:p>
            <a:r>
              <a:rPr lang="en-US" altLang="zh-CN" dirty="0" smtClean="0"/>
              <a:t>~/</a:t>
            </a:r>
            <a:r>
              <a:rPr lang="en-US" altLang="zh-CN" dirty="0" err="1" smtClean="0"/>
              <a:t>secret_file</a:t>
            </a:r>
            <a:endParaRPr lang="en-US" dirty="0"/>
          </a:p>
        </p:txBody>
      </p:sp>
      <p:sp>
        <p:nvSpPr>
          <p:cNvPr id="3" name="TextBox 2"/>
          <p:cNvSpPr txBox="1"/>
          <p:nvPr/>
        </p:nvSpPr>
        <p:spPr>
          <a:xfrm>
            <a:off x="3208713" y="5503025"/>
            <a:ext cx="2683748" cy="369332"/>
          </a:xfrm>
          <a:prstGeom prst="rect">
            <a:avLst/>
          </a:prstGeom>
          <a:noFill/>
        </p:spPr>
        <p:txBody>
          <a:bodyPr wrap="none" rtlCol="0">
            <a:spAutoFit/>
          </a:bodyPr>
          <a:lstStyle/>
          <a:p>
            <a:r>
              <a:rPr lang="en-US" dirty="0" smtClean="0"/>
              <a:t>Information leakage attack</a:t>
            </a:r>
            <a:endParaRPr lang="en-US" dirty="0"/>
          </a:p>
        </p:txBody>
      </p:sp>
    </p:spTree>
    <p:extLst>
      <p:ext uri="{BB962C8B-B14F-4D97-AF65-F5344CB8AC3E}">
        <p14:creationId xmlns:p14="http://schemas.microsoft.com/office/powerpoint/2010/main" val="3860266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57575"/>
            <a:ext cx="901657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507996"/>
            <a:ext cx="8229600" cy="635004"/>
          </a:xfrm>
        </p:spPr>
        <p:txBody>
          <a:bodyPr/>
          <a:lstStyle/>
          <a:p>
            <a:r>
              <a:rPr lang="en-US" dirty="0" smtClean="0"/>
              <a:t>The X-ray System</a:t>
            </a:r>
            <a:endParaRPr lang="en-US" dirty="0"/>
          </a:p>
        </p:txBody>
      </p:sp>
      <p:sp>
        <p:nvSpPr>
          <p:cNvPr id="5" name="TextBox 4"/>
          <p:cNvSpPr txBox="1"/>
          <p:nvPr/>
        </p:nvSpPr>
        <p:spPr>
          <a:xfrm>
            <a:off x="-5862" y="1295400"/>
            <a:ext cx="4958862" cy="461665"/>
          </a:xfrm>
          <a:prstGeom prst="rect">
            <a:avLst/>
          </a:prstGeom>
          <a:noFill/>
        </p:spPr>
        <p:txBody>
          <a:bodyPr wrap="square" rtlCol="0">
            <a:spAutoFit/>
          </a:bodyPr>
          <a:lstStyle/>
          <a:p>
            <a:r>
              <a:rPr lang="en-US" sz="2400" dirty="0" smtClean="0"/>
              <a:t>System Call </a:t>
            </a:r>
            <a:r>
              <a:rPr lang="en-US" sz="2400" dirty="0"/>
              <a:t>I</a:t>
            </a:r>
            <a:r>
              <a:rPr lang="en-US" sz="2400" dirty="0" smtClean="0"/>
              <a:t>nterception</a:t>
            </a:r>
            <a:endParaRPr lang="en-US" sz="2400" dirty="0"/>
          </a:p>
        </p:txBody>
      </p:sp>
      <p:sp>
        <p:nvSpPr>
          <p:cNvPr id="6" name="Rectangle 5"/>
          <p:cNvSpPr/>
          <p:nvPr/>
        </p:nvSpPr>
        <p:spPr>
          <a:xfrm>
            <a:off x="0" y="2895599"/>
            <a:ext cx="3048000" cy="3875313"/>
          </a:xfrm>
          <a:prstGeom prst="rect">
            <a:avLst/>
          </a:prstGeom>
          <a:no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0370" y="3733800"/>
            <a:ext cx="1542143" cy="605969"/>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62514" y="2895599"/>
            <a:ext cx="4557486" cy="3875313"/>
          </a:xfrm>
          <a:prstGeom prst="rect">
            <a:avLst/>
          </a:prstGeom>
          <a:no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81400" y="1757065"/>
            <a:ext cx="2479431" cy="461665"/>
          </a:xfrm>
          <a:prstGeom prst="rect">
            <a:avLst/>
          </a:prstGeom>
          <a:noFill/>
        </p:spPr>
        <p:txBody>
          <a:bodyPr wrap="square" rtlCol="0">
            <a:spAutoFit/>
          </a:bodyPr>
          <a:lstStyle/>
          <a:p>
            <a:r>
              <a:rPr lang="en-US" sz="2400" dirty="0" smtClean="0"/>
              <a:t>SODG Generation</a:t>
            </a:r>
            <a:endParaRPr lang="en-US" sz="2400" dirty="0"/>
          </a:p>
        </p:txBody>
      </p:sp>
      <p:sp>
        <p:nvSpPr>
          <p:cNvPr id="11" name="Rectangle 10"/>
          <p:cNvSpPr/>
          <p:nvPr/>
        </p:nvSpPr>
        <p:spPr>
          <a:xfrm>
            <a:off x="7620000" y="2873827"/>
            <a:ext cx="1219200" cy="3875313"/>
          </a:xfrm>
          <a:prstGeom prst="rect">
            <a:avLst/>
          </a:prstGeom>
          <a:no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781800" y="2254455"/>
            <a:ext cx="2479431" cy="461665"/>
          </a:xfrm>
          <a:prstGeom prst="rect">
            <a:avLst/>
          </a:prstGeom>
          <a:noFill/>
        </p:spPr>
        <p:txBody>
          <a:bodyPr wrap="square" rtlCol="0">
            <a:spAutoFit/>
          </a:bodyPr>
          <a:lstStyle/>
          <a:p>
            <a:r>
              <a:rPr lang="en-US" sz="2400" dirty="0" smtClean="0"/>
              <a:t>X-ray Generation</a:t>
            </a:r>
            <a:endParaRPr lang="en-US" sz="2400" dirty="0"/>
          </a:p>
        </p:txBody>
      </p:sp>
    </p:spTree>
    <p:extLst>
      <p:ext uri="{BB962C8B-B14F-4D97-AF65-F5344CB8AC3E}">
        <p14:creationId xmlns:p14="http://schemas.microsoft.com/office/powerpoint/2010/main" val="1281786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0376"/>
            <a:ext cx="8229600" cy="967262"/>
          </a:xfrm>
        </p:spPr>
        <p:txBody>
          <a:bodyPr/>
          <a:lstStyle/>
          <a:p>
            <a:r>
              <a:rPr lang="en-US" dirty="0" smtClean="0"/>
              <a:t>Policy Checking – Example Policies</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23" y="1586226"/>
            <a:ext cx="8203940" cy="441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535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18614"/>
            <a:ext cx="8229600" cy="899023"/>
          </a:xfrm>
        </p:spPr>
        <p:txBody>
          <a:bodyPr/>
          <a:lstStyle/>
          <a:p>
            <a:r>
              <a:rPr lang="en-US" dirty="0" smtClean="0"/>
              <a:t>Policy Checking - </a:t>
            </a:r>
            <a:r>
              <a:rPr lang="en-US" dirty="0"/>
              <a:t>Example </a:t>
            </a:r>
            <a:r>
              <a:rPr lang="en-US" dirty="0" smtClean="0"/>
              <a:t>Policies</a:t>
            </a:r>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87" y="1562018"/>
            <a:ext cx="7696201" cy="486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184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91318"/>
            <a:ext cx="8229600" cy="926319"/>
          </a:xfrm>
        </p:spPr>
        <p:txBody>
          <a:bodyPr/>
          <a:lstStyle/>
          <a:p>
            <a:r>
              <a:rPr lang="en-US" dirty="0" smtClean="0"/>
              <a:t>Policy Checking - </a:t>
            </a:r>
            <a:r>
              <a:rPr lang="en-US" dirty="0"/>
              <a:t>Example </a:t>
            </a:r>
            <a:r>
              <a:rPr lang="en-US" dirty="0" smtClean="0"/>
              <a:t>Policies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16" y="1746914"/>
            <a:ext cx="8244084"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769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Policy Checking – Policy File</a:t>
            </a:r>
            <a:endParaRPr lang="en-US" sz="2800" b="1" dirty="0"/>
          </a:p>
        </p:txBody>
      </p:sp>
      <p:pic>
        <p:nvPicPr>
          <p:cNvPr id="13314" name="Picture 2" descr="D:\Research\Liu\MURI\Doctoral Defense\Final Defense\Chapter-X-ray\Figures\mongodbpolic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193652"/>
            <a:ext cx="5985791" cy="566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168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4966"/>
            <a:ext cx="8229600" cy="638033"/>
          </a:xfrm>
        </p:spPr>
        <p:txBody>
          <a:bodyPr/>
          <a:lstStyle/>
          <a:p>
            <a:r>
              <a:rPr lang="en-US" dirty="0" smtClean="0"/>
              <a:t>Implementation</a:t>
            </a:r>
            <a:endParaRPr lang="en-US" dirty="0"/>
          </a:p>
        </p:txBody>
      </p:sp>
      <p:sp>
        <p:nvSpPr>
          <p:cNvPr id="3" name="Content Placeholder 2"/>
          <p:cNvSpPr>
            <a:spLocks noGrp="1"/>
          </p:cNvSpPr>
          <p:nvPr>
            <p:ph idx="1"/>
          </p:nvPr>
        </p:nvSpPr>
        <p:spPr/>
        <p:txBody>
          <a:bodyPr>
            <a:normAutofit lnSpcReduction="10000"/>
          </a:bodyPr>
          <a:lstStyle/>
          <a:p>
            <a:r>
              <a:rPr lang="en-US" dirty="0"/>
              <a:t>D</a:t>
            </a:r>
            <a:r>
              <a:rPr lang="en-US" dirty="0" smtClean="0"/>
              <a:t>ata </a:t>
            </a:r>
            <a:r>
              <a:rPr lang="en-US" dirty="0"/>
              <a:t>structures and </a:t>
            </a:r>
            <a:r>
              <a:rPr lang="en-US" dirty="0" smtClean="0"/>
              <a:t>algorithms of </a:t>
            </a:r>
            <a:r>
              <a:rPr lang="en-US" dirty="0"/>
              <a:t>Snake </a:t>
            </a:r>
            <a:r>
              <a:rPr lang="en-US" dirty="0" smtClean="0"/>
              <a:t>are </a:t>
            </a:r>
            <a:r>
              <a:rPr lang="en-US" b="1" dirty="0" smtClean="0"/>
              <a:t>reused</a:t>
            </a:r>
            <a:r>
              <a:rPr lang="en-US" dirty="0" smtClean="0"/>
              <a:t> or </a:t>
            </a:r>
            <a:r>
              <a:rPr lang="en-US" b="1" dirty="0" smtClean="0"/>
              <a:t>tailored</a:t>
            </a:r>
            <a:r>
              <a:rPr lang="en-US" dirty="0" smtClean="0"/>
              <a:t> by X-ray</a:t>
            </a:r>
          </a:p>
          <a:p>
            <a:endParaRPr lang="en-US" dirty="0"/>
          </a:p>
          <a:p>
            <a:r>
              <a:rPr lang="en-US" dirty="0"/>
              <a:t>N</a:t>
            </a:r>
            <a:r>
              <a:rPr lang="en-US" dirty="0" smtClean="0"/>
              <a:t>ew data structure for alerts </a:t>
            </a:r>
          </a:p>
          <a:p>
            <a:pPr lvl="2"/>
            <a:r>
              <a:rPr lang="en-US" dirty="0" err="1" smtClean="0"/>
              <a:t>struct</a:t>
            </a:r>
            <a:r>
              <a:rPr lang="en-US" dirty="0" smtClean="0"/>
              <a:t> </a:t>
            </a:r>
            <a:r>
              <a:rPr lang="en-US" dirty="0" err="1"/>
              <a:t>alert_node</a:t>
            </a:r>
            <a:r>
              <a:rPr lang="en-US" dirty="0"/>
              <a:t> </a:t>
            </a:r>
            <a:r>
              <a:rPr lang="en-US" i="1" dirty="0"/>
              <a:t>*</a:t>
            </a:r>
            <a:r>
              <a:rPr lang="en-US" i="1" dirty="0" smtClean="0"/>
              <a:t> </a:t>
            </a:r>
            <a:r>
              <a:rPr lang="en-US" dirty="0" err="1" smtClean="0"/>
              <a:t>list_alert</a:t>
            </a:r>
            <a:endParaRPr lang="en-US" dirty="0" smtClean="0"/>
          </a:p>
          <a:p>
            <a:pPr lvl="2"/>
            <a:r>
              <a:rPr lang="en-US" dirty="0" smtClean="0"/>
              <a:t>interconnected with other data structures (objects) </a:t>
            </a:r>
          </a:p>
          <a:p>
            <a:pPr lvl="1"/>
            <a:endParaRPr lang="en-US" dirty="0" smtClean="0"/>
          </a:p>
          <a:p>
            <a:pPr lvl="1"/>
            <a:r>
              <a:rPr lang="en-US" dirty="0" smtClean="0"/>
              <a:t>New code </a:t>
            </a:r>
            <a:r>
              <a:rPr lang="en-US" dirty="0"/>
              <a:t>for security policy </a:t>
            </a:r>
            <a:r>
              <a:rPr lang="en-US" dirty="0" smtClean="0"/>
              <a:t>checking  </a:t>
            </a:r>
          </a:p>
          <a:p>
            <a:pPr lvl="1"/>
            <a:r>
              <a:rPr lang="en-US" dirty="0" smtClean="0"/>
              <a:t>New </a:t>
            </a:r>
            <a:r>
              <a:rPr lang="en-US" dirty="0"/>
              <a:t>code for X-ray generation</a:t>
            </a:r>
          </a:p>
        </p:txBody>
      </p:sp>
    </p:spTree>
    <p:extLst>
      <p:ext uri="{BB962C8B-B14F-4D97-AF65-F5344CB8AC3E}">
        <p14:creationId xmlns:p14="http://schemas.microsoft.com/office/powerpoint/2010/main" val="2374056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esearch\Liu\MURI\Doctoral Defense\Final Defense\Chapter-X-ray\Figures\Screensh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7543800" cy="603504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76200"/>
            <a:ext cx="82296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S</a:t>
            </a:r>
            <a:r>
              <a:rPr lang="en-US" altLang="zh-CN" sz="2800" b="1" dirty="0" smtClean="0"/>
              <a:t>ystem running (1)</a:t>
            </a:r>
            <a:endParaRPr lang="en-US" sz="2800" b="1" dirty="0" smtClean="0"/>
          </a:p>
        </p:txBody>
      </p:sp>
    </p:spTree>
    <p:extLst>
      <p:ext uri="{BB962C8B-B14F-4D97-AF65-F5344CB8AC3E}">
        <p14:creationId xmlns:p14="http://schemas.microsoft.com/office/powerpoint/2010/main" val="1589587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1067" y="444690"/>
            <a:ext cx="82296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System running</a:t>
            </a:r>
            <a:r>
              <a:rPr lang="en-US" altLang="zh-CN" sz="2800" b="1" dirty="0" smtClean="0"/>
              <a:t> (2)</a:t>
            </a:r>
            <a:endParaRPr lang="en-US" sz="2800" b="1" dirty="0" smtClean="0"/>
          </a:p>
        </p:txBody>
      </p:sp>
      <p:pic>
        <p:nvPicPr>
          <p:cNvPr id="24578" name="Picture 2" descr="D:\Research\Liu\MURI\Doctoral Defense\Final Defense\Chapter-X-ray\Figures\screen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4" y="1371600"/>
            <a:ext cx="9076266"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323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2912"/>
            <a:ext cx="8229600" cy="700087"/>
          </a:xfrm>
        </p:spPr>
        <p:txBody>
          <a:bodyPr>
            <a:normAutofit/>
          </a:bodyPr>
          <a:lstStyle/>
          <a:p>
            <a:r>
              <a:rPr lang="en-US" sz="3200" dirty="0" smtClean="0"/>
              <a:t>Research Assistants</a:t>
            </a:r>
            <a:endParaRPr lang="en-US" sz="3200" dirty="0"/>
          </a:p>
        </p:txBody>
      </p:sp>
      <p:sp>
        <p:nvSpPr>
          <p:cNvPr id="3" name="Content Placeholder 2"/>
          <p:cNvSpPr>
            <a:spLocks noGrp="1"/>
          </p:cNvSpPr>
          <p:nvPr>
            <p:ph idx="1"/>
          </p:nvPr>
        </p:nvSpPr>
        <p:spPr>
          <a:xfrm>
            <a:off x="457200" y="1774209"/>
            <a:ext cx="8229600" cy="3983654"/>
          </a:xfrm>
        </p:spPr>
        <p:txBody>
          <a:bodyPr>
            <a:normAutofit/>
          </a:bodyPr>
          <a:lstStyle/>
          <a:p>
            <a:r>
              <a:rPr lang="en-US" sz="2400" dirty="0" smtClean="0">
                <a:latin typeface="Book Antiqua" panose="02040602050305030304" pitchFamily="18" charset="0"/>
              </a:rPr>
              <a:t>Jun Dai, PhD dissertation, California State Univ.</a:t>
            </a:r>
          </a:p>
          <a:p>
            <a:r>
              <a:rPr lang="en-US" sz="2400" dirty="0" smtClean="0">
                <a:latin typeface="Book Antiqua" panose="02040602050305030304" pitchFamily="18" charset="0"/>
              </a:rPr>
              <a:t>Robert Cole, PhD dissertation, Raytheon </a:t>
            </a:r>
          </a:p>
          <a:p>
            <a:r>
              <a:rPr lang="en-US" sz="2400" dirty="0" smtClean="0">
                <a:latin typeface="Book Antiqua" panose="02040602050305030304" pitchFamily="18" charset="0"/>
              </a:rPr>
              <a:t>Xiaoyan Sun, PhD student</a:t>
            </a:r>
          </a:p>
          <a:p>
            <a:r>
              <a:rPr lang="en-US" sz="2400" dirty="0" smtClean="0">
                <a:latin typeface="Book Antiqua" panose="02040602050305030304" pitchFamily="18" charset="0"/>
              </a:rPr>
              <a:t>Gaoyao Xiao, PhD student, Microsoft</a:t>
            </a:r>
          </a:p>
          <a:p>
            <a:r>
              <a:rPr lang="en-US" sz="2400" dirty="0" smtClean="0">
                <a:latin typeface="Book Antiqua" panose="02040602050305030304" pitchFamily="18" charset="0"/>
              </a:rPr>
              <a:t>Eunjung Yoon, PhD student </a:t>
            </a:r>
          </a:p>
          <a:p>
            <a:r>
              <a:rPr lang="en-US" sz="2400" dirty="0" smtClean="0">
                <a:latin typeface="Book Antiqua" panose="02040602050305030304" pitchFamily="18" charset="0"/>
              </a:rPr>
              <a:t>Chuangang Ren, PhD student</a:t>
            </a:r>
          </a:p>
          <a:p>
            <a:pPr marL="0" indent="0">
              <a:buNone/>
            </a:pPr>
            <a:endParaRPr lang="en-US" sz="2800" dirty="0" smtClean="0"/>
          </a:p>
        </p:txBody>
      </p:sp>
      <p:sp>
        <p:nvSpPr>
          <p:cNvPr id="4" name="Footer Placeholder 8"/>
          <p:cNvSpPr>
            <a:spLocks noGrp="1"/>
          </p:cNvSpPr>
          <p:nvPr>
            <p:ph type="ftr" sz="quarter" idx="11"/>
          </p:nvPr>
        </p:nvSpPr>
        <p:spPr>
          <a:xfrm>
            <a:off x="3124200" y="6356350"/>
            <a:ext cx="2895600" cy="365125"/>
          </a:xfrm>
        </p:spPr>
        <p:txBody>
          <a:bodyPr/>
          <a:lstStyle/>
          <a:p>
            <a:r>
              <a:rPr lang="en-US" dirty="0" smtClean="0"/>
              <a:t>ARO Cyber Situation Awareness MURI </a:t>
            </a:r>
            <a:endParaRPr lang="en-US" dirty="0"/>
          </a:p>
        </p:txBody>
      </p:sp>
    </p:spTree>
    <p:extLst>
      <p:ext uri="{BB962C8B-B14F-4D97-AF65-F5344CB8AC3E}">
        <p14:creationId xmlns:p14="http://schemas.microsoft.com/office/powerpoint/2010/main" val="2093814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376"/>
            <a:ext cx="8229600" cy="692624"/>
          </a:xfrm>
        </p:spPr>
        <p:txBody>
          <a:bodyPr/>
          <a:lstStyle/>
          <a:p>
            <a:r>
              <a:rPr lang="en-US" dirty="0" smtClean="0"/>
              <a:t>Evaluation (1</a:t>
            </a:r>
            <a:r>
              <a:rPr lang="en-US" dirty="0"/>
              <a:t>) </a:t>
            </a:r>
            <a:r>
              <a:rPr lang="en-US" dirty="0" smtClean="0"/>
              <a:t>- Benign </a:t>
            </a:r>
            <a:r>
              <a:rPr lang="en-US" dirty="0"/>
              <a:t>Workloads </a:t>
            </a:r>
          </a:p>
        </p:txBody>
      </p:sp>
      <p:sp>
        <p:nvSpPr>
          <p:cNvPr id="3" name="Content Placeholder 2"/>
          <p:cNvSpPr>
            <a:spLocks noGrp="1"/>
          </p:cNvSpPr>
          <p:nvPr>
            <p:ph idx="1"/>
          </p:nvPr>
        </p:nvSpPr>
        <p:spPr/>
        <p:txBody>
          <a:bodyPr/>
          <a:lstStyle/>
          <a:p>
            <a:pPr marL="0" indent="0">
              <a:buNone/>
            </a:pPr>
            <a:endParaRPr lang="en-US" dirty="0"/>
          </a:p>
          <a:p>
            <a:r>
              <a:rPr lang="en-US" dirty="0" smtClean="0"/>
              <a:t>F</a:t>
            </a:r>
            <a:r>
              <a:rPr lang="en-US" altLang="zh-CN" dirty="0" smtClean="0"/>
              <a:t>ew</a:t>
            </a:r>
            <a:r>
              <a:rPr lang="en-US" dirty="0" smtClean="0"/>
              <a:t> false positives</a:t>
            </a:r>
          </a:p>
          <a:p>
            <a:endParaRPr lang="en-US" dirty="0"/>
          </a:p>
          <a:p>
            <a:pPr lvl="1"/>
            <a:r>
              <a:rPr lang="en-US" dirty="0" err="1" smtClean="0"/>
              <a:t>RUBiS</a:t>
            </a:r>
            <a:r>
              <a:rPr lang="en-US" dirty="0" smtClean="0"/>
              <a:t> 1.4.3 default transactions</a:t>
            </a:r>
          </a:p>
          <a:p>
            <a:pPr lvl="1"/>
            <a:endParaRPr lang="en-US" dirty="0" smtClean="0"/>
          </a:p>
          <a:p>
            <a:pPr lvl="1"/>
            <a:r>
              <a:rPr lang="en-US" dirty="0" err="1" smtClean="0"/>
              <a:t>Tikiwiki</a:t>
            </a:r>
            <a:r>
              <a:rPr lang="en-US" dirty="0" smtClean="0"/>
              <a:t> 1.9.5 normal operations</a:t>
            </a:r>
            <a:endParaRPr lang="en-US" dirty="0"/>
          </a:p>
        </p:txBody>
      </p:sp>
    </p:spTree>
    <p:extLst>
      <p:ext uri="{BB962C8B-B14F-4D97-AF65-F5344CB8AC3E}">
        <p14:creationId xmlns:p14="http://schemas.microsoft.com/office/powerpoint/2010/main" val="1454326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2262"/>
            <a:ext cx="8229600" cy="610737"/>
          </a:xfrm>
        </p:spPr>
        <p:txBody>
          <a:bodyPr/>
          <a:lstStyle/>
          <a:p>
            <a:r>
              <a:rPr lang="en-US" dirty="0" smtClean="0"/>
              <a:t>Evaluation (2</a:t>
            </a:r>
            <a:r>
              <a:rPr lang="en-US" dirty="0"/>
              <a:t>) -  </a:t>
            </a:r>
            <a:r>
              <a:rPr lang="en-US" dirty="0" err="1"/>
              <a:t>ProFTPD</a:t>
            </a:r>
            <a:r>
              <a:rPr lang="en-US" dirty="0"/>
              <a:t> 1.3.3c</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2" y="1295400"/>
            <a:ext cx="753267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38200" y="4267200"/>
            <a:ext cx="1295400" cy="53340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3276600"/>
            <a:ext cx="1386149" cy="369332"/>
          </a:xfrm>
          <a:prstGeom prst="rect">
            <a:avLst/>
          </a:prstGeom>
        </p:spPr>
        <p:txBody>
          <a:bodyPr wrap="none">
            <a:spAutoFit/>
          </a:bodyPr>
          <a:lstStyle/>
          <a:p>
            <a:r>
              <a:rPr lang="en-US" altLang="zh-CN" b="1" dirty="0" smtClean="0"/>
              <a:t>~/</a:t>
            </a:r>
            <a:r>
              <a:rPr lang="en-US" altLang="zh-CN" b="1" dirty="0" err="1" smtClean="0"/>
              <a:t>secret_file</a:t>
            </a:r>
            <a:endParaRPr lang="en-US" b="1" dirty="0"/>
          </a:p>
        </p:txBody>
      </p:sp>
      <p:sp>
        <p:nvSpPr>
          <p:cNvPr id="3" name="TextBox 2"/>
          <p:cNvSpPr txBox="1"/>
          <p:nvPr/>
        </p:nvSpPr>
        <p:spPr>
          <a:xfrm>
            <a:off x="6151418" y="3142211"/>
            <a:ext cx="1683410" cy="369332"/>
          </a:xfrm>
          <a:prstGeom prst="rect">
            <a:avLst/>
          </a:prstGeom>
          <a:noFill/>
        </p:spPr>
        <p:txBody>
          <a:bodyPr wrap="none" rtlCol="0">
            <a:spAutoFit/>
          </a:bodyPr>
          <a:lstStyle/>
          <a:p>
            <a:r>
              <a:rPr lang="en-US" dirty="0" smtClean="0"/>
              <a:t>Backdoor attack</a:t>
            </a:r>
            <a:endParaRPr lang="en-US" dirty="0"/>
          </a:p>
        </p:txBody>
      </p:sp>
    </p:spTree>
    <p:extLst>
      <p:ext uri="{BB962C8B-B14F-4D97-AF65-F5344CB8AC3E}">
        <p14:creationId xmlns:p14="http://schemas.microsoft.com/office/powerpoint/2010/main" val="250484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55" y="1600200"/>
            <a:ext cx="785644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609600" y="427038"/>
            <a:ext cx="8229600" cy="8285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Evaluation (3) - </a:t>
            </a:r>
            <a:r>
              <a:rPr lang="en-US" sz="2800" b="1" dirty="0" err="1"/>
              <a:t>tikiwiki</a:t>
            </a:r>
            <a:r>
              <a:rPr lang="en-US" sz="2800" b="1" dirty="0"/>
              <a:t> 1.9.5</a:t>
            </a:r>
          </a:p>
        </p:txBody>
      </p:sp>
      <p:sp>
        <p:nvSpPr>
          <p:cNvPr id="6" name="Rectangle 5"/>
          <p:cNvSpPr/>
          <p:nvPr/>
        </p:nvSpPr>
        <p:spPr>
          <a:xfrm>
            <a:off x="7010400" y="1981200"/>
            <a:ext cx="1295400" cy="53340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05400" y="2145268"/>
            <a:ext cx="1386149" cy="369332"/>
          </a:xfrm>
          <a:prstGeom prst="rect">
            <a:avLst/>
          </a:prstGeom>
        </p:spPr>
        <p:txBody>
          <a:bodyPr wrap="none">
            <a:spAutoFit/>
          </a:bodyPr>
          <a:lstStyle/>
          <a:p>
            <a:r>
              <a:rPr lang="en-US" altLang="zh-CN" b="1" dirty="0" smtClean="0"/>
              <a:t>~/</a:t>
            </a:r>
            <a:r>
              <a:rPr lang="en-US" altLang="zh-CN" b="1" dirty="0" err="1" smtClean="0"/>
              <a:t>secret_file</a:t>
            </a:r>
            <a:endParaRPr lang="en-US" b="1" dirty="0"/>
          </a:p>
        </p:txBody>
      </p:sp>
      <p:sp>
        <p:nvSpPr>
          <p:cNvPr id="2" name="TextBox 1"/>
          <p:cNvSpPr txBox="1"/>
          <p:nvPr/>
        </p:nvSpPr>
        <p:spPr>
          <a:xfrm>
            <a:off x="609600" y="6284422"/>
            <a:ext cx="2768578" cy="369332"/>
          </a:xfrm>
          <a:prstGeom prst="rect">
            <a:avLst/>
          </a:prstGeom>
          <a:noFill/>
        </p:spPr>
        <p:txBody>
          <a:bodyPr wrap="none" rtlCol="0">
            <a:spAutoFit/>
          </a:bodyPr>
          <a:lstStyle/>
          <a:p>
            <a:r>
              <a:rPr lang="en-US" dirty="0" err="1" smtClean="0"/>
              <a:t>Graph_formula_exec</a:t>
            </a:r>
            <a:r>
              <a:rPr lang="en-US" dirty="0" smtClean="0"/>
              <a:t> attack</a:t>
            </a:r>
            <a:endParaRPr lang="en-US" dirty="0"/>
          </a:p>
        </p:txBody>
      </p:sp>
    </p:spTree>
    <p:extLst>
      <p:ext uri="{BB962C8B-B14F-4D97-AF65-F5344CB8AC3E}">
        <p14:creationId xmlns:p14="http://schemas.microsoft.com/office/powerpoint/2010/main" val="3252039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70387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609600" y="427038"/>
            <a:ext cx="8229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Evaluation (4) -  DVWA 1.0.8</a:t>
            </a:r>
            <a:endParaRPr lang="en-US" sz="2800" b="1" dirty="0"/>
          </a:p>
        </p:txBody>
      </p:sp>
      <p:sp>
        <p:nvSpPr>
          <p:cNvPr id="6" name="Rectangle 5"/>
          <p:cNvSpPr/>
          <p:nvPr/>
        </p:nvSpPr>
        <p:spPr>
          <a:xfrm>
            <a:off x="3236895" y="2065689"/>
            <a:ext cx="1377044" cy="369332"/>
          </a:xfrm>
          <a:prstGeom prst="rect">
            <a:avLst/>
          </a:prstGeom>
        </p:spPr>
        <p:txBody>
          <a:bodyPr wrap="none">
            <a:spAutoFit/>
          </a:bodyPr>
          <a:lstStyle/>
          <a:p>
            <a:r>
              <a:rPr lang="en-US" b="1" dirty="0"/>
              <a:t>/</a:t>
            </a:r>
            <a:r>
              <a:rPr lang="en-US" b="1" dirty="0" err="1"/>
              <a:t>etc</a:t>
            </a:r>
            <a:r>
              <a:rPr lang="en-US" b="1" dirty="0"/>
              <a:t>/</a:t>
            </a:r>
            <a:r>
              <a:rPr lang="en-US" b="1" dirty="0" err="1"/>
              <a:t>passwd</a:t>
            </a:r>
            <a:endParaRPr lang="en-US" b="1" dirty="0"/>
          </a:p>
        </p:txBody>
      </p:sp>
      <p:sp>
        <p:nvSpPr>
          <p:cNvPr id="7" name="Rectangle 6"/>
          <p:cNvSpPr/>
          <p:nvPr/>
        </p:nvSpPr>
        <p:spPr>
          <a:xfrm>
            <a:off x="1752600" y="1817132"/>
            <a:ext cx="1295400" cy="53340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669280" y="3441469"/>
            <a:ext cx="2667012" cy="369332"/>
          </a:xfrm>
          <a:prstGeom prst="rect">
            <a:avLst/>
          </a:prstGeom>
          <a:noFill/>
        </p:spPr>
        <p:txBody>
          <a:bodyPr wrap="none" rtlCol="0">
            <a:spAutoFit/>
          </a:bodyPr>
          <a:lstStyle/>
          <a:p>
            <a:r>
              <a:rPr lang="en-US" dirty="0" smtClean="0"/>
              <a:t>Command Injection Attack</a:t>
            </a:r>
            <a:endParaRPr lang="en-US" dirty="0"/>
          </a:p>
        </p:txBody>
      </p:sp>
    </p:spTree>
    <p:extLst>
      <p:ext uri="{BB962C8B-B14F-4D97-AF65-F5344CB8AC3E}">
        <p14:creationId xmlns:p14="http://schemas.microsoft.com/office/powerpoint/2010/main" val="1036760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427038"/>
            <a:ext cx="8229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Evaluation (5) -  DVWA 1.0.8</a:t>
            </a:r>
            <a:endParaRPr lang="en-US" sz="2800" b="1" dirty="0"/>
          </a:p>
        </p:txBody>
      </p:sp>
      <p:sp>
        <p:nvSpPr>
          <p:cNvPr id="4" name="Rectangle 3"/>
          <p:cNvSpPr/>
          <p:nvPr/>
        </p:nvSpPr>
        <p:spPr>
          <a:xfrm>
            <a:off x="5638800" y="2095500"/>
            <a:ext cx="1377044" cy="369332"/>
          </a:xfrm>
          <a:prstGeom prst="rect">
            <a:avLst/>
          </a:prstGeom>
        </p:spPr>
        <p:txBody>
          <a:bodyPr wrap="none">
            <a:spAutoFit/>
          </a:bodyPr>
          <a:lstStyle/>
          <a:p>
            <a:r>
              <a:rPr lang="en-US" b="1" dirty="0"/>
              <a:t>/</a:t>
            </a:r>
            <a:r>
              <a:rPr lang="en-US" b="1" dirty="0" err="1"/>
              <a:t>etc</a:t>
            </a:r>
            <a:r>
              <a:rPr lang="en-US" b="1" dirty="0"/>
              <a:t>/</a:t>
            </a:r>
            <a:r>
              <a:rPr lang="en-US" b="1" dirty="0" err="1"/>
              <a:t>passwd</a:t>
            </a:r>
            <a:endParaRPr lang="en-US" b="1" dirty="0"/>
          </a:p>
        </p:txBody>
      </p:sp>
      <p:sp>
        <p:nvSpPr>
          <p:cNvPr id="7" name="Rectangle 6"/>
          <p:cNvSpPr/>
          <p:nvPr/>
        </p:nvSpPr>
        <p:spPr>
          <a:xfrm>
            <a:off x="4038600" y="1828800"/>
            <a:ext cx="1295400" cy="53340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32466"/>
            <a:ext cx="8229600" cy="502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0821" y="1447800"/>
            <a:ext cx="2034339" cy="369332"/>
          </a:xfrm>
          <a:prstGeom prst="rect">
            <a:avLst/>
          </a:prstGeom>
          <a:noFill/>
        </p:spPr>
        <p:txBody>
          <a:bodyPr wrap="none" rtlCol="0">
            <a:spAutoFit/>
          </a:bodyPr>
          <a:lstStyle/>
          <a:p>
            <a:r>
              <a:rPr lang="en-US" dirty="0" smtClean="0"/>
              <a:t>SQL injection attack</a:t>
            </a:r>
            <a:endParaRPr lang="en-US" dirty="0"/>
          </a:p>
        </p:txBody>
      </p:sp>
    </p:spTree>
    <p:extLst>
      <p:ext uri="{BB962C8B-B14F-4D97-AF65-F5344CB8AC3E}">
        <p14:creationId xmlns:p14="http://schemas.microsoft.com/office/powerpoint/2010/main" val="148291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250"/>
            <a:ext cx="8229600" cy="842749"/>
          </a:xfrm>
        </p:spPr>
        <p:txBody>
          <a:bodyPr>
            <a:normAutofit fontScale="90000"/>
          </a:bodyPr>
          <a:lstStyle/>
          <a:p>
            <a:r>
              <a:rPr lang="en-US" dirty="0" smtClean="0"/>
              <a:t>Evaluation (6) – </a:t>
            </a:r>
            <a:br>
              <a:rPr lang="en-US" dirty="0" smtClean="0"/>
            </a:br>
            <a:r>
              <a:rPr lang="en-US" dirty="0" smtClean="0"/>
              <a:t>Performance Overhead</a:t>
            </a:r>
            <a:endParaRPr lang="en-US" dirty="0"/>
          </a:p>
        </p:txBody>
      </p:sp>
      <p:sp>
        <p:nvSpPr>
          <p:cNvPr id="3" name="Content Placeholder 2"/>
          <p:cNvSpPr>
            <a:spLocks noGrp="1"/>
          </p:cNvSpPr>
          <p:nvPr>
            <p:ph idx="1"/>
          </p:nvPr>
        </p:nvSpPr>
        <p:spPr>
          <a:xfrm>
            <a:off x="457200" y="2332038"/>
            <a:ext cx="8229600" cy="2881408"/>
          </a:xfrm>
        </p:spPr>
        <p:txBody>
          <a:bodyPr/>
          <a:lstStyle/>
          <a:p>
            <a:r>
              <a:rPr lang="en-US" dirty="0"/>
              <a:t>Apache </a:t>
            </a:r>
            <a:r>
              <a:rPr lang="en-US" dirty="0" smtClean="0"/>
              <a:t>Bench</a:t>
            </a:r>
          </a:p>
          <a:p>
            <a:pPr lvl="1"/>
            <a:r>
              <a:rPr lang="en-US" dirty="0"/>
              <a:t>37.5</a:t>
            </a:r>
            <a:r>
              <a:rPr lang="en-US" dirty="0" smtClean="0"/>
              <a:t>%</a:t>
            </a:r>
          </a:p>
          <a:p>
            <a:pPr lvl="1"/>
            <a:endParaRPr lang="en-US" dirty="0" smtClean="0"/>
          </a:p>
          <a:p>
            <a:r>
              <a:rPr lang="en-US" dirty="0" err="1" smtClean="0"/>
              <a:t>RUBiS</a:t>
            </a:r>
            <a:endParaRPr lang="en-US" dirty="0" smtClean="0"/>
          </a:p>
          <a:p>
            <a:pPr lvl="1"/>
            <a:r>
              <a:rPr lang="en-US" dirty="0"/>
              <a:t>24.2%</a:t>
            </a:r>
          </a:p>
        </p:txBody>
      </p:sp>
    </p:spTree>
    <p:extLst>
      <p:ext uri="{BB962C8B-B14F-4D97-AF65-F5344CB8AC3E}">
        <p14:creationId xmlns:p14="http://schemas.microsoft.com/office/powerpoint/2010/main" val="3404315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762000" y="3657600"/>
            <a:ext cx="3183467" cy="1362075"/>
          </a:xfrm>
        </p:spPr>
        <p:txBody>
          <a:bodyPr/>
          <a:lstStyle/>
          <a:p>
            <a:r>
              <a:rPr lang="en-US" altLang="zh-CN" sz="3600" cap="none" dirty="0" smtClean="0">
                <a:ea typeface="宋体" pitchFamily="2" charset="-122"/>
              </a:rPr>
              <a:t>Part 2</a:t>
            </a:r>
            <a:endParaRPr lang="en-US" sz="3600" cap="none" dirty="0" smtClean="0"/>
          </a:p>
        </p:txBody>
      </p:sp>
      <p:sp>
        <p:nvSpPr>
          <p:cNvPr id="7171" name="Text Placeholder 5"/>
          <p:cNvSpPr>
            <a:spLocks noGrp="1"/>
          </p:cNvSpPr>
          <p:nvPr>
            <p:ph type="body" idx="1"/>
          </p:nvPr>
        </p:nvSpPr>
        <p:spPr>
          <a:xfrm>
            <a:off x="685800" y="2133600"/>
            <a:ext cx="7772400" cy="1500188"/>
          </a:xfrm>
        </p:spPr>
        <p:txBody>
          <a:bodyPr/>
          <a:lstStyle/>
          <a:p>
            <a:r>
              <a:rPr lang="en-US" b="1" dirty="0" smtClean="0">
                <a:solidFill>
                  <a:srgbClr val="0000FF"/>
                </a:solidFill>
              </a:rPr>
              <a:t>Research Highlight</a:t>
            </a:r>
            <a:r>
              <a:rPr lang="en-US" dirty="0" smtClean="0"/>
              <a:t>: </a:t>
            </a:r>
          </a:p>
        </p:txBody>
      </p:sp>
      <p:sp>
        <p:nvSpPr>
          <p:cNvPr id="2" name="Footer Placeholder 1"/>
          <p:cNvSpPr>
            <a:spLocks noGrp="1"/>
          </p:cNvSpPr>
          <p:nvPr>
            <p:ph type="ftr" sz="quarter" idx="11"/>
          </p:nvPr>
        </p:nvSpPr>
        <p:spPr/>
        <p:txBody>
          <a:bodyPr/>
          <a:lstStyle/>
          <a:p>
            <a:r>
              <a:rPr lang="en-US" smtClean="0"/>
              <a:t>ARO Cyber Situation Awareness MURI </a:t>
            </a:r>
            <a:endParaRPr lang="en-US"/>
          </a:p>
        </p:txBody>
      </p:sp>
      <p:sp>
        <p:nvSpPr>
          <p:cNvPr id="6" name="Freeform 5"/>
          <p:cNvSpPr/>
          <p:nvPr/>
        </p:nvSpPr>
        <p:spPr>
          <a:xfrm>
            <a:off x="4913709" y="2883694"/>
            <a:ext cx="2826034" cy="2276135"/>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800" b="1" spc="50" dirty="0" smtClean="0">
                <a:ln w="12700" cmpd="sng">
                  <a:prstDash val="solid"/>
                </a:ln>
                <a:effectLst>
                  <a:glow rad="53100">
                    <a:schemeClr val="accent6">
                      <a:satMod val="180000"/>
                      <a:alpha val="30000"/>
                    </a:schemeClr>
                  </a:glow>
                </a:effectLst>
              </a:rPr>
              <a:t>2015:</a:t>
            </a:r>
            <a:r>
              <a:rPr kumimoji="1" lang="en-US" sz="2800" b="1" kern="1200" cap="none" spc="50" dirty="0" smtClean="0">
                <a:ln w="12700" cmpd="sng">
                  <a:prstDash val="solid"/>
                </a:ln>
                <a:effectLst>
                  <a:glow rad="53100">
                    <a:schemeClr val="accent6">
                      <a:satMod val="180000"/>
                      <a:alpha val="30000"/>
                    </a:schemeClr>
                  </a:glow>
                </a:effectLst>
              </a:rPr>
              <a:t> probabilistic zero-day attack paths</a:t>
            </a:r>
            <a:endParaRPr lang="zh-CN" altLang="en-US" sz="2800" b="1" kern="1200" cap="none" spc="50" dirty="0">
              <a:ln w="12700" cmpd="sng">
                <a:prstDash val="solid"/>
              </a:ln>
              <a:effectLst>
                <a:glow rad="53100">
                  <a:schemeClr val="accent6">
                    <a:satMod val="180000"/>
                    <a:alpha val="30000"/>
                  </a:schemeClr>
                </a:glow>
              </a:effectLst>
            </a:endParaRPr>
          </a:p>
        </p:txBody>
      </p:sp>
    </p:spTree>
    <p:extLst>
      <p:ext uri="{BB962C8B-B14F-4D97-AF65-F5344CB8AC3E}">
        <p14:creationId xmlns:p14="http://schemas.microsoft.com/office/powerpoint/2010/main" val="2593321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457200" y="274638"/>
            <a:ext cx="8229600" cy="792162"/>
          </a:xfrm>
        </p:spPr>
        <p:txBody>
          <a:bodyPr/>
          <a:lstStyle/>
          <a:p>
            <a:r>
              <a:rPr lang="en-US" altLang="en-US" sz="3200" dirty="0" smtClean="0"/>
              <a:t>A zero-day </a:t>
            </a:r>
            <a:r>
              <a:rPr lang="en-US" altLang="en-US" sz="3200" b="1" dirty="0" smtClean="0"/>
              <a:t>attack path</a:t>
            </a:r>
          </a:p>
        </p:txBody>
      </p:sp>
      <p:sp>
        <p:nvSpPr>
          <p:cNvPr id="4100" name="Content Placeholder 3"/>
          <p:cNvSpPr>
            <a:spLocks noGrp="1"/>
          </p:cNvSpPr>
          <p:nvPr>
            <p:ph idx="1"/>
          </p:nvPr>
        </p:nvSpPr>
        <p:spPr>
          <a:xfrm>
            <a:off x="501650" y="1364775"/>
            <a:ext cx="8229600" cy="925987"/>
          </a:xfrm>
        </p:spPr>
        <p:txBody>
          <a:bodyPr/>
          <a:lstStyle/>
          <a:p>
            <a:pPr marL="0" indent="0">
              <a:buFontTx/>
              <a:buNone/>
              <a:defRPr/>
            </a:pPr>
            <a:r>
              <a:rPr lang="en-US" sz="2400" dirty="0" smtClean="0"/>
              <a:t>Each zero-day attack </a:t>
            </a:r>
            <a:r>
              <a:rPr lang="en-US" sz="2400" dirty="0"/>
              <a:t>path </a:t>
            </a:r>
            <a:r>
              <a:rPr lang="en-US" sz="2400" dirty="0" smtClean="0"/>
              <a:t>is a kill chain that leverages at least one </a:t>
            </a:r>
            <a:r>
              <a:rPr lang="en-US" sz="2400" dirty="0" smtClean="0">
                <a:solidFill>
                  <a:srgbClr val="3333FF"/>
                </a:solidFill>
              </a:rPr>
              <a:t>zero-day</a:t>
            </a:r>
            <a:r>
              <a:rPr lang="en-US" sz="2400" dirty="0" smtClean="0"/>
              <a:t> exploit. </a:t>
            </a:r>
            <a:endParaRPr lang="en-US" sz="2400" dirty="0"/>
          </a:p>
          <a:p>
            <a:pPr marL="0" indent="0">
              <a:buFontTx/>
              <a:buNone/>
              <a:defRPr/>
            </a:pPr>
            <a:endParaRPr lang="en-US" sz="2400" dirty="0" smtClean="0"/>
          </a:p>
          <a:p>
            <a:pPr>
              <a:defRPr/>
            </a:pPr>
            <a:endParaRPr lang="en-US" sz="2400" b="1" dirty="0" smtClean="0"/>
          </a:p>
        </p:txBody>
      </p:sp>
      <p:pic>
        <p:nvPicPr>
          <p:cNvPr id="61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0"/>
            <a:ext cx="621506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91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57200" y="450376"/>
            <a:ext cx="8229600" cy="540224"/>
          </a:xfrm>
        </p:spPr>
        <p:txBody>
          <a:bodyPr>
            <a:normAutofit/>
          </a:bodyPr>
          <a:lstStyle/>
          <a:p>
            <a:r>
              <a:rPr lang="en-US" altLang="en-US" b="1" dirty="0" smtClean="0"/>
              <a:t>How attack paths become “known”</a:t>
            </a:r>
            <a:r>
              <a:rPr lang="en-US" altLang="en-US" dirty="0" smtClean="0"/>
              <a:t> </a:t>
            </a:r>
            <a:endParaRPr lang="en-US" altLang="en-US" b="1" dirty="0" smtClean="0"/>
          </a:p>
        </p:txBody>
      </p:sp>
      <p:sp>
        <p:nvSpPr>
          <p:cNvPr id="4100" name="Content Placeholder 3"/>
          <p:cNvSpPr>
            <a:spLocks noGrp="1"/>
          </p:cNvSpPr>
          <p:nvPr>
            <p:ph idx="1"/>
          </p:nvPr>
        </p:nvSpPr>
        <p:spPr>
          <a:xfrm>
            <a:off x="381000" y="1524000"/>
            <a:ext cx="8458200" cy="4953000"/>
          </a:xfrm>
        </p:spPr>
        <p:txBody>
          <a:bodyPr/>
          <a:lstStyle/>
          <a:p>
            <a:pPr marL="0" indent="0">
              <a:buFontTx/>
              <a:buNone/>
              <a:defRPr/>
            </a:pPr>
            <a:r>
              <a:rPr lang="en-US" sz="2400" b="1" dirty="0" smtClean="0"/>
              <a:t>Offline </a:t>
            </a:r>
            <a:r>
              <a:rPr lang="en-US" sz="2400" b="1" dirty="0"/>
              <a:t>analysis:</a:t>
            </a:r>
            <a:r>
              <a:rPr lang="en-US" sz="2400" dirty="0"/>
              <a:t> </a:t>
            </a:r>
          </a:p>
          <a:p>
            <a:pPr marL="0" indent="0">
              <a:buFontTx/>
              <a:buNone/>
              <a:defRPr/>
            </a:pPr>
            <a:r>
              <a:rPr lang="en-US" sz="2400" dirty="0"/>
              <a:t> </a:t>
            </a:r>
            <a:r>
              <a:rPr lang="en-US" sz="2400" dirty="0" smtClean="0"/>
              <a:t>   Attack </a:t>
            </a:r>
            <a:r>
              <a:rPr lang="en-US" sz="2400" dirty="0"/>
              <a:t>graphs identify attack </a:t>
            </a:r>
            <a:r>
              <a:rPr lang="en-US" sz="2400" dirty="0" smtClean="0"/>
              <a:t>paths: “known</a:t>
            </a:r>
            <a:r>
              <a:rPr lang="en-US" sz="2400" dirty="0"/>
              <a:t>” </a:t>
            </a:r>
          </a:p>
          <a:p>
            <a:pPr marL="0" indent="0">
              <a:buFontTx/>
              <a:buNone/>
              <a:defRPr/>
            </a:pPr>
            <a:r>
              <a:rPr lang="en-US" sz="2400" b="1" dirty="0" smtClean="0"/>
              <a:t>Testing</a:t>
            </a:r>
            <a:r>
              <a:rPr lang="en-US" sz="2400" b="1" dirty="0"/>
              <a:t>:</a:t>
            </a:r>
            <a:r>
              <a:rPr lang="en-US" sz="2400" dirty="0"/>
              <a:t> </a:t>
            </a:r>
          </a:p>
          <a:p>
            <a:pPr marL="0" indent="0">
              <a:buFontTx/>
              <a:buNone/>
              <a:defRPr/>
            </a:pPr>
            <a:r>
              <a:rPr lang="en-US" sz="2400" dirty="0"/>
              <a:t>    Penetration testing uses real exploits: </a:t>
            </a:r>
            <a:endParaRPr lang="en-US" sz="2400" dirty="0" smtClean="0"/>
          </a:p>
          <a:p>
            <a:pPr marL="0" indent="0">
              <a:buFontTx/>
              <a:buNone/>
              <a:defRPr/>
            </a:pPr>
            <a:r>
              <a:rPr lang="en-US" sz="2400" dirty="0"/>
              <a:t> </a:t>
            </a:r>
            <a:r>
              <a:rPr lang="en-US" sz="2400" dirty="0" smtClean="0"/>
              <a:t>               -- rule out speculated paths</a:t>
            </a:r>
            <a:endParaRPr lang="en-US" sz="2800" dirty="0"/>
          </a:p>
          <a:p>
            <a:pPr marL="0" indent="0">
              <a:buFontTx/>
              <a:buNone/>
              <a:defRPr/>
            </a:pPr>
            <a:r>
              <a:rPr lang="en-US" sz="2400" dirty="0"/>
              <a:t>    Human </a:t>
            </a:r>
            <a:r>
              <a:rPr lang="en-US" sz="2400" dirty="0" smtClean="0"/>
              <a:t>intelligence: red </a:t>
            </a:r>
            <a:r>
              <a:rPr lang="en-US" sz="2400" dirty="0"/>
              <a:t>teaming </a:t>
            </a:r>
          </a:p>
          <a:p>
            <a:pPr marL="0" indent="0">
              <a:buFontTx/>
              <a:buNone/>
              <a:defRPr/>
            </a:pPr>
            <a:r>
              <a:rPr lang="en-US" sz="2400" b="1" dirty="0"/>
              <a:t>Runtime analysis: </a:t>
            </a:r>
          </a:p>
          <a:p>
            <a:pPr marL="0" indent="0">
              <a:buFontTx/>
              <a:buNone/>
              <a:defRPr/>
            </a:pPr>
            <a:r>
              <a:rPr lang="en-US" sz="2400" dirty="0"/>
              <a:t>     </a:t>
            </a:r>
            <a:r>
              <a:rPr lang="en-US" sz="2400" dirty="0" smtClean="0"/>
              <a:t>-- Alert </a:t>
            </a:r>
            <a:r>
              <a:rPr lang="en-US" sz="2400" dirty="0"/>
              <a:t>correlation reveals attack paths  </a:t>
            </a:r>
          </a:p>
          <a:p>
            <a:pPr marL="0" indent="0">
              <a:buFontTx/>
              <a:buNone/>
              <a:defRPr/>
            </a:pPr>
            <a:r>
              <a:rPr lang="en-US" sz="2400" dirty="0"/>
              <a:t>     </a:t>
            </a:r>
            <a:r>
              <a:rPr lang="en-US" sz="2400" dirty="0" smtClean="0"/>
              <a:t>-- Combining </a:t>
            </a:r>
            <a:r>
              <a:rPr lang="en-US" sz="2400" dirty="0"/>
              <a:t>attack graphs with alerts  </a:t>
            </a:r>
          </a:p>
          <a:p>
            <a:pPr marL="0" indent="0">
              <a:buFontTx/>
              <a:buNone/>
              <a:defRPr/>
            </a:pPr>
            <a:r>
              <a:rPr lang="en-US" sz="2400" dirty="0"/>
              <a:t>     </a:t>
            </a:r>
            <a:r>
              <a:rPr lang="en-US" sz="2400" dirty="0" smtClean="0"/>
              <a:t>-- Human </a:t>
            </a:r>
            <a:r>
              <a:rPr lang="en-US" sz="2400" dirty="0"/>
              <a:t>intelligence: </a:t>
            </a:r>
            <a:r>
              <a:rPr lang="en-US" sz="2400" dirty="0">
                <a:solidFill>
                  <a:srgbClr val="0000FF"/>
                </a:solidFill>
              </a:rPr>
              <a:t>security analysts</a:t>
            </a:r>
          </a:p>
          <a:p>
            <a:pPr>
              <a:defRPr/>
            </a:pPr>
            <a:endParaRPr lang="en-US" sz="2400" b="1" dirty="0" smtClean="0"/>
          </a:p>
        </p:txBody>
      </p:sp>
    </p:spTree>
    <p:extLst>
      <p:ext uri="{BB962C8B-B14F-4D97-AF65-F5344CB8AC3E}">
        <p14:creationId xmlns:p14="http://schemas.microsoft.com/office/powerpoint/2010/main" val="2848094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318"/>
            <a:ext cx="8229600" cy="804081"/>
          </a:xfrm>
        </p:spPr>
        <p:txBody>
          <a:bodyPr>
            <a:normAutofit/>
          </a:bodyPr>
          <a:lstStyle/>
          <a:p>
            <a:r>
              <a:rPr lang="en-US" dirty="0" smtClean="0"/>
              <a:t>Review of the Patrol System (2012)</a:t>
            </a:r>
            <a:endParaRPr lang="en-US" dirty="0"/>
          </a:p>
        </p:txBody>
      </p:sp>
      <p:sp>
        <p:nvSpPr>
          <p:cNvPr id="3" name="Rectangle 2"/>
          <p:cNvSpPr/>
          <p:nvPr/>
        </p:nvSpPr>
        <p:spPr>
          <a:xfrm>
            <a:off x="1057701" y="1555944"/>
            <a:ext cx="6066429" cy="4154984"/>
          </a:xfrm>
          <a:prstGeom prst="rect">
            <a:avLst/>
          </a:prstGeom>
        </p:spPr>
        <p:txBody>
          <a:bodyPr wrap="square">
            <a:spAutoFit/>
          </a:bodyPr>
          <a:lstStyle/>
          <a:p>
            <a:pPr>
              <a:defRPr/>
            </a:pPr>
            <a:r>
              <a:rPr lang="en-US" sz="2800" b="1" dirty="0">
                <a:solidFill>
                  <a:srgbClr val="0000FF"/>
                </a:solidFill>
              </a:rPr>
              <a:t>Idea:</a:t>
            </a:r>
            <a:r>
              <a:rPr lang="en-US" sz="2400" dirty="0">
                <a:solidFill>
                  <a:srgbClr val="0000FF"/>
                </a:solidFill>
              </a:rPr>
              <a:t> </a:t>
            </a:r>
          </a:p>
          <a:p>
            <a:pPr lvl="1">
              <a:defRPr/>
            </a:pPr>
            <a:r>
              <a:rPr lang="en-US" sz="2400" dirty="0" smtClean="0"/>
              <a:t>-- Step </a:t>
            </a:r>
            <a:r>
              <a:rPr lang="en-US" sz="2400" dirty="0"/>
              <a:t>1: find graph </a:t>
            </a:r>
            <a:r>
              <a:rPr lang="en-US" sz="2400" b="1" dirty="0">
                <a:solidFill>
                  <a:srgbClr val="FF0000"/>
                </a:solidFill>
              </a:rPr>
              <a:t>G</a:t>
            </a:r>
            <a:r>
              <a:rPr lang="en-US" sz="2400" dirty="0"/>
              <a:t> that “</a:t>
            </a:r>
            <a:r>
              <a:rPr lang="en-US" sz="2400" b="1" dirty="0"/>
              <a:t>contains</a:t>
            </a:r>
            <a:r>
              <a:rPr lang="en-US" sz="2400" dirty="0"/>
              <a:t>” zero-day paths </a:t>
            </a:r>
          </a:p>
          <a:p>
            <a:pPr lvl="1">
              <a:defRPr/>
            </a:pPr>
            <a:r>
              <a:rPr lang="en-US" sz="2400" dirty="0" smtClean="0"/>
              <a:t>-- Step </a:t>
            </a:r>
            <a:r>
              <a:rPr lang="en-US" sz="2400" dirty="0"/>
              <a:t>2: inside G, separate zero-day </a:t>
            </a:r>
            <a:r>
              <a:rPr lang="en-US" sz="2400" dirty="0" smtClean="0"/>
              <a:t>attack paths </a:t>
            </a:r>
            <a:r>
              <a:rPr lang="en-US" sz="2400" dirty="0"/>
              <a:t>from </a:t>
            </a:r>
            <a:r>
              <a:rPr lang="en-US" sz="2400" dirty="0" smtClean="0"/>
              <a:t>benign ones</a:t>
            </a:r>
            <a:endParaRPr lang="en-US" sz="2400" dirty="0"/>
          </a:p>
          <a:p>
            <a:pPr>
              <a:defRPr/>
            </a:pPr>
            <a:endParaRPr lang="en-US" sz="2400" dirty="0"/>
          </a:p>
          <a:p>
            <a:pPr>
              <a:defRPr/>
            </a:pPr>
            <a:r>
              <a:rPr lang="en-US" sz="2400" b="1" dirty="0">
                <a:solidFill>
                  <a:srgbClr val="3333FF"/>
                </a:solidFill>
              </a:rPr>
              <a:t>Observation</a:t>
            </a:r>
            <a:r>
              <a:rPr lang="en-US" sz="2400" dirty="0"/>
              <a:t>: many zero-day attack paths are showing themselves in the</a:t>
            </a:r>
            <a:r>
              <a:rPr lang="en-US" sz="2400" dirty="0">
                <a:solidFill>
                  <a:srgbClr val="0000FF"/>
                </a:solidFill>
              </a:rPr>
              <a:t> network-wide SODG </a:t>
            </a:r>
            <a:r>
              <a:rPr lang="en-US" sz="2400" dirty="0"/>
              <a:t>(system object dependency graph) </a:t>
            </a:r>
            <a:endParaRPr lang="en-US" sz="2400" dirty="0" smtClean="0"/>
          </a:p>
          <a:p>
            <a:pPr>
              <a:defRPr/>
            </a:pPr>
            <a:endParaRPr lang="en-US" sz="2400" dirty="0"/>
          </a:p>
          <a:p>
            <a:pPr lvl="1">
              <a:defRPr/>
            </a:pPr>
            <a:r>
              <a:rPr lang="en-US" sz="2000" b="1" dirty="0" smtClean="0"/>
              <a:t>-- SODG </a:t>
            </a:r>
            <a:r>
              <a:rPr lang="en-US" sz="2000" b="1" dirty="0"/>
              <a:t>is </a:t>
            </a:r>
            <a:r>
              <a:rPr lang="en-US" sz="2000" b="1" dirty="0">
                <a:solidFill>
                  <a:srgbClr val="3333FF"/>
                </a:solidFill>
              </a:rPr>
              <a:t>attack neutral</a:t>
            </a:r>
            <a:r>
              <a:rPr lang="en-US" sz="2000" b="1" dirty="0"/>
              <a:t>:  knowledge of “us” </a:t>
            </a:r>
          </a:p>
        </p:txBody>
      </p:sp>
    </p:spTree>
    <p:extLst>
      <p:ext uri="{BB962C8B-B14F-4D97-AF65-F5344CB8AC3E}">
        <p14:creationId xmlns:p14="http://schemas.microsoft.com/office/powerpoint/2010/main" val="2883639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95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7"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905000"/>
            <a:ext cx="1119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25"/>
          <p:cNvSpPr txBox="1">
            <a:spLocks noChangeArrowheads="1"/>
          </p:cNvSpPr>
          <p:nvPr/>
        </p:nvSpPr>
        <p:spPr bwMode="auto">
          <a:xfrm>
            <a:off x="7543800" y="4495800"/>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1400"/>
              <a:t>System Analysts</a:t>
            </a:r>
          </a:p>
        </p:txBody>
      </p:sp>
      <p:pic>
        <p:nvPicPr>
          <p:cNvPr id="307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619250"/>
            <a:ext cx="150971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057400" y="17526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Rectangle 17"/>
          <p:cNvSpPr/>
          <p:nvPr/>
        </p:nvSpPr>
        <p:spPr>
          <a:xfrm>
            <a:off x="2057400" y="21336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Rectangle 18"/>
          <p:cNvSpPr/>
          <p:nvPr/>
        </p:nvSpPr>
        <p:spPr>
          <a:xfrm>
            <a:off x="2057400" y="2982913"/>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80" name="TextBox 19"/>
          <p:cNvSpPr txBox="1">
            <a:spLocks noChangeArrowheads="1"/>
          </p:cNvSpPr>
          <p:nvPr/>
        </p:nvSpPr>
        <p:spPr bwMode="auto">
          <a:xfrm>
            <a:off x="228600" y="32004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en-US" sz="1200"/>
              <a:t>Computer network</a:t>
            </a:r>
          </a:p>
        </p:txBody>
      </p:sp>
      <p:sp>
        <p:nvSpPr>
          <p:cNvPr id="3081" name="TextBox 20"/>
          <p:cNvSpPr txBox="1">
            <a:spLocks noChangeArrowheads="1"/>
          </p:cNvSpPr>
          <p:nvPr/>
        </p:nvSpPr>
        <p:spPr bwMode="auto">
          <a:xfrm>
            <a:off x="1752600" y="609600"/>
            <a:ext cx="9683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1200"/>
              <a:t>Software</a:t>
            </a:r>
          </a:p>
          <a:p>
            <a:pPr eaLnBrk="1" hangingPunct="1"/>
            <a:r>
              <a:rPr lang="en-US" sz="1200"/>
              <a:t>Sensors, probes</a:t>
            </a:r>
          </a:p>
          <a:p>
            <a:pPr eaLnBrk="1" hangingPunct="1">
              <a:buFont typeface="Arial" charset="0"/>
              <a:buChar char="•"/>
            </a:pPr>
            <a:r>
              <a:rPr lang="en-US" sz="1000"/>
              <a:t> Hyper Sentry</a:t>
            </a:r>
          </a:p>
          <a:p>
            <a:pPr eaLnBrk="1" hangingPunct="1">
              <a:buFont typeface="Arial" charset="0"/>
              <a:buChar char="•"/>
            </a:pPr>
            <a:r>
              <a:rPr lang="en-US" sz="1000"/>
              <a:t> Cruiser</a:t>
            </a:r>
          </a:p>
        </p:txBody>
      </p:sp>
      <p:sp>
        <p:nvSpPr>
          <p:cNvPr id="23" name="Rectangle 22"/>
          <p:cNvSpPr/>
          <p:nvPr/>
        </p:nvSpPr>
        <p:spPr>
          <a:xfrm>
            <a:off x="6553200" y="1524000"/>
            <a:ext cx="533400" cy="1905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83" name="TextBox 23"/>
          <p:cNvSpPr txBox="1">
            <a:spLocks noChangeArrowheads="1"/>
          </p:cNvSpPr>
          <p:nvPr/>
        </p:nvSpPr>
        <p:spPr bwMode="auto">
          <a:xfrm rot="-5400000">
            <a:off x="5634038" y="2214562"/>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en-US" sz="1400"/>
              <a:t>Multi-Sensory Human Computer Interaction</a:t>
            </a:r>
          </a:p>
        </p:txBody>
      </p:sp>
      <p:sp>
        <p:nvSpPr>
          <p:cNvPr id="25" name="Left-Right Arrow 24"/>
          <p:cNvSpPr/>
          <p:nvPr/>
        </p:nvSpPr>
        <p:spPr>
          <a:xfrm>
            <a:off x="7086600" y="2384425"/>
            <a:ext cx="3810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 name="Flowchart: Magnetic Disk 26"/>
          <p:cNvSpPr/>
          <p:nvPr/>
        </p:nvSpPr>
        <p:spPr>
          <a:xfrm>
            <a:off x="2362200" y="3581400"/>
            <a:ext cx="1219200" cy="1066800"/>
          </a:xfrm>
          <a:prstGeom prst="flowChartMagneticDisk">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solidFill>
                <a:schemeClr val="tx1"/>
              </a:solidFill>
            </a:endParaRPr>
          </a:p>
          <a:p>
            <a:pPr algn="ctr">
              <a:buFont typeface="Arial" charset="0"/>
              <a:buChar char="•"/>
              <a:defRPr/>
            </a:pPr>
            <a:endParaRPr lang="en-US" sz="900">
              <a:solidFill>
                <a:schemeClr val="tx1"/>
              </a:solidFill>
            </a:endParaRPr>
          </a:p>
          <a:p>
            <a:pPr algn="ctr">
              <a:buFont typeface="Arial" charset="0"/>
              <a:buChar char="•"/>
              <a:defRPr/>
            </a:pPr>
            <a:r>
              <a:rPr lang="en-US" sz="900">
                <a:solidFill>
                  <a:schemeClr val="tx1"/>
                </a:solidFill>
              </a:rPr>
              <a:t> Enterprise Model</a:t>
            </a:r>
          </a:p>
          <a:p>
            <a:pPr algn="ctr">
              <a:buFont typeface="Arial" charset="0"/>
              <a:buChar char="•"/>
              <a:defRPr/>
            </a:pPr>
            <a:r>
              <a:rPr lang="en-US" sz="900">
                <a:solidFill>
                  <a:schemeClr val="tx1"/>
                </a:solidFill>
              </a:rPr>
              <a:t> Activity Logs </a:t>
            </a:r>
          </a:p>
          <a:p>
            <a:pPr algn="ctr">
              <a:buFont typeface="Arial" charset="0"/>
              <a:buChar char="•"/>
              <a:defRPr/>
            </a:pPr>
            <a:r>
              <a:rPr lang="en-US" sz="900">
                <a:solidFill>
                  <a:schemeClr val="tx1"/>
                </a:solidFill>
              </a:rPr>
              <a:t> IDS reports</a:t>
            </a:r>
          </a:p>
          <a:p>
            <a:pPr algn="ctr">
              <a:buFont typeface="Arial" charset="0"/>
              <a:buChar char="•"/>
              <a:defRPr/>
            </a:pPr>
            <a:r>
              <a:rPr lang="en-US" sz="900">
                <a:solidFill>
                  <a:schemeClr val="tx1"/>
                </a:solidFill>
              </a:rPr>
              <a:t> Vulnerabilities</a:t>
            </a:r>
          </a:p>
          <a:p>
            <a:pPr algn="ctr">
              <a:defRPr/>
            </a:pPr>
            <a:r>
              <a:rPr lang="en-US" sz="900">
                <a:solidFill>
                  <a:schemeClr val="tx1"/>
                </a:solidFill>
              </a:rPr>
              <a:t> </a:t>
            </a:r>
          </a:p>
        </p:txBody>
      </p:sp>
      <p:sp>
        <p:nvSpPr>
          <p:cNvPr id="28" name="Rectangle 27"/>
          <p:cNvSpPr/>
          <p:nvPr/>
        </p:nvSpPr>
        <p:spPr>
          <a:xfrm>
            <a:off x="4572000" y="304800"/>
            <a:ext cx="2514600" cy="914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Cognitive Models &amp; Decision Aids</a:t>
            </a:r>
          </a:p>
          <a:p>
            <a:pPr algn="ctr">
              <a:buFont typeface="Arial" pitchFamily="34" charset="0"/>
              <a:buChar char="•"/>
              <a:defRPr/>
            </a:pPr>
            <a:r>
              <a:rPr lang="en-US" sz="1200" dirty="0">
                <a:solidFill>
                  <a:schemeClr val="tx1"/>
                </a:solidFill>
              </a:rPr>
              <a:t> </a:t>
            </a:r>
            <a:r>
              <a:rPr lang="en-US" sz="1000" dirty="0">
                <a:solidFill>
                  <a:schemeClr val="tx1"/>
                </a:solidFill>
              </a:rPr>
              <a:t>Instance Based Learning Models</a:t>
            </a:r>
          </a:p>
          <a:p>
            <a:pPr algn="ctr">
              <a:buFont typeface="Arial" pitchFamily="34" charset="0"/>
              <a:buChar char="•"/>
              <a:defRPr/>
            </a:pPr>
            <a:r>
              <a:rPr lang="en-US" sz="1000" dirty="0">
                <a:solidFill>
                  <a:schemeClr val="tx1"/>
                </a:solidFill>
              </a:rPr>
              <a:t> Simulation</a:t>
            </a:r>
          </a:p>
          <a:p>
            <a:pPr algn="ctr">
              <a:buFont typeface="Arial" pitchFamily="34" charset="0"/>
              <a:buChar char="•"/>
              <a:defRPr/>
            </a:pPr>
            <a:r>
              <a:rPr lang="en-US" sz="1000" dirty="0">
                <a:solidFill>
                  <a:schemeClr val="tx1"/>
                </a:solidFill>
              </a:rPr>
              <a:t> Measures of SA &amp; Shared SA</a:t>
            </a:r>
          </a:p>
        </p:txBody>
      </p:sp>
      <p:sp>
        <p:nvSpPr>
          <p:cNvPr id="29" name="Rectangle 28"/>
          <p:cNvSpPr/>
          <p:nvPr/>
        </p:nvSpPr>
        <p:spPr>
          <a:xfrm>
            <a:off x="2667000" y="990600"/>
            <a:ext cx="609600" cy="2209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88" name="TextBox 29"/>
          <p:cNvSpPr txBox="1">
            <a:spLocks noChangeArrowheads="1"/>
          </p:cNvSpPr>
          <p:nvPr/>
        </p:nvSpPr>
        <p:spPr bwMode="auto">
          <a:xfrm>
            <a:off x="2057400" y="2325688"/>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endParaRPr lang="en-US"/>
          </a:p>
          <a:p>
            <a:pPr eaLnBrk="1" hangingPunct="1"/>
            <a:endParaRPr lang="en-US"/>
          </a:p>
        </p:txBody>
      </p:sp>
      <p:sp>
        <p:nvSpPr>
          <p:cNvPr id="3089" name="TextBox 30"/>
          <p:cNvSpPr txBox="1">
            <a:spLocks noChangeArrowheads="1"/>
          </p:cNvSpPr>
          <p:nvPr/>
        </p:nvSpPr>
        <p:spPr bwMode="auto">
          <a:xfrm>
            <a:off x="2057400" y="2347913"/>
            <a:ext cx="274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buFont typeface="Arial" charset="0"/>
              <a:buChar char="•"/>
            </a:pPr>
            <a:r>
              <a:rPr lang="en-US" sz="1200"/>
              <a:t> </a:t>
            </a:r>
          </a:p>
          <a:p>
            <a:pPr eaLnBrk="1" hangingPunct="1">
              <a:buFont typeface="Arial" charset="0"/>
              <a:buChar char="•"/>
            </a:pPr>
            <a:r>
              <a:rPr lang="en-US" sz="1200"/>
              <a:t> </a:t>
            </a:r>
          </a:p>
          <a:p>
            <a:pPr eaLnBrk="1" hangingPunct="1">
              <a:buFont typeface="Arial" charset="0"/>
              <a:buChar char="•"/>
            </a:pPr>
            <a:r>
              <a:rPr lang="en-US" sz="1200"/>
              <a:t> </a:t>
            </a:r>
          </a:p>
        </p:txBody>
      </p:sp>
      <p:sp>
        <p:nvSpPr>
          <p:cNvPr id="3090" name="TextBox 31"/>
          <p:cNvSpPr txBox="1">
            <a:spLocks noChangeArrowheads="1"/>
          </p:cNvSpPr>
          <p:nvPr/>
        </p:nvSpPr>
        <p:spPr bwMode="auto">
          <a:xfrm rot="-5400000">
            <a:off x="2086769" y="1875631"/>
            <a:ext cx="1774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en-US" sz="1200"/>
              <a:t>Data Conditioning</a:t>
            </a:r>
          </a:p>
          <a:p>
            <a:pPr algn="ctr" eaLnBrk="1" hangingPunct="1"/>
            <a:r>
              <a:rPr lang="en-US" sz="1200"/>
              <a:t>Association &amp; Correlation</a:t>
            </a:r>
          </a:p>
        </p:txBody>
      </p:sp>
      <p:sp>
        <p:nvSpPr>
          <p:cNvPr id="33" name="Up-Down Arrow 32"/>
          <p:cNvSpPr/>
          <p:nvPr/>
        </p:nvSpPr>
        <p:spPr>
          <a:xfrm>
            <a:off x="6781800" y="1219200"/>
            <a:ext cx="152400" cy="304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 name="Right Arrow 33"/>
          <p:cNvSpPr/>
          <p:nvPr/>
        </p:nvSpPr>
        <p:spPr>
          <a:xfrm>
            <a:off x="2362200" y="1795463"/>
            <a:ext cx="304800" cy="18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 name="Up-Down Arrow 36"/>
          <p:cNvSpPr/>
          <p:nvPr/>
        </p:nvSpPr>
        <p:spPr>
          <a:xfrm>
            <a:off x="2895600" y="3200400"/>
            <a:ext cx="152400" cy="304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 name="Right Arrow 37"/>
          <p:cNvSpPr/>
          <p:nvPr/>
        </p:nvSpPr>
        <p:spPr>
          <a:xfrm>
            <a:off x="2339975" y="2176463"/>
            <a:ext cx="304800" cy="18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 name="Right Arrow 38"/>
          <p:cNvSpPr/>
          <p:nvPr/>
        </p:nvSpPr>
        <p:spPr>
          <a:xfrm>
            <a:off x="2339975" y="2994025"/>
            <a:ext cx="304800" cy="184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 name="Rectangle 39"/>
          <p:cNvSpPr/>
          <p:nvPr/>
        </p:nvSpPr>
        <p:spPr>
          <a:xfrm>
            <a:off x="5029200" y="1600200"/>
            <a:ext cx="1219200" cy="1828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 name="TextBox 40"/>
          <p:cNvSpPr txBox="1"/>
          <p:nvPr/>
        </p:nvSpPr>
        <p:spPr>
          <a:xfrm>
            <a:off x="5105400" y="1619250"/>
            <a:ext cx="1143000" cy="1724025"/>
          </a:xfrm>
          <a:prstGeom prst="rect">
            <a:avLst/>
          </a:prstGeom>
          <a:solidFill>
            <a:schemeClr val="bg1">
              <a:lumMod val="85000"/>
            </a:schemeClr>
          </a:solidFill>
        </p:spPr>
        <p:txBody>
          <a:bodyPr>
            <a:spAutoFit/>
          </a:bodyPr>
          <a:lstStyle/>
          <a:p>
            <a:pPr>
              <a:defRPr/>
            </a:pPr>
            <a:r>
              <a:rPr lang="en-US" sz="1200" dirty="0"/>
              <a:t>Automated </a:t>
            </a:r>
          </a:p>
          <a:p>
            <a:pPr>
              <a:defRPr/>
            </a:pPr>
            <a:r>
              <a:rPr lang="en-US" sz="1200" dirty="0"/>
              <a:t>Reasoning </a:t>
            </a:r>
          </a:p>
          <a:p>
            <a:pPr>
              <a:defRPr/>
            </a:pPr>
            <a:r>
              <a:rPr lang="en-US" sz="1200" dirty="0"/>
              <a:t>Tools</a:t>
            </a:r>
          </a:p>
          <a:p>
            <a:pPr>
              <a:buFont typeface="Arial" pitchFamily="34" charset="0"/>
              <a:buChar char="•"/>
              <a:defRPr/>
            </a:pPr>
            <a:r>
              <a:rPr lang="en-US" sz="1000" dirty="0"/>
              <a:t>  R-CAST</a:t>
            </a:r>
          </a:p>
          <a:p>
            <a:pPr marL="119063" indent="-119063">
              <a:buFont typeface="Arial" pitchFamily="34" charset="0"/>
              <a:buChar char="•"/>
              <a:defRPr/>
            </a:pPr>
            <a:r>
              <a:rPr lang="en-US" sz="1000" dirty="0"/>
              <a:t>Plan-based narratives</a:t>
            </a:r>
          </a:p>
          <a:p>
            <a:pPr marL="119063" indent="-119063">
              <a:buFont typeface="Arial" pitchFamily="34" charset="0"/>
              <a:buChar char="•"/>
              <a:defRPr/>
            </a:pPr>
            <a:r>
              <a:rPr lang="en-US" sz="1000" dirty="0"/>
              <a:t>Graphical models</a:t>
            </a:r>
          </a:p>
          <a:p>
            <a:pPr marL="119063" indent="-119063">
              <a:buFont typeface="Arial" pitchFamily="34" charset="0"/>
              <a:buChar char="•"/>
              <a:defRPr/>
            </a:pPr>
            <a:r>
              <a:rPr lang="en-US" sz="1000" dirty="0"/>
              <a:t>Uncertainty analysis</a:t>
            </a:r>
          </a:p>
        </p:txBody>
      </p:sp>
      <p:sp>
        <p:nvSpPr>
          <p:cNvPr id="43" name="Up-Down Arrow 42"/>
          <p:cNvSpPr/>
          <p:nvPr/>
        </p:nvSpPr>
        <p:spPr>
          <a:xfrm>
            <a:off x="5562600" y="3429000"/>
            <a:ext cx="152400" cy="1295400"/>
          </a:xfrm>
          <a:prstGeom prst="up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4" name="Up-Down Arrow 43"/>
          <p:cNvSpPr/>
          <p:nvPr/>
        </p:nvSpPr>
        <p:spPr>
          <a:xfrm>
            <a:off x="6705600" y="3429000"/>
            <a:ext cx="152400" cy="1295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5" name="Left-Right Arrow 44"/>
          <p:cNvSpPr/>
          <p:nvPr/>
        </p:nvSpPr>
        <p:spPr>
          <a:xfrm>
            <a:off x="6248400" y="2384425"/>
            <a:ext cx="3048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6" name="Up-Down Arrow 45"/>
          <p:cNvSpPr/>
          <p:nvPr/>
        </p:nvSpPr>
        <p:spPr>
          <a:xfrm>
            <a:off x="5638800" y="1257300"/>
            <a:ext cx="152400" cy="304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7" name="Rectangle 46"/>
          <p:cNvSpPr/>
          <p:nvPr/>
        </p:nvSpPr>
        <p:spPr>
          <a:xfrm>
            <a:off x="3657600" y="1600200"/>
            <a:ext cx="1066800" cy="1600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Information Aggregation &amp; Fusion</a:t>
            </a:r>
          </a:p>
          <a:p>
            <a:pPr marL="112713" indent="-57150">
              <a:buFont typeface="Arial" pitchFamily="34" charset="0"/>
              <a:buChar char="•"/>
              <a:defRPr/>
            </a:pPr>
            <a:r>
              <a:rPr lang="en-US" sz="1000" dirty="0">
                <a:solidFill>
                  <a:schemeClr val="tx1"/>
                </a:solidFill>
              </a:rPr>
              <a:t> Transaction Graph  methods</a:t>
            </a:r>
          </a:p>
          <a:p>
            <a:pPr marL="112713" indent="-57150">
              <a:buFont typeface="Arial" pitchFamily="34" charset="0"/>
              <a:buChar char="•"/>
              <a:defRPr/>
            </a:pPr>
            <a:r>
              <a:rPr lang="en-US" sz="1000" dirty="0">
                <a:solidFill>
                  <a:schemeClr val="tx1"/>
                </a:solidFill>
              </a:rPr>
              <a:t>Damage assessment</a:t>
            </a:r>
          </a:p>
        </p:txBody>
      </p:sp>
      <p:sp>
        <p:nvSpPr>
          <p:cNvPr id="48" name="Left-Right Arrow 47"/>
          <p:cNvSpPr/>
          <p:nvPr/>
        </p:nvSpPr>
        <p:spPr>
          <a:xfrm>
            <a:off x="4724400" y="2384425"/>
            <a:ext cx="3048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9" name="Left-Right Arrow 48"/>
          <p:cNvSpPr/>
          <p:nvPr/>
        </p:nvSpPr>
        <p:spPr>
          <a:xfrm>
            <a:off x="3276600" y="2384425"/>
            <a:ext cx="3048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3105" name="Picture 7"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28600"/>
            <a:ext cx="1119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7"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352800"/>
            <a:ext cx="1066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Left-Right Arrow 49"/>
          <p:cNvSpPr/>
          <p:nvPr/>
        </p:nvSpPr>
        <p:spPr>
          <a:xfrm rot="19571566">
            <a:off x="7188200" y="1022350"/>
            <a:ext cx="4572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1" name="Left-Right Arrow 50"/>
          <p:cNvSpPr/>
          <p:nvPr/>
        </p:nvSpPr>
        <p:spPr>
          <a:xfrm rot="1839750">
            <a:off x="7107238" y="3473450"/>
            <a:ext cx="5334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2" name="Rectangle 41"/>
          <p:cNvSpPr/>
          <p:nvPr/>
        </p:nvSpPr>
        <p:spPr>
          <a:xfrm>
            <a:off x="3505200" y="4800600"/>
            <a:ext cx="3657600" cy="1676400"/>
          </a:xfrm>
          <a:prstGeom prst="rect">
            <a:avLst/>
          </a:prstGeom>
          <a:solidFill>
            <a:schemeClr val="bg1">
              <a:lumMod val="9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ndParaRPr>
          </a:p>
        </p:txBody>
      </p:sp>
      <p:grpSp>
        <p:nvGrpSpPr>
          <p:cNvPr id="3110" name="Group 53"/>
          <p:cNvGrpSpPr>
            <a:grpSpLocks/>
          </p:cNvGrpSpPr>
          <p:nvPr/>
        </p:nvGrpSpPr>
        <p:grpSpPr bwMode="auto">
          <a:xfrm>
            <a:off x="4191000" y="5029200"/>
            <a:ext cx="3048000" cy="1447800"/>
            <a:chOff x="152400" y="1447800"/>
            <a:chExt cx="7162800" cy="3962400"/>
          </a:xfrm>
        </p:grpSpPr>
        <p:pic>
          <p:nvPicPr>
            <p:cNvPr id="312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456807"/>
              <a:ext cx="1509712" cy="150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p:cNvSpPr/>
            <p:nvPr/>
          </p:nvSpPr>
          <p:spPr>
            <a:xfrm>
              <a:off x="1905794" y="2590467"/>
              <a:ext cx="227569" cy="23027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7" name="Rectangle 56"/>
            <p:cNvSpPr/>
            <p:nvPr/>
          </p:nvSpPr>
          <p:spPr>
            <a:xfrm>
              <a:off x="1905794" y="2972804"/>
              <a:ext cx="227569" cy="22592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8" name="Rectangle 57"/>
            <p:cNvSpPr/>
            <p:nvPr/>
          </p:nvSpPr>
          <p:spPr>
            <a:xfrm>
              <a:off x="1905794" y="3820026"/>
              <a:ext cx="227569" cy="2302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24" name="TextBox 58"/>
            <p:cNvSpPr txBox="1">
              <a:spLocks noChangeArrowheads="1"/>
            </p:cNvSpPr>
            <p:nvPr/>
          </p:nvSpPr>
          <p:spPr bwMode="auto">
            <a:xfrm>
              <a:off x="152400" y="4038599"/>
              <a:ext cx="1600200" cy="92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en-US" sz="800"/>
                <a:t>Computer network</a:t>
              </a:r>
            </a:p>
          </p:txBody>
        </p:sp>
        <p:sp>
          <p:nvSpPr>
            <p:cNvPr id="60" name="Rectangle 59"/>
            <p:cNvSpPr/>
            <p:nvPr/>
          </p:nvSpPr>
          <p:spPr>
            <a:xfrm>
              <a:off x="6401198" y="2360195"/>
              <a:ext cx="533478" cy="190734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1" name="Left-Right Arrow 60"/>
            <p:cNvSpPr/>
            <p:nvPr/>
          </p:nvSpPr>
          <p:spPr>
            <a:xfrm>
              <a:off x="6934676" y="3220453"/>
              <a:ext cx="380524" cy="2302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2" name="Flowchart: Magnetic Disk 61"/>
            <p:cNvSpPr/>
            <p:nvPr/>
          </p:nvSpPr>
          <p:spPr>
            <a:xfrm>
              <a:off x="2207976" y="4341395"/>
              <a:ext cx="1219913" cy="1068805"/>
            </a:xfrm>
            <a:prstGeom prst="flowChartMagneticDisk">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Char char="•"/>
                <a:defRPr/>
              </a:pPr>
              <a:endParaRPr lang="en-US" sz="700">
                <a:solidFill>
                  <a:schemeClr val="tx1"/>
                </a:solidFill>
              </a:endParaRPr>
            </a:p>
          </p:txBody>
        </p:sp>
        <p:sp>
          <p:nvSpPr>
            <p:cNvPr id="63" name="Rectangle 62"/>
            <p:cNvSpPr/>
            <p:nvPr/>
          </p:nvSpPr>
          <p:spPr>
            <a:xfrm>
              <a:off x="4450080" y="1447800"/>
              <a:ext cx="2514441" cy="6082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Char char="•"/>
                <a:defRPr/>
              </a:pPr>
              <a:endParaRPr lang="en-US" sz="800">
                <a:solidFill>
                  <a:schemeClr val="tx1"/>
                </a:solidFill>
              </a:endParaRPr>
            </a:p>
          </p:txBody>
        </p:sp>
        <p:sp>
          <p:nvSpPr>
            <p:cNvPr id="64" name="Rectangle 63"/>
            <p:cNvSpPr/>
            <p:nvPr/>
          </p:nvSpPr>
          <p:spPr>
            <a:xfrm>
              <a:off x="2513887" y="2360195"/>
              <a:ext cx="611823" cy="167706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30" name="TextBox 64"/>
            <p:cNvSpPr txBox="1">
              <a:spLocks noChangeArrowheads="1"/>
            </p:cNvSpPr>
            <p:nvPr/>
          </p:nvSpPr>
          <p:spPr bwMode="auto">
            <a:xfrm>
              <a:off x="1905000" y="3163669"/>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endParaRPr lang="en-US"/>
            </a:p>
            <a:p>
              <a:pPr eaLnBrk="1" hangingPunct="1"/>
              <a:endParaRPr lang="en-US"/>
            </a:p>
          </p:txBody>
        </p:sp>
        <p:sp>
          <p:nvSpPr>
            <p:cNvPr id="3131" name="TextBox 65"/>
            <p:cNvSpPr txBox="1">
              <a:spLocks noChangeArrowheads="1"/>
            </p:cNvSpPr>
            <p:nvPr/>
          </p:nvSpPr>
          <p:spPr bwMode="auto">
            <a:xfrm>
              <a:off x="1905794" y="3185695"/>
              <a:ext cx="611823" cy="129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buFont typeface="Arial" charset="0"/>
                <a:buChar char="•"/>
              </a:pPr>
              <a:r>
                <a:rPr lang="en-US" sz="1000"/>
                <a:t> </a:t>
              </a:r>
            </a:p>
            <a:p>
              <a:pPr eaLnBrk="1" hangingPunct="1">
                <a:buFont typeface="Arial" charset="0"/>
                <a:buChar char="•"/>
              </a:pPr>
              <a:r>
                <a:rPr lang="en-US" sz="400"/>
                <a:t> </a:t>
              </a:r>
            </a:p>
            <a:p>
              <a:pPr eaLnBrk="1" hangingPunct="1">
                <a:buFont typeface="Arial" charset="0"/>
                <a:buChar char="•"/>
              </a:pPr>
              <a:r>
                <a:rPr lang="en-US" sz="1200"/>
                <a:t> </a:t>
              </a:r>
            </a:p>
          </p:txBody>
        </p:sp>
        <p:sp>
          <p:nvSpPr>
            <p:cNvPr id="67" name="Up-Down Arrow 66"/>
            <p:cNvSpPr/>
            <p:nvPr/>
          </p:nvSpPr>
          <p:spPr>
            <a:xfrm>
              <a:off x="6628765" y="2056063"/>
              <a:ext cx="152957"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8" name="Right Arrow 67"/>
            <p:cNvSpPr/>
            <p:nvPr/>
          </p:nvSpPr>
          <p:spPr>
            <a:xfrm>
              <a:off x="2207976" y="2633915"/>
              <a:ext cx="305911" cy="186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9" name="Up-Down Arrow 68"/>
            <p:cNvSpPr/>
            <p:nvPr/>
          </p:nvSpPr>
          <p:spPr>
            <a:xfrm>
              <a:off x="2741454" y="4037263"/>
              <a:ext cx="152957"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0" name="Right Arrow 69"/>
            <p:cNvSpPr/>
            <p:nvPr/>
          </p:nvSpPr>
          <p:spPr>
            <a:xfrm>
              <a:off x="2189321" y="3016251"/>
              <a:ext cx="302182" cy="182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1" name="Right Arrow 70"/>
            <p:cNvSpPr/>
            <p:nvPr/>
          </p:nvSpPr>
          <p:spPr>
            <a:xfrm>
              <a:off x="2189321" y="3833062"/>
              <a:ext cx="302182" cy="182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2" name="Rectangle 71"/>
            <p:cNvSpPr/>
            <p:nvPr/>
          </p:nvSpPr>
          <p:spPr>
            <a:xfrm>
              <a:off x="4875371" y="2438400"/>
              <a:ext cx="1219916" cy="182913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38" name="TextBox 72"/>
            <p:cNvSpPr txBox="1">
              <a:spLocks noChangeArrowheads="1"/>
            </p:cNvSpPr>
            <p:nvPr/>
          </p:nvSpPr>
          <p:spPr bwMode="auto">
            <a:xfrm>
              <a:off x="4953000" y="2457272"/>
              <a:ext cx="1143000" cy="31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endParaRPr lang="en-US" sz="800"/>
            </a:p>
          </p:txBody>
        </p:sp>
        <p:sp>
          <p:nvSpPr>
            <p:cNvPr id="74" name="Up-Down Arrow 73"/>
            <p:cNvSpPr/>
            <p:nvPr/>
          </p:nvSpPr>
          <p:spPr>
            <a:xfrm>
              <a:off x="5408852" y="4267536"/>
              <a:ext cx="152954"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5" name="Up-Down Arrow 74"/>
            <p:cNvSpPr/>
            <p:nvPr/>
          </p:nvSpPr>
          <p:spPr>
            <a:xfrm>
              <a:off x="6554152" y="4267536"/>
              <a:ext cx="152957"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6" name="Left-Right Arrow 75"/>
            <p:cNvSpPr/>
            <p:nvPr/>
          </p:nvSpPr>
          <p:spPr>
            <a:xfrm>
              <a:off x="6095287" y="3220453"/>
              <a:ext cx="305911" cy="2302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7" name="Up-Down Arrow 76"/>
            <p:cNvSpPr/>
            <p:nvPr/>
          </p:nvSpPr>
          <p:spPr>
            <a:xfrm>
              <a:off x="5487194" y="2095167"/>
              <a:ext cx="152957"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8" name="Rectangle 77"/>
            <p:cNvSpPr/>
            <p:nvPr/>
          </p:nvSpPr>
          <p:spPr>
            <a:xfrm>
              <a:off x="3472656" y="2347162"/>
              <a:ext cx="1100536" cy="169010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12713" indent="-57150">
                <a:buFont typeface="Arial" charset="0"/>
                <a:buChar char="•"/>
                <a:defRPr/>
              </a:pPr>
              <a:endParaRPr lang="en-US" sz="800">
                <a:solidFill>
                  <a:schemeClr val="tx1"/>
                </a:solidFill>
              </a:endParaRPr>
            </a:p>
          </p:txBody>
        </p:sp>
        <p:sp>
          <p:nvSpPr>
            <p:cNvPr id="79" name="Left-Right Arrow 78"/>
            <p:cNvSpPr/>
            <p:nvPr/>
          </p:nvSpPr>
          <p:spPr>
            <a:xfrm>
              <a:off x="4573192" y="3220453"/>
              <a:ext cx="302179" cy="2302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0" name="Left-Right Arrow 79"/>
            <p:cNvSpPr/>
            <p:nvPr/>
          </p:nvSpPr>
          <p:spPr>
            <a:xfrm>
              <a:off x="3125709" y="3220453"/>
              <a:ext cx="302179" cy="2302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pic>
        <p:nvPicPr>
          <p:cNvPr id="3111" name="Picture 2" descr="C:\Users\Nancy\AppData\Local\Microsoft\Windows\Temporary Internet Files\Content.IE5\WDPM0UVZ\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4800600"/>
            <a:ext cx="4667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2" name="Picture 2" descr="C:\Users\Nancy\AppData\Local\Microsoft\Windows\Temporary Internet Files\Content.IE5\WDPM0UVZ\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5410200"/>
            <a:ext cx="4667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2" descr="C:\Users\Nancy\AppData\Local\Microsoft\Windows\Temporary Internet Files\Content.IE5\WDPM0UVZ\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6019800"/>
            <a:ext cx="457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Left-Right Arrow 85"/>
          <p:cNvSpPr/>
          <p:nvPr/>
        </p:nvSpPr>
        <p:spPr>
          <a:xfrm rot="18857979">
            <a:off x="7006431" y="5187157"/>
            <a:ext cx="331787" cy="1143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7" name="Left-Right Arrow 86"/>
          <p:cNvSpPr/>
          <p:nvPr/>
        </p:nvSpPr>
        <p:spPr>
          <a:xfrm rot="2262230">
            <a:off x="7086600" y="6089650"/>
            <a:ext cx="260350" cy="904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16" name="TextBox 87"/>
          <p:cNvSpPr txBox="1">
            <a:spLocks noChangeArrowheads="1"/>
          </p:cNvSpPr>
          <p:nvPr/>
        </p:nvSpPr>
        <p:spPr bwMode="auto">
          <a:xfrm rot="10800000" flipV="1">
            <a:off x="457200" y="3733800"/>
            <a:ext cx="1169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en-US"/>
              <a:t>Real World</a:t>
            </a:r>
          </a:p>
        </p:txBody>
      </p:sp>
      <p:sp>
        <p:nvSpPr>
          <p:cNvPr id="90" name="Right Arrow 89"/>
          <p:cNvSpPr/>
          <p:nvPr/>
        </p:nvSpPr>
        <p:spPr>
          <a:xfrm rot="2590265" flipV="1">
            <a:off x="1108075" y="4970463"/>
            <a:ext cx="1493838" cy="265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18" name="TextBox 81"/>
          <p:cNvSpPr txBox="1">
            <a:spLocks noChangeArrowheads="1"/>
          </p:cNvSpPr>
          <p:nvPr/>
        </p:nvSpPr>
        <p:spPr bwMode="auto">
          <a:xfrm>
            <a:off x="2362200" y="5638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t>Test-bed</a:t>
            </a:r>
          </a:p>
        </p:txBody>
      </p:sp>
      <p:sp>
        <p:nvSpPr>
          <p:cNvPr id="3119" name="Oval 14"/>
          <p:cNvSpPr>
            <a:spLocks noChangeArrowheads="1"/>
          </p:cNvSpPr>
          <p:nvPr/>
        </p:nvSpPr>
        <p:spPr bwMode="auto">
          <a:xfrm>
            <a:off x="3429000" y="1066800"/>
            <a:ext cx="2971800" cy="2971800"/>
          </a:xfrm>
          <a:prstGeom prst="ellipse">
            <a:avLst/>
          </a:prstGeom>
          <a:noFill/>
          <a:ln w="38100"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575563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50375"/>
            <a:ext cx="8229600" cy="695989"/>
          </a:xfrm>
        </p:spPr>
        <p:txBody>
          <a:bodyPr>
            <a:normAutofit/>
          </a:bodyPr>
          <a:lstStyle/>
          <a:p>
            <a:r>
              <a:rPr lang="en-US" altLang="en-US" b="1" dirty="0" smtClean="0"/>
              <a:t>An Example Network SODG</a:t>
            </a:r>
          </a:p>
        </p:txBody>
      </p:sp>
      <p:sp>
        <p:nvSpPr>
          <p:cNvPr id="7" name="Content Placeholder 6"/>
          <p:cNvSpPr>
            <a:spLocks noGrp="1"/>
          </p:cNvSpPr>
          <p:nvPr>
            <p:ph idx="1"/>
          </p:nvPr>
        </p:nvSpPr>
        <p:spPr>
          <a:xfrm>
            <a:off x="457200" y="1282890"/>
            <a:ext cx="8229600" cy="1231710"/>
          </a:xfrm>
        </p:spPr>
        <p:txBody>
          <a:bodyPr>
            <a:normAutofit lnSpcReduction="10000"/>
          </a:bodyPr>
          <a:lstStyle/>
          <a:p>
            <a:pPr>
              <a:defRPr/>
            </a:pPr>
            <a:r>
              <a:rPr lang="en-US" sz="2400" dirty="0" smtClean="0"/>
              <a:t>3 hosts; 15 minutes; 52,000 system calls</a:t>
            </a:r>
          </a:p>
          <a:p>
            <a:pPr>
              <a:defRPr/>
            </a:pPr>
            <a:r>
              <a:rPr lang="en-US" sz="2400" dirty="0" smtClean="0"/>
              <a:t>A </a:t>
            </a:r>
            <a:r>
              <a:rPr lang="en-US" sz="2400" dirty="0" smtClean="0">
                <a:solidFill>
                  <a:srgbClr val="0000FF"/>
                </a:solidFill>
              </a:rPr>
              <a:t>node</a:t>
            </a:r>
            <a:r>
              <a:rPr lang="en-US" sz="2400" dirty="0" smtClean="0"/>
              <a:t> is a system object: process, file, socket</a:t>
            </a:r>
          </a:p>
          <a:p>
            <a:pPr>
              <a:defRPr/>
            </a:pPr>
            <a:r>
              <a:rPr lang="en-US" sz="2400" dirty="0" smtClean="0"/>
              <a:t>An edge is a </a:t>
            </a:r>
            <a:r>
              <a:rPr lang="en-US" sz="2400" dirty="0" smtClean="0">
                <a:solidFill>
                  <a:srgbClr val="0000FF"/>
                </a:solidFill>
              </a:rPr>
              <a:t>dependence (sys call)</a:t>
            </a:r>
            <a:r>
              <a:rPr lang="en-US" sz="2400" dirty="0" smtClean="0"/>
              <a:t>: read, write, create</a:t>
            </a:r>
          </a:p>
        </p:txBody>
      </p:sp>
      <p:pic>
        <p:nvPicPr>
          <p:cNvPr id="1126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Slide Number Placeholder 2"/>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42C616EB-1C74-495F-9F36-8C933AFA6364}" type="slidenum">
              <a:rPr lang="en-US" altLang="en-US" sz="1400" b="0"/>
              <a:pPr eaLnBrk="1" hangingPunct="1"/>
              <a:t>30</a:t>
            </a:fld>
            <a:endParaRPr lang="en-US" altLang="en-US" sz="1400" b="0"/>
          </a:p>
        </p:txBody>
      </p:sp>
    </p:spTree>
    <p:extLst>
      <p:ext uri="{BB962C8B-B14F-4D97-AF65-F5344CB8AC3E}">
        <p14:creationId xmlns:p14="http://schemas.microsoft.com/office/powerpoint/2010/main" val="2809142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318"/>
            <a:ext cx="8229600" cy="804081"/>
          </a:xfrm>
        </p:spPr>
        <p:txBody>
          <a:bodyPr>
            <a:normAutofit/>
          </a:bodyPr>
          <a:lstStyle/>
          <a:p>
            <a:r>
              <a:rPr lang="en-US" dirty="0" smtClean="0"/>
              <a:t>Limitations of the Patrol System</a:t>
            </a:r>
            <a:endParaRPr lang="en-US" dirty="0"/>
          </a:p>
        </p:txBody>
      </p:sp>
      <p:sp>
        <p:nvSpPr>
          <p:cNvPr id="3" name="Rectangle 2"/>
          <p:cNvSpPr/>
          <p:nvPr/>
        </p:nvSpPr>
        <p:spPr>
          <a:xfrm>
            <a:off x="1057701" y="1555944"/>
            <a:ext cx="6066429" cy="3970318"/>
          </a:xfrm>
          <a:prstGeom prst="rect">
            <a:avLst/>
          </a:prstGeom>
        </p:spPr>
        <p:txBody>
          <a:bodyPr wrap="square">
            <a:spAutoFit/>
          </a:bodyPr>
          <a:lstStyle/>
          <a:p>
            <a:pPr>
              <a:defRPr/>
            </a:pPr>
            <a:r>
              <a:rPr lang="en-US" sz="2800" dirty="0" smtClean="0"/>
              <a:t>Patrol </a:t>
            </a:r>
            <a:r>
              <a:rPr lang="en-US" sz="2800" dirty="0"/>
              <a:t>relies on </a:t>
            </a:r>
            <a:r>
              <a:rPr lang="en-US" sz="2800" dirty="0" smtClean="0"/>
              <a:t>shadow indicators </a:t>
            </a:r>
            <a:r>
              <a:rPr lang="en-US" sz="2800" dirty="0"/>
              <a:t>to distinguish zero-day attack paths from </a:t>
            </a:r>
            <a:r>
              <a:rPr lang="en-US" sz="2800" dirty="0" smtClean="0"/>
              <a:t>other suspicious paths</a:t>
            </a:r>
            <a:r>
              <a:rPr lang="en-US" sz="2800" dirty="0"/>
              <a:t>. </a:t>
            </a:r>
            <a:r>
              <a:rPr lang="en-US" sz="2800" dirty="0">
                <a:solidFill>
                  <a:srgbClr val="0000FF"/>
                </a:solidFill>
              </a:rPr>
              <a:t>Without shadow indicators, the suspicious </a:t>
            </a:r>
            <a:r>
              <a:rPr lang="en-US" sz="2800" dirty="0" smtClean="0">
                <a:solidFill>
                  <a:srgbClr val="0000FF"/>
                </a:solidFill>
              </a:rPr>
              <a:t>paths </a:t>
            </a:r>
            <a:r>
              <a:rPr lang="en-US" sz="2800" dirty="0">
                <a:solidFill>
                  <a:srgbClr val="0000FF"/>
                </a:solidFill>
              </a:rPr>
              <a:t>are too </a:t>
            </a:r>
            <a:r>
              <a:rPr lang="en-US" sz="2800" dirty="0" smtClean="0">
                <a:solidFill>
                  <a:srgbClr val="0000FF"/>
                </a:solidFill>
              </a:rPr>
              <a:t>many </a:t>
            </a:r>
            <a:r>
              <a:rPr lang="en-US" sz="2800" dirty="0">
                <a:solidFill>
                  <a:srgbClr val="0000FF"/>
                </a:solidFill>
              </a:rPr>
              <a:t>and complicated to be manually verified.</a:t>
            </a:r>
          </a:p>
          <a:p>
            <a:pPr>
              <a:defRPr/>
            </a:pPr>
            <a:endParaRPr lang="en-US" sz="2800" dirty="0">
              <a:solidFill>
                <a:srgbClr val="0000FF"/>
              </a:solidFill>
            </a:endParaRPr>
          </a:p>
          <a:p>
            <a:pPr>
              <a:defRPr/>
            </a:pPr>
            <a:r>
              <a:rPr lang="en-US" sz="2800" dirty="0">
                <a:solidFill>
                  <a:srgbClr val="0000FF"/>
                </a:solidFill>
              </a:rPr>
              <a:t>However, crafting shadow indicators requires manual effort. </a:t>
            </a:r>
            <a:endParaRPr lang="en-US" sz="2400" dirty="0"/>
          </a:p>
        </p:txBody>
      </p:sp>
    </p:spTree>
    <p:extLst>
      <p:ext uri="{BB962C8B-B14F-4D97-AF65-F5344CB8AC3E}">
        <p14:creationId xmlns:p14="http://schemas.microsoft.com/office/powerpoint/2010/main" val="2315761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024"/>
            <a:ext cx="8229600" cy="678976"/>
          </a:xfrm>
        </p:spPr>
        <p:txBody>
          <a:bodyPr/>
          <a:lstStyle/>
          <a:p>
            <a:r>
              <a:rPr lang="en-US" dirty="0" smtClean="0"/>
              <a:t>The new approach</a:t>
            </a:r>
            <a:endParaRPr lang="en-US" dirty="0"/>
          </a:p>
        </p:txBody>
      </p:sp>
      <p:sp>
        <p:nvSpPr>
          <p:cNvPr id="3" name="Content Placeholder 2"/>
          <p:cNvSpPr>
            <a:spLocks noGrp="1"/>
          </p:cNvSpPr>
          <p:nvPr>
            <p:ph idx="1"/>
          </p:nvPr>
        </p:nvSpPr>
        <p:spPr/>
        <p:txBody>
          <a:bodyPr/>
          <a:lstStyle/>
          <a:p>
            <a:r>
              <a:rPr lang="en-US" dirty="0" smtClean="0"/>
              <a:t>The new </a:t>
            </a:r>
            <a:r>
              <a:rPr lang="en-US" dirty="0"/>
              <a:t>approach </a:t>
            </a:r>
            <a:r>
              <a:rPr lang="en-US" dirty="0" smtClean="0"/>
              <a:t>solely relies </a:t>
            </a:r>
            <a:r>
              <a:rPr lang="en-US" dirty="0"/>
              <a:t>on the collected intrusion evidence. </a:t>
            </a:r>
            <a:endParaRPr lang="en-US" dirty="0" smtClean="0"/>
          </a:p>
          <a:p>
            <a:r>
              <a:rPr lang="en-US" dirty="0" smtClean="0"/>
              <a:t>The </a:t>
            </a:r>
            <a:r>
              <a:rPr lang="en-US" dirty="0"/>
              <a:t>system objects </a:t>
            </a:r>
            <a:r>
              <a:rPr lang="en-US" dirty="0" smtClean="0"/>
              <a:t>with </a:t>
            </a:r>
            <a:r>
              <a:rPr lang="en-US" dirty="0" smtClean="0">
                <a:solidFill>
                  <a:srgbClr val="3333FF"/>
                </a:solidFill>
              </a:rPr>
              <a:t>relatively high probabilities</a:t>
            </a:r>
            <a:r>
              <a:rPr lang="en-US" dirty="0" smtClean="0"/>
              <a:t> </a:t>
            </a:r>
            <a:r>
              <a:rPr lang="en-US" dirty="0"/>
              <a:t>of being infected </a:t>
            </a:r>
            <a:r>
              <a:rPr lang="en-US" dirty="0" smtClean="0"/>
              <a:t>will </a:t>
            </a:r>
            <a:r>
              <a:rPr lang="en-US" dirty="0"/>
              <a:t>reveal </a:t>
            </a:r>
            <a:r>
              <a:rPr lang="en-US" dirty="0" smtClean="0"/>
              <a:t>themselves </a:t>
            </a:r>
            <a:r>
              <a:rPr lang="en-US" dirty="0"/>
              <a:t>on </a:t>
            </a:r>
            <a:r>
              <a:rPr lang="en-US" dirty="0" smtClean="0"/>
              <a:t>graph </a:t>
            </a:r>
            <a:r>
              <a:rPr lang="en-US" b="1" dirty="0" smtClean="0">
                <a:solidFill>
                  <a:srgbClr val="FF0000"/>
                </a:solidFill>
              </a:rPr>
              <a:t>G’</a:t>
            </a:r>
            <a:r>
              <a:rPr lang="en-US" dirty="0" smtClean="0"/>
              <a:t> and </a:t>
            </a:r>
            <a:r>
              <a:rPr lang="en-US" dirty="0"/>
              <a:t>form </a:t>
            </a:r>
            <a:r>
              <a:rPr lang="en-US" dirty="0" smtClean="0"/>
              <a:t>a path</a:t>
            </a:r>
            <a:r>
              <a:rPr lang="en-US" dirty="0"/>
              <a:t>.</a:t>
            </a:r>
          </a:p>
        </p:txBody>
      </p:sp>
      <p:sp>
        <p:nvSpPr>
          <p:cNvPr id="4" name="Footer Placeholder 3"/>
          <p:cNvSpPr>
            <a:spLocks noGrp="1"/>
          </p:cNvSpPr>
          <p:nvPr>
            <p:ph type="ftr" sz="quarter" idx="11"/>
          </p:nvPr>
        </p:nvSpPr>
        <p:spPr/>
        <p:txBody>
          <a:bodyPr/>
          <a:lstStyle/>
          <a:p>
            <a:r>
              <a:rPr lang="en-US" smtClean="0"/>
              <a:t>ARO Cyber Situation Awareness MURI </a:t>
            </a:r>
            <a:endParaRPr lang="en-US"/>
          </a:p>
        </p:txBody>
      </p:sp>
    </p:spTree>
    <p:extLst>
      <p:ext uri="{BB962C8B-B14F-4D97-AF65-F5344CB8AC3E}">
        <p14:creationId xmlns:p14="http://schemas.microsoft.com/office/powerpoint/2010/main" val="1586225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533" y="372532"/>
            <a:ext cx="3572933" cy="770467"/>
          </a:xfrm>
        </p:spPr>
        <p:txBody>
          <a:bodyPr>
            <a:normAutofit/>
          </a:bodyPr>
          <a:lstStyle/>
          <a:p>
            <a:pPr algn="l"/>
            <a:r>
              <a:rPr lang="en-US" sz="3200" dirty="0" smtClean="0"/>
              <a:t>New Approach</a:t>
            </a:r>
            <a:endParaRPr lang="en-US" sz="3200" dirty="0"/>
          </a:p>
        </p:txBody>
      </p:sp>
      <p:sp>
        <p:nvSpPr>
          <p:cNvPr id="5" name="Freeform 4"/>
          <p:cNvSpPr/>
          <p:nvPr/>
        </p:nvSpPr>
        <p:spPr>
          <a:xfrm>
            <a:off x="474133" y="1588393"/>
            <a:ext cx="2455333" cy="1561207"/>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a:lnSpc>
                <a:spcPct val="90000"/>
              </a:lnSpc>
              <a:spcBef>
                <a:spcPct val="0"/>
              </a:spcBef>
              <a:spcAft>
                <a:spcPct val="35000"/>
              </a:spcAft>
            </a:pPr>
            <a:r>
              <a:rPr kumimoji="1" lang="en-US" sz="2400" b="1" spc="50" dirty="0" smtClean="0">
                <a:ln w="12700" cmpd="sng">
                  <a:prstDash val="solid"/>
                </a:ln>
                <a:effectLst>
                  <a:glow rad="53100">
                    <a:schemeClr val="accent6">
                      <a:satMod val="180000"/>
                      <a:alpha val="30000"/>
                    </a:schemeClr>
                  </a:glow>
                </a:effectLst>
              </a:rPr>
              <a:t>Build a different dependency graph G’</a:t>
            </a:r>
            <a:endParaRPr lang="zh-CN" altLang="en-US" sz="2400" b="1" kern="1200" cap="none" spc="50" dirty="0">
              <a:ln w="12700" cmpd="sng">
                <a:prstDash val="solid"/>
              </a:ln>
              <a:effectLst>
                <a:glow rad="53100">
                  <a:schemeClr val="accent6">
                    <a:satMod val="180000"/>
                    <a:alpha val="30000"/>
                  </a:schemeClr>
                </a:glow>
              </a:effectLst>
            </a:endParaRPr>
          </a:p>
        </p:txBody>
      </p:sp>
      <p:sp>
        <p:nvSpPr>
          <p:cNvPr id="6" name="TextBox 5"/>
          <p:cNvSpPr txBox="1"/>
          <p:nvPr/>
        </p:nvSpPr>
        <p:spPr>
          <a:xfrm>
            <a:off x="3183467" y="2138163"/>
            <a:ext cx="2225289" cy="461665"/>
          </a:xfrm>
          <a:prstGeom prst="rect">
            <a:avLst/>
          </a:prstGeom>
          <a:noFill/>
        </p:spPr>
        <p:txBody>
          <a:bodyPr wrap="none" rtlCol="0">
            <a:spAutoFit/>
          </a:bodyPr>
          <a:lstStyle/>
          <a:p>
            <a:r>
              <a:rPr lang="en-US" sz="2400" dirty="0" smtClean="0"/>
              <a:t>SODG </a:t>
            </a:r>
            <a:r>
              <a:rPr lang="en-US" sz="2400" dirty="0" smtClean="0">
                <a:sym typeface="Wingdings" panose="05000000000000000000" pitchFamily="2" charset="2"/>
              </a:rPr>
              <a:t> SOIDG </a:t>
            </a:r>
            <a:endParaRPr lang="en-US" sz="2400" dirty="0"/>
          </a:p>
        </p:txBody>
      </p:sp>
      <p:sp>
        <p:nvSpPr>
          <p:cNvPr id="7" name="Freeform 6"/>
          <p:cNvSpPr/>
          <p:nvPr/>
        </p:nvSpPr>
        <p:spPr>
          <a:xfrm>
            <a:off x="474133" y="3823593"/>
            <a:ext cx="2455333" cy="1561207"/>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a:lnSpc>
                <a:spcPct val="90000"/>
              </a:lnSpc>
              <a:spcBef>
                <a:spcPct val="0"/>
              </a:spcBef>
              <a:spcAft>
                <a:spcPct val="35000"/>
              </a:spcAft>
            </a:pPr>
            <a:r>
              <a:rPr kumimoji="1" lang="en-US" sz="2400" b="1" spc="50" dirty="0" smtClean="0">
                <a:ln w="12700" cmpd="sng">
                  <a:prstDash val="solid"/>
                </a:ln>
                <a:effectLst>
                  <a:glow rad="53100">
                    <a:schemeClr val="accent6">
                      <a:satMod val="180000"/>
                      <a:alpha val="30000"/>
                    </a:schemeClr>
                  </a:glow>
                </a:effectLst>
              </a:rPr>
              <a:t>Build </a:t>
            </a:r>
            <a:r>
              <a:rPr kumimoji="1" lang="en-US" sz="2400" b="1" spc="50" dirty="0">
                <a:ln w="12700" cmpd="sng">
                  <a:prstDash val="solid"/>
                </a:ln>
                <a:effectLst>
                  <a:glow rad="53100">
                    <a:schemeClr val="accent6">
                      <a:satMod val="180000"/>
                      <a:alpha val="30000"/>
                    </a:schemeClr>
                  </a:glow>
                </a:effectLst>
              </a:rPr>
              <a:t>a </a:t>
            </a:r>
            <a:r>
              <a:rPr kumimoji="1" lang="en-US" sz="2400" b="1" spc="50" dirty="0" smtClean="0">
                <a:ln w="12700" cmpd="sng">
                  <a:prstDash val="solid"/>
                </a:ln>
                <a:effectLst>
                  <a:glow rad="53100">
                    <a:schemeClr val="accent6">
                      <a:satMod val="180000"/>
                      <a:alpha val="30000"/>
                    </a:schemeClr>
                  </a:glow>
                </a:effectLst>
              </a:rPr>
              <a:t>Bayesian Network atop G’ </a:t>
            </a:r>
            <a:endParaRPr lang="zh-CN" altLang="en-US" sz="2400" b="1" kern="1200" cap="none" spc="50" dirty="0">
              <a:ln w="12700" cmpd="sng">
                <a:prstDash val="solid"/>
              </a:ln>
              <a:effectLst>
                <a:glow rad="53100">
                  <a:schemeClr val="accent6">
                    <a:satMod val="180000"/>
                    <a:alpha val="30000"/>
                  </a:schemeClr>
                </a:glow>
              </a:effectLst>
            </a:endParaRPr>
          </a:p>
        </p:txBody>
      </p:sp>
      <p:sp>
        <p:nvSpPr>
          <p:cNvPr id="8" name="TextBox 7"/>
          <p:cNvSpPr txBox="1"/>
          <p:nvPr/>
        </p:nvSpPr>
        <p:spPr>
          <a:xfrm>
            <a:off x="3183468" y="4016423"/>
            <a:ext cx="5646208" cy="1200329"/>
          </a:xfrm>
          <a:prstGeom prst="rect">
            <a:avLst/>
          </a:prstGeom>
          <a:noFill/>
        </p:spPr>
        <p:txBody>
          <a:bodyPr wrap="square" rtlCol="0">
            <a:spAutoFit/>
          </a:bodyPr>
          <a:lstStyle/>
          <a:p>
            <a:r>
              <a:rPr lang="en-US" sz="2400" dirty="0" smtClean="0"/>
              <a:t> Belief-based </a:t>
            </a:r>
            <a:r>
              <a:rPr lang="en-US" sz="2400" dirty="0" smtClean="0">
                <a:solidFill>
                  <a:srgbClr val="3333FF"/>
                </a:solidFill>
              </a:rPr>
              <a:t>probabilistic</a:t>
            </a:r>
            <a:r>
              <a:rPr lang="en-US" sz="2400" dirty="0" smtClean="0"/>
              <a:t> (infection propagation) relationships between system object instances.  </a:t>
            </a:r>
            <a:endParaRPr lang="en-US" sz="2400" dirty="0"/>
          </a:p>
        </p:txBody>
      </p:sp>
    </p:spTree>
    <p:extLst>
      <p:ext uri="{BB962C8B-B14F-4D97-AF65-F5344CB8AC3E}">
        <p14:creationId xmlns:p14="http://schemas.microsoft.com/office/powerpoint/2010/main" val="9543800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024"/>
            <a:ext cx="8229600" cy="678976"/>
          </a:xfrm>
        </p:spPr>
        <p:txBody>
          <a:bodyPr/>
          <a:lstStyle/>
          <a:p>
            <a:r>
              <a:rPr lang="en-US" dirty="0" smtClean="0"/>
              <a:t>SOIDG</a:t>
            </a:r>
            <a:endParaRPr lang="en-US" dirty="0"/>
          </a:p>
        </p:txBody>
      </p:sp>
      <p:sp>
        <p:nvSpPr>
          <p:cNvPr id="3" name="Content Placeholder 2"/>
          <p:cNvSpPr>
            <a:spLocks noGrp="1"/>
          </p:cNvSpPr>
          <p:nvPr>
            <p:ph idx="1"/>
          </p:nvPr>
        </p:nvSpPr>
        <p:spPr/>
        <p:txBody>
          <a:bodyPr/>
          <a:lstStyle/>
          <a:p>
            <a:r>
              <a:rPr lang="en-US" dirty="0" smtClean="0"/>
              <a:t>In SODG, each node is a system object, which is a type.  In contrast, in SOIDG, each node is a particular </a:t>
            </a:r>
            <a:r>
              <a:rPr lang="en-US" dirty="0" smtClean="0">
                <a:solidFill>
                  <a:srgbClr val="3333FF"/>
                </a:solidFill>
              </a:rPr>
              <a:t>instance</a:t>
            </a:r>
            <a:r>
              <a:rPr lang="en-US" dirty="0" smtClean="0"/>
              <a:t> (i.e., a version) of a system object. </a:t>
            </a:r>
          </a:p>
          <a:p>
            <a:r>
              <a:rPr lang="en-US" dirty="0" smtClean="0"/>
              <a:t>In SOIDG, each attack path is a time-ordered straightline chain (or tree) of system object instances.  No loop. </a:t>
            </a:r>
          </a:p>
          <a:p>
            <a:endParaRPr lang="en-US" dirty="0" smtClean="0"/>
          </a:p>
        </p:txBody>
      </p:sp>
      <p:sp>
        <p:nvSpPr>
          <p:cNvPr id="4" name="Footer Placeholder 3"/>
          <p:cNvSpPr>
            <a:spLocks noGrp="1"/>
          </p:cNvSpPr>
          <p:nvPr>
            <p:ph type="ftr" sz="quarter" idx="11"/>
          </p:nvPr>
        </p:nvSpPr>
        <p:spPr/>
        <p:txBody>
          <a:bodyPr/>
          <a:lstStyle/>
          <a:p>
            <a:r>
              <a:rPr lang="en-US" smtClean="0"/>
              <a:t>ARO Cyber Situation Awareness MURI </a:t>
            </a:r>
            <a:endParaRPr lang="en-US"/>
          </a:p>
        </p:txBody>
      </p:sp>
    </p:spTree>
    <p:extLst>
      <p:ext uri="{BB962C8B-B14F-4D97-AF65-F5344CB8AC3E}">
        <p14:creationId xmlns:p14="http://schemas.microsoft.com/office/powerpoint/2010/main" val="227599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600"/>
            <a:ext cx="8229600" cy="787400"/>
          </a:xfrm>
        </p:spPr>
        <p:txBody>
          <a:bodyPr>
            <a:normAutofit/>
          </a:bodyPr>
          <a:lstStyle/>
          <a:p>
            <a:r>
              <a:rPr lang="en-US" sz="3200" dirty="0"/>
              <a:t>Bayesian Network</a:t>
            </a:r>
          </a:p>
        </p:txBody>
      </p:sp>
      <p:sp>
        <p:nvSpPr>
          <p:cNvPr id="3" name="Content Placeholder 2"/>
          <p:cNvSpPr>
            <a:spLocks noGrp="1"/>
          </p:cNvSpPr>
          <p:nvPr>
            <p:ph idx="1"/>
          </p:nvPr>
        </p:nvSpPr>
        <p:spPr/>
        <p:txBody>
          <a:bodyPr>
            <a:normAutofit fontScale="92500" lnSpcReduction="10000"/>
          </a:bodyPr>
          <a:lstStyle/>
          <a:p>
            <a:r>
              <a:rPr lang="en-US" sz="3500" dirty="0"/>
              <a:t>Prediction </a:t>
            </a:r>
            <a:r>
              <a:rPr lang="en-US" sz="3500" dirty="0" smtClean="0"/>
              <a:t>Analysis</a:t>
            </a:r>
            <a:endParaRPr lang="en-US" sz="3500" dirty="0"/>
          </a:p>
          <a:p>
            <a:pPr marL="0" indent="0">
              <a:buNone/>
            </a:pPr>
            <a:r>
              <a:rPr lang="en-US" dirty="0"/>
              <a:t>    </a:t>
            </a:r>
            <a:r>
              <a:rPr lang="en-US" sz="3000" i="1" dirty="0" err="1"/>
              <a:t>Pr</a:t>
            </a:r>
            <a:r>
              <a:rPr lang="en-US" sz="3000" i="1" dirty="0"/>
              <a:t>(</a:t>
            </a:r>
            <a:r>
              <a:rPr lang="en-US" sz="3000" i="1" dirty="0" err="1"/>
              <a:t>symptom|cause</a:t>
            </a:r>
            <a:r>
              <a:rPr lang="en-US" sz="3000" i="1" dirty="0"/>
              <a:t> = True) </a:t>
            </a:r>
          </a:p>
          <a:p>
            <a:pPr marL="0" indent="0">
              <a:buNone/>
            </a:pPr>
            <a:r>
              <a:rPr lang="en-US" sz="3000" i="1" dirty="0"/>
              <a:t>    E.g. </a:t>
            </a:r>
            <a:r>
              <a:rPr lang="en-US" sz="3000" i="1" dirty="0" err="1"/>
              <a:t>Pr</a:t>
            </a:r>
            <a:r>
              <a:rPr lang="en-US" sz="3000" i="1" dirty="0"/>
              <a:t>(</a:t>
            </a:r>
            <a:r>
              <a:rPr lang="en-US" sz="3000" i="1" dirty="0" err="1"/>
              <a:t>IDSalert|exploitation</a:t>
            </a:r>
            <a:r>
              <a:rPr lang="en-US" sz="3000" i="1" dirty="0"/>
              <a:t> = True) </a:t>
            </a:r>
          </a:p>
          <a:p>
            <a:endParaRPr lang="en-US" dirty="0" smtClean="0"/>
          </a:p>
          <a:p>
            <a:r>
              <a:rPr lang="en-US" sz="3500" dirty="0" smtClean="0"/>
              <a:t>Diagnosis Analysis: “backward” computation</a:t>
            </a:r>
            <a:r>
              <a:rPr lang="en-US" dirty="0"/>
              <a:t/>
            </a:r>
            <a:br>
              <a:rPr lang="en-US" dirty="0"/>
            </a:br>
            <a:r>
              <a:rPr lang="en-US" sz="3000" i="1" dirty="0" err="1" smtClean="0"/>
              <a:t>Pr</a:t>
            </a:r>
            <a:r>
              <a:rPr lang="en-US" sz="3000" i="1" dirty="0"/>
              <a:t>(</a:t>
            </a:r>
            <a:r>
              <a:rPr lang="en-US" sz="3000" i="1" dirty="0" err="1" smtClean="0"/>
              <a:t>cause|symptom</a:t>
            </a:r>
            <a:r>
              <a:rPr lang="en-US" sz="3000" i="1" dirty="0" smtClean="0"/>
              <a:t> =True</a:t>
            </a:r>
            <a:r>
              <a:rPr lang="en-US" sz="3000" i="1" dirty="0"/>
              <a:t>) </a:t>
            </a:r>
          </a:p>
          <a:p>
            <a:pPr marL="0" indent="0">
              <a:buNone/>
            </a:pPr>
            <a:r>
              <a:rPr lang="en-US" sz="3000" i="1" dirty="0" smtClean="0"/>
              <a:t>    E.g. </a:t>
            </a:r>
            <a:r>
              <a:rPr lang="en-US" sz="3000" i="1" dirty="0" err="1" smtClean="0"/>
              <a:t>Pr</a:t>
            </a:r>
            <a:r>
              <a:rPr lang="en-US" sz="3000" i="1" dirty="0"/>
              <a:t>(</a:t>
            </a:r>
            <a:r>
              <a:rPr lang="en-US" sz="3000" i="1" dirty="0" err="1"/>
              <a:t>exploitation|IDSalert</a:t>
            </a:r>
            <a:r>
              <a:rPr lang="en-US" sz="3000" i="1" dirty="0"/>
              <a:t> = True) </a:t>
            </a:r>
            <a:endParaRPr lang="en-US" sz="3000" dirty="0"/>
          </a:p>
          <a:p>
            <a:endParaRPr lang="en-US" dirty="0" smtClean="0"/>
          </a:p>
          <a:p>
            <a:r>
              <a:rPr lang="en-US" sz="3500" dirty="0" smtClean="0"/>
              <a:t>Our work: Diagnosis Analysis</a:t>
            </a:r>
            <a:endParaRPr lang="en-US" sz="3500" dirty="0"/>
          </a:p>
        </p:txBody>
      </p:sp>
    </p:spTree>
    <p:extLst>
      <p:ext uri="{BB962C8B-B14F-4D97-AF65-F5344CB8AC3E}">
        <p14:creationId xmlns:p14="http://schemas.microsoft.com/office/powerpoint/2010/main" val="70036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9932"/>
            <a:ext cx="8229600" cy="523068"/>
          </a:xfrm>
        </p:spPr>
        <p:txBody>
          <a:bodyPr/>
          <a:lstStyle/>
          <a:p>
            <a:r>
              <a:rPr lang="en-US" dirty="0" smtClean="0"/>
              <a:t>Causality Model</a:t>
            </a:r>
            <a:endParaRPr lang="en-US" dirty="0"/>
          </a:p>
        </p:txBody>
      </p:sp>
      <p:sp>
        <p:nvSpPr>
          <p:cNvPr id="3" name="Content Placeholder 2"/>
          <p:cNvSpPr>
            <a:spLocks noGrp="1"/>
          </p:cNvSpPr>
          <p:nvPr>
            <p:ph idx="1"/>
          </p:nvPr>
        </p:nvSpPr>
        <p:spPr>
          <a:xfrm>
            <a:off x="457200" y="1600200"/>
            <a:ext cx="8229600" cy="1463040"/>
          </a:xfrm>
        </p:spPr>
        <p:txBody>
          <a:bodyPr>
            <a:normAutofit/>
          </a:bodyPr>
          <a:lstStyle/>
          <a:p>
            <a:pPr marL="0" indent="0">
              <a:buNone/>
            </a:pPr>
            <a:r>
              <a:rPr lang="en-US" sz="2800" dirty="0" smtClean="0"/>
              <a:t>     </a:t>
            </a:r>
            <a:r>
              <a:rPr lang="en-US" sz="2400" dirty="0" smtClean="0"/>
              <a:t>System object X depends upon Y</a:t>
            </a:r>
          </a:p>
          <a:p>
            <a:pPr marL="457200" lvl="1" indent="0">
              <a:buNone/>
            </a:pPr>
            <a:r>
              <a:rPr lang="en-US" sz="2400" dirty="0" smtClean="0"/>
              <a:t>      -- e.g., process Y writes data into file X  </a:t>
            </a:r>
          </a:p>
          <a:p>
            <a:pPr marL="0" indent="0">
              <a:buNone/>
            </a:pPr>
            <a:r>
              <a:rPr lang="en-US" sz="2400" dirty="0" smtClean="0"/>
              <a:t>1: how to handle a </a:t>
            </a:r>
            <a:r>
              <a:rPr lang="en-US" sz="2400" dirty="0" smtClean="0">
                <a:solidFill>
                  <a:srgbClr val="3333FF"/>
                </a:solidFill>
              </a:rPr>
              <a:t>dependence</a:t>
            </a:r>
            <a:r>
              <a:rPr lang="en-US" sz="2400" dirty="0" smtClean="0"/>
              <a:t> </a:t>
            </a:r>
          </a:p>
        </p:txBody>
      </p:sp>
      <p:sp>
        <p:nvSpPr>
          <p:cNvPr id="5" name="TextBox 4"/>
          <p:cNvSpPr txBox="1"/>
          <p:nvPr/>
        </p:nvSpPr>
        <p:spPr>
          <a:xfrm>
            <a:off x="977103" y="2955791"/>
            <a:ext cx="7005444" cy="1200329"/>
          </a:xfrm>
          <a:prstGeom prst="rect">
            <a:avLst/>
          </a:prstGeom>
          <a:noFill/>
        </p:spPr>
        <p:txBody>
          <a:bodyPr wrap="none" rtlCol="0">
            <a:spAutoFit/>
          </a:bodyPr>
          <a:lstStyle/>
          <a:p>
            <a:r>
              <a:rPr lang="en-US" sz="2400" b="1" dirty="0" err="1" smtClean="0">
                <a:latin typeface="Courier New" panose="02070309020205020404" pitchFamily="49" charset="0"/>
                <a:cs typeface="Courier New" panose="02070309020205020404" pitchFamily="49" charset="0"/>
              </a:rPr>
              <a:t>Pr</a:t>
            </a:r>
            <a:r>
              <a:rPr lang="en-US" sz="2400" b="1" dirty="0" smtClean="0">
                <a:latin typeface="Courier New" panose="02070309020205020404" pitchFamily="49" charset="0"/>
                <a:cs typeface="Courier New" panose="02070309020205020404" pitchFamily="49" charset="0"/>
              </a:rPr>
              <a:t>(Y=“</a:t>
            </a:r>
            <a:r>
              <a:rPr lang="en-US" sz="2400" b="1" dirty="0" err="1" smtClean="0">
                <a:latin typeface="Courier New" panose="02070309020205020404" pitchFamily="49" charset="0"/>
                <a:cs typeface="Courier New" panose="02070309020205020404" pitchFamily="49" charset="0"/>
              </a:rPr>
              <a:t>Infected”|X</a:t>
            </a:r>
            <a:r>
              <a:rPr lang="en-US" sz="2400" b="1" dirty="0" smtClean="0">
                <a:latin typeface="Courier New" panose="02070309020205020404" pitchFamily="49" charset="0"/>
                <a:cs typeface="Courier New" panose="02070309020205020404" pitchFamily="49" charset="0"/>
              </a:rPr>
              <a:t>=“Uninfected”)</a:t>
            </a:r>
          </a:p>
          <a:p>
            <a:r>
              <a:rPr lang="en-US" sz="2400" b="1" dirty="0" err="1" smtClean="0">
                <a:latin typeface="Courier New" panose="02070309020205020404" pitchFamily="49" charset="0"/>
                <a:cs typeface="Courier New" panose="02070309020205020404" pitchFamily="49" charset="0"/>
              </a:rPr>
              <a:t>Pr</a:t>
            </a:r>
            <a:r>
              <a:rPr lang="en-US" sz="2400" b="1" dirty="0" smtClean="0">
                <a:latin typeface="Courier New" panose="02070309020205020404" pitchFamily="49" charset="0"/>
                <a:cs typeface="Courier New" panose="02070309020205020404" pitchFamily="49" charset="0"/>
              </a:rPr>
              <a:t>(Y[i]=“</a:t>
            </a:r>
            <a:r>
              <a:rPr lang="en-US" sz="2400" b="1" dirty="0" err="1">
                <a:latin typeface="Courier New" panose="02070309020205020404" pitchFamily="49" charset="0"/>
                <a:cs typeface="Courier New" panose="02070309020205020404" pitchFamily="49" charset="0"/>
              </a:rPr>
              <a:t>Infected”|</a:t>
            </a:r>
            <a:r>
              <a:rPr lang="en-US" sz="2400" b="1" dirty="0" err="1" smtClean="0">
                <a:latin typeface="Courier New" panose="02070309020205020404" pitchFamily="49" charset="0"/>
                <a:cs typeface="Courier New" panose="02070309020205020404" pitchFamily="49" charset="0"/>
              </a:rPr>
              <a:t>X</a:t>
            </a:r>
            <a:r>
              <a:rPr lang="en-US" sz="2400" b="1" dirty="0" smtClean="0">
                <a:latin typeface="Courier New" panose="02070309020205020404" pitchFamily="49" charset="0"/>
                <a:cs typeface="Courier New" panose="02070309020205020404" pitchFamily="49" charset="0"/>
              </a:rPr>
              <a:t>[i]=“</a:t>
            </a:r>
            <a:r>
              <a:rPr lang="en-US" sz="2400" b="1" dirty="0">
                <a:latin typeface="Courier New" panose="02070309020205020404" pitchFamily="49" charset="0"/>
                <a:cs typeface="Courier New" panose="02070309020205020404" pitchFamily="49" charset="0"/>
              </a:rPr>
              <a:t>Uninfected</a:t>
            </a:r>
            <a:r>
              <a:rPr lang="en-US" sz="2400" b="1" dirty="0" smtClean="0">
                <a:latin typeface="Courier New" panose="02070309020205020404" pitchFamily="49" charset="0"/>
                <a:cs typeface="Courier New" panose="02070309020205020404" pitchFamily="49" charset="0"/>
              </a:rPr>
              <a:t>”&amp;</a:t>
            </a:r>
          </a:p>
          <a:p>
            <a:r>
              <a:rPr lang="en-US" sz="2400" b="1" dirty="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                 X[i+1]=“Infected”)</a:t>
            </a:r>
            <a:endParaRPr lang="en-US" sz="2400" b="1" dirty="0">
              <a:latin typeface="Courier New" panose="02070309020205020404" pitchFamily="49" charset="0"/>
              <a:cs typeface="Courier New" panose="02070309020205020404" pitchFamily="49" charset="0"/>
            </a:endParaRPr>
          </a:p>
        </p:txBody>
      </p:sp>
      <p:pic>
        <p:nvPicPr>
          <p:cNvPr id="6" name="Picture 5"/>
          <p:cNvPicPr>
            <a:picLocks noChangeAspect="1"/>
          </p:cNvPicPr>
          <p:nvPr/>
        </p:nvPicPr>
        <p:blipFill>
          <a:blip r:embed="rId3"/>
          <a:stretch>
            <a:fillRect/>
          </a:stretch>
        </p:blipFill>
        <p:spPr>
          <a:xfrm>
            <a:off x="679496" y="4552271"/>
            <a:ext cx="7785001" cy="2244000"/>
          </a:xfrm>
          <a:prstGeom prst="rect">
            <a:avLst/>
          </a:prstGeom>
        </p:spPr>
      </p:pic>
      <p:sp>
        <p:nvSpPr>
          <p:cNvPr id="7" name="TextBox 6"/>
          <p:cNvSpPr txBox="1"/>
          <p:nvPr/>
        </p:nvSpPr>
        <p:spPr>
          <a:xfrm>
            <a:off x="457200" y="4029051"/>
            <a:ext cx="3455370" cy="461665"/>
          </a:xfrm>
          <a:prstGeom prst="rect">
            <a:avLst/>
          </a:prstGeom>
          <a:noFill/>
        </p:spPr>
        <p:txBody>
          <a:bodyPr wrap="none" rtlCol="0">
            <a:spAutoFit/>
          </a:bodyPr>
          <a:lstStyle/>
          <a:p>
            <a:r>
              <a:rPr lang="en-US" sz="2400" dirty="0" smtClean="0"/>
              <a:t>2: how to handle an </a:t>
            </a:r>
            <a:r>
              <a:rPr lang="en-US" sz="2400" dirty="0" smtClean="0">
                <a:solidFill>
                  <a:srgbClr val="3333FF"/>
                </a:solidFill>
              </a:rPr>
              <a:t>alarm</a:t>
            </a:r>
            <a:endParaRPr lang="en-US" sz="2400" dirty="0">
              <a:solidFill>
                <a:srgbClr val="3333FF"/>
              </a:solidFill>
            </a:endParaRPr>
          </a:p>
        </p:txBody>
      </p:sp>
    </p:spTree>
    <p:extLst>
      <p:ext uri="{BB962C8B-B14F-4D97-AF65-F5344CB8AC3E}">
        <p14:creationId xmlns:p14="http://schemas.microsoft.com/office/powerpoint/2010/main" val="457953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1444"/>
            <a:ext cx="8229600" cy="631556"/>
          </a:xfrm>
        </p:spPr>
        <p:txBody>
          <a:bodyPr/>
          <a:lstStyle/>
          <a:p>
            <a:r>
              <a:rPr lang="en-US" dirty="0" smtClean="0"/>
              <a:t>System Architecture</a:t>
            </a:r>
            <a:endParaRPr lang="en-US" dirty="0"/>
          </a:p>
        </p:txBody>
      </p:sp>
      <p:sp>
        <p:nvSpPr>
          <p:cNvPr id="4" name="Footer Placeholder 3"/>
          <p:cNvSpPr>
            <a:spLocks noGrp="1"/>
          </p:cNvSpPr>
          <p:nvPr>
            <p:ph type="ftr" sz="quarter" idx="11"/>
          </p:nvPr>
        </p:nvSpPr>
        <p:spPr/>
        <p:txBody>
          <a:bodyPr/>
          <a:lstStyle/>
          <a:p>
            <a:r>
              <a:rPr lang="en-US" smtClean="0"/>
              <a:t>ARO Cyber Situation Awareness MURI </a:t>
            </a:r>
            <a:endParaRPr lang="en-US"/>
          </a:p>
        </p:txBody>
      </p:sp>
      <p:pic>
        <p:nvPicPr>
          <p:cNvPr id="3" name="Picture 2"/>
          <p:cNvPicPr>
            <a:picLocks noChangeAspect="1"/>
          </p:cNvPicPr>
          <p:nvPr/>
        </p:nvPicPr>
        <p:blipFill>
          <a:blip r:embed="rId2"/>
          <a:stretch>
            <a:fillRect/>
          </a:stretch>
        </p:blipFill>
        <p:spPr>
          <a:xfrm>
            <a:off x="0" y="2017960"/>
            <a:ext cx="9144000" cy="3706000"/>
          </a:xfrm>
          <a:prstGeom prst="rect">
            <a:avLst/>
          </a:prstGeom>
        </p:spPr>
      </p:pic>
    </p:spTree>
    <p:extLst>
      <p:ext uri="{BB962C8B-B14F-4D97-AF65-F5344CB8AC3E}">
        <p14:creationId xmlns:p14="http://schemas.microsoft.com/office/powerpoint/2010/main" val="971974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dirty="0"/>
              <a:t>Experiment: Attack Scenario</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6316"/>
            <a:ext cx="621506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563081" y="3070746"/>
            <a:ext cx="2014537" cy="923330"/>
          </a:xfrm>
          <a:prstGeom prst="rect">
            <a:avLst/>
          </a:prstGeom>
          <a:noFill/>
        </p:spPr>
        <p:txBody>
          <a:bodyPr wrap="square" rtlCol="0">
            <a:spAutoFit/>
          </a:bodyPr>
          <a:lstStyle/>
          <a:p>
            <a:r>
              <a:rPr lang="en-US" dirty="0" smtClean="0"/>
              <a:t>Step 1: compromise SSH Server</a:t>
            </a:r>
            <a:endParaRPr lang="en-US" dirty="0"/>
          </a:p>
        </p:txBody>
      </p:sp>
      <p:sp>
        <p:nvSpPr>
          <p:cNvPr id="7" name="TextBox 6"/>
          <p:cNvSpPr txBox="1"/>
          <p:nvPr/>
        </p:nvSpPr>
        <p:spPr>
          <a:xfrm>
            <a:off x="6563080" y="4071666"/>
            <a:ext cx="2014537" cy="1200329"/>
          </a:xfrm>
          <a:prstGeom prst="rect">
            <a:avLst/>
          </a:prstGeom>
          <a:noFill/>
        </p:spPr>
        <p:txBody>
          <a:bodyPr wrap="square" rtlCol="0">
            <a:spAutoFit/>
          </a:bodyPr>
          <a:lstStyle/>
          <a:p>
            <a:r>
              <a:rPr lang="en-US" dirty="0" smtClean="0"/>
              <a:t>Step 2: upload a malicious executable file to NSF Server</a:t>
            </a:r>
            <a:endParaRPr lang="en-US" dirty="0"/>
          </a:p>
        </p:txBody>
      </p:sp>
      <p:sp>
        <p:nvSpPr>
          <p:cNvPr id="8" name="TextBox 7"/>
          <p:cNvSpPr txBox="1"/>
          <p:nvPr/>
        </p:nvSpPr>
        <p:spPr>
          <a:xfrm>
            <a:off x="6672263" y="5271995"/>
            <a:ext cx="2014537" cy="923330"/>
          </a:xfrm>
          <a:prstGeom prst="rect">
            <a:avLst/>
          </a:prstGeom>
          <a:noFill/>
        </p:spPr>
        <p:txBody>
          <a:bodyPr wrap="square" rtlCol="0">
            <a:spAutoFit/>
          </a:bodyPr>
          <a:lstStyle/>
          <a:p>
            <a:r>
              <a:rPr lang="en-US" dirty="0" smtClean="0"/>
              <a:t>Step 3: compromise the workstation</a:t>
            </a:r>
            <a:endParaRPr lang="en-US" dirty="0"/>
          </a:p>
        </p:txBody>
      </p:sp>
      <p:sp>
        <p:nvSpPr>
          <p:cNvPr id="9" name="TextBox 8"/>
          <p:cNvSpPr txBox="1"/>
          <p:nvPr/>
        </p:nvSpPr>
        <p:spPr>
          <a:xfrm>
            <a:off x="457200" y="6244566"/>
            <a:ext cx="4535409" cy="400110"/>
          </a:xfrm>
          <a:prstGeom prst="rect">
            <a:avLst/>
          </a:prstGeom>
          <a:noFill/>
        </p:spPr>
        <p:txBody>
          <a:bodyPr wrap="none" rtlCol="0">
            <a:spAutoFit/>
          </a:bodyPr>
          <a:lstStyle/>
          <a:p>
            <a:r>
              <a:rPr lang="en-US" sz="2000" b="1" dirty="0"/>
              <a:t>3 hosts; 15 minutes; 52,000 system </a:t>
            </a:r>
            <a:r>
              <a:rPr lang="en-US" sz="2000" b="1" dirty="0" smtClean="0"/>
              <a:t>calls. </a:t>
            </a:r>
            <a:endParaRPr lang="en-US" sz="2000" b="1" dirty="0"/>
          </a:p>
        </p:txBody>
      </p:sp>
    </p:spTree>
    <p:extLst>
      <p:ext uri="{BB962C8B-B14F-4D97-AF65-F5344CB8AC3E}">
        <p14:creationId xmlns:p14="http://schemas.microsoft.com/office/powerpoint/2010/main" val="14828864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1444"/>
            <a:ext cx="8229600" cy="631556"/>
          </a:xfrm>
        </p:spPr>
        <p:txBody>
          <a:bodyPr/>
          <a:lstStyle/>
          <a:p>
            <a:r>
              <a:rPr lang="en-US" dirty="0" smtClean="0"/>
              <a:t>The collected evidence</a:t>
            </a:r>
            <a:endParaRPr lang="en-US" dirty="0"/>
          </a:p>
        </p:txBody>
      </p:sp>
      <p:sp>
        <p:nvSpPr>
          <p:cNvPr id="4" name="Footer Placeholder 3"/>
          <p:cNvSpPr>
            <a:spLocks noGrp="1"/>
          </p:cNvSpPr>
          <p:nvPr>
            <p:ph type="ftr" sz="quarter" idx="11"/>
          </p:nvPr>
        </p:nvSpPr>
        <p:spPr/>
        <p:txBody>
          <a:bodyPr/>
          <a:lstStyle/>
          <a:p>
            <a:r>
              <a:rPr lang="en-US" smtClean="0"/>
              <a:t>ARO Cyber Situation Awareness MURI </a:t>
            </a:r>
            <a:endParaRPr lang="en-US"/>
          </a:p>
        </p:txBody>
      </p:sp>
      <p:pic>
        <p:nvPicPr>
          <p:cNvPr id="5" name="Picture 4"/>
          <p:cNvPicPr>
            <a:picLocks noChangeAspect="1"/>
          </p:cNvPicPr>
          <p:nvPr/>
        </p:nvPicPr>
        <p:blipFill>
          <a:blip r:embed="rId2"/>
          <a:stretch>
            <a:fillRect/>
          </a:stretch>
        </p:blipFill>
        <p:spPr>
          <a:xfrm>
            <a:off x="1" y="2478502"/>
            <a:ext cx="9144000" cy="1870000"/>
          </a:xfrm>
          <a:prstGeom prst="rect">
            <a:avLst/>
          </a:prstGeom>
        </p:spPr>
      </p:pic>
    </p:spTree>
    <p:extLst>
      <p:ext uri="{BB962C8B-B14F-4D97-AF65-F5344CB8AC3E}">
        <p14:creationId xmlns:p14="http://schemas.microsoft.com/office/powerpoint/2010/main" val="238991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a:xfrm>
            <a:off x="457200" y="320676"/>
            <a:ext cx="8229600" cy="822324"/>
          </a:xfrm>
        </p:spPr>
        <p:txBody>
          <a:bodyPr>
            <a:normAutofit/>
          </a:bodyPr>
          <a:lstStyle/>
          <a:p>
            <a:r>
              <a:rPr lang="en-US" sz="3200" b="1" dirty="0" smtClean="0"/>
              <a:t>Theme A</a:t>
            </a:r>
          </a:p>
        </p:txBody>
      </p:sp>
      <p:pic>
        <p:nvPicPr>
          <p:cNvPr id="4100" name="Picture 270" descr="SystemArchitectur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470025"/>
            <a:ext cx="83566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ounded Rectangle 272"/>
          <p:cNvSpPr>
            <a:spLocks noChangeArrowheads="1"/>
          </p:cNvSpPr>
          <p:nvPr/>
        </p:nvSpPr>
        <p:spPr bwMode="auto">
          <a:xfrm>
            <a:off x="998538" y="3019426"/>
            <a:ext cx="2125662" cy="681037"/>
          </a:xfrm>
          <a:prstGeom prst="roundRect">
            <a:avLst>
              <a:gd name="adj" fmla="val 16667"/>
            </a:avLst>
          </a:prstGeom>
          <a:noFill/>
          <a:ln w="6350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buClr>
                <a:schemeClr val="bg1"/>
              </a:buClr>
              <a:buSzPct val="100000"/>
              <a:buFontTx/>
              <a:buChar char="•"/>
            </a:pPr>
            <a:endParaRPr lang="en-US" sz="2400" b="0">
              <a:latin typeface="Times New Roman" pitchFamily="18" charset="0"/>
            </a:endParaRPr>
          </a:p>
        </p:txBody>
      </p:sp>
      <p:sp>
        <p:nvSpPr>
          <p:cNvPr id="8" name="Rounded Rectangle 272"/>
          <p:cNvSpPr>
            <a:spLocks noChangeArrowheads="1"/>
          </p:cNvSpPr>
          <p:nvPr/>
        </p:nvSpPr>
        <p:spPr bwMode="auto">
          <a:xfrm>
            <a:off x="4194174" y="4036219"/>
            <a:ext cx="1825625" cy="921544"/>
          </a:xfrm>
          <a:prstGeom prst="roundRect">
            <a:avLst>
              <a:gd name="adj" fmla="val 16667"/>
            </a:avLst>
          </a:prstGeom>
          <a:noFill/>
          <a:ln w="6350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buClr>
                <a:schemeClr val="bg1"/>
              </a:buClr>
              <a:buSzPct val="100000"/>
              <a:buFontTx/>
              <a:buChar char="•"/>
            </a:pPr>
            <a:endParaRPr lang="en-US" sz="2400" b="0">
              <a:latin typeface="Times New Roman" pitchFamily="18" charset="0"/>
            </a:endParaRPr>
          </a:p>
        </p:txBody>
      </p:sp>
      <p:sp>
        <p:nvSpPr>
          <p:cNvPr id="9" name="Rounded Rectangle 272"/>
          <p:cNvSpPr>
            <a:spLocks noChangeArrowheads="1"/>
          </p:cNvSpPr>
          <p:nvPr/>
        </p:nvSpPr>
        <p:spPr bwMode="auto">
          <a:xfrm>
            <a:off x="3856037" y="5060950"/>
            <a:ext cx="2163761" cy="696913"/>
          </a:xfrm>
          <a:prstGeom prst="roundRect">
            <a:avLst>
              <a:gd name="adj" fmla="val 16667"/>
            </a:avLst>
          </a:prstGeom>
          <a:noFill/>
          <a:ln w="6350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buClr>
                <a:schemeClr val="bg1"/>
              </a:buClr>
              <a:buSzPct val="100000"/>
              <a:buFontTx/>
              <a:buChar char="•"/>
            </a:pPr>
            <a:endParaRPr lang="en-US" sz="2400" b="0">
              <a:latin typeface="Times New Roman" pitchFamily="18" charset="0"/>
            </a:endParaRPr>
          </a:p>
        </p:txBody>
      </p:sp>
    </p:spTree>
    <p:extLst>
      <p:ext uri="{BB962C8B-B14F-4D97-AF65-F5344CB8AC3E}">
        <p14:creationId xmlns:p14="http://schemas.microsoft.com/office/powerpoint/2010/main" val="18776608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946"/>
            <a:ext cx="8229600" cy="647054"/>
          </a:xfrm>
        </p:spPr>
        <p:txBody>
          <a:bodyPr/>
          <a:lstStyle/>
          <a:p>
            <a:r>
              <a:rPr lang="en-US" dirty="0" smtClean="0"/>
              <a:t>An example output</a:t>
            </a:r>
            <a:endParaRPr lang="en-US" dirty="0"/>
          </a:p>
        </p:txBody>
      </p:sp>
      <p:sp>
        <p:nvSpPr>
          <p:cNvPr id="8" name="TextBox 7"/>
          <p:cNvSpPr txBox="1"/>
          <p:nvPr/>
        </p:nvSpPr>
        <p:spPr>
          <a:xfrm>
            <a:off x="196935" y="5865441"/>
            <a:ext cx="8947065" cy="707886"/>
          </a:xfrm>
          <a:prstGeom prst="rect">
            <a:avLst/>
          </a:prstGeom>
          <a:noFill/>
        </p:spPr>
        <p:txBody>
          <a:bodyPr wrap="square" rtlCol="0">
            <a:spAutoFit/>
          </a:bodyPr>
          <a:lstStyle/>
          <a:p>
            <a:r>
              <a:rPr lang="en-US" sz="2000" b="1" dirty="0" smtClean="0"/>
              <a:t>Although </a:t>
            </a:r>
            <a:r>
              <a:rPr lang="en-US" sz="2000" b="1" dirty="0"/>
              <a:t>no evidence is provided on NFS Server, </a:t>
            </a:r>
            <a:r>
              <a:rPr lang="en-US" sz="2000" b="1" dirty="0" smtClean="0"/>
              <a:t>the identified </a:t>
            </a:r>
            <a:r>
              <a:rPr lang="en-US" sz="2000" b="1" dirty="0"/>
              <a:t>attack path </a:t>
            </a:r>
            <a:r>
              <a:rPr lang="en-US" sz="2000" b="1" dirty="0" smtClean="0"/>
              <a:t>can still demonstrate </a:t>
            </a:r>
            <a:r>
              <a:rPr lang="en-US" sz="2000" b="1" dirty="0"/>
              <a:t>how NFS Server contributes to </a:t>
            </a:r>
            <a:r>
              <a:rPr lang="en-US" sz="2000" b="1" dirty="0" smtClean="0"/>
              <a:t>the attack plot. </a:t>
            </a:r>
            <a:endParaRPr lang="en-US" sz="2000" b="1" dirty="0"/>
          </a:p>
        </p:txBody>
      </p:sp>
      <p:pic>
        <p:nvPicPr>
          <p:cNvPr id="9" name="Picture 8"/>
          <p:cNvPicPr>
            <a:picLocks noChangeAspect="1"/>
          </p:cNvPicPr>
          <p:nvPr/>
        </p:nvPicPr>
        <p:blipFill>
          <a:blip r:embed="rId3"/>
          <a:stretch>
            <a:fillRect/>
          </a:stretch>
        </p:blipFill>
        <p:spPr>
          <a:xfrm>
            <a:off x="457200" y="1398871"/>
            <a:ext cx="7327098" cy="4466570"/>
          </a:xfrm>
          <a:prstGeom prst="rect">
            <a:avLst/>
          </a:prstGeom>
        </p:spPr>
      </p:pic>
    </p:spTree>
    <p:extLst>
      <p:ext uri="{BB962C8B-B14F-4D97-AF65-F5344CB8AC3E}">
        <p14:creationId xmlns:p14="http://schemas.microsoft.com/office/powerpoint/2010/main" val="1062273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946"/>
            <a:ext cx="8229600" cy="647054"/>
          </a:xfrm>
        </p:spPr>
        <p:txBody>
          <a:bodyPr/>
          <a:lstStyle/>
          <a:p>
            <a:r>
              <a:rPr lang="en-US" dirty="0" smtClean="0"/>
              <a:t>Influence of false alarms</a:t>
            </a:r>
            <a:endParaRPr lang="en-US" dirty="0"/>
          </a:p>
        </p:txBody>
      </p:sp>
      <p:sp>
        <p:nvSpPr>
          <p:cNvPr id="8" name="TextBox 7"/>
          <p:cNvSpPr txBox="1"/>
          <p:nvPr/>
        </p:nvSpPr>
        <p:spPr>
          <a:xfrm>
            <a:off x="489543" y="1659201"/>
            <a:ext cx="6350169" cy="1200329"/>
          </a:xfrm>
          <a:prstGeom prst="rect">
            <a:avLst/>
          </a:prstGeom>
          <a:noFill/>
        </p:spPr>
        <p:txBody>
          <a:bodyPr wrap="square" rtlCol="0">
            <a:spAutoFit/>
          </a:bodyPr>
          <a:lstStyle/>
          <a:p>
            <a:r>
              <a:rPr lang="en-US" sz="2400" dirty="0" smtClean="0"/>
              <a:t>The impact of false alarms may be reduced substantially if there are sufficient amount of true positive intrusion evidence.  </a:t>
            </a:r>
            <a:endParaRPr 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29000"/>
            <a:ext cx="91440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361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762000" y="3657600"/>
            <a:ext cx="3183467" cy="1362075"/>
          </a:xfrm>
        </p:spPr>
        <p:txBody>
          <a:bodyPr/>
          <a:lstStyle/>
          <a:p>
            <a:r>
              <a:rPr lang="en-US" altLang="zh-CN" sz="3600" cap="none" dirty="0" smtClean="0">
                <a:ea typeface="宋体" pitchFamily="2" charset="-122"/>
              </a:rPr>
              <a:t>Part 3</a:t>
            </a:r>
            <a:endParaRPr lang="en-US" sz="3600" cap="none" dirty="0" smtClean="0"/>
          </a:p>
        </p:txBody>
      </p:sp>
      <p:sp>
        <p:nvSpPr>
          <p:cNvPr id="7171" name="Text Placeholder 5"/>
          <p:cNvSpPr>
            <a:spLocks noGrp="1"/>
          </p:cNvSpPr>
          <p:nvPr>
            <p:ph type="body" idx="1"/>
          </p:nvPr>
        </p:nvSpPr>
        <p:spPr>
          <a:xfrm>
            <a:off x="685800" y="2133600"/>
            <a:ext cx="7772400" cy="1500188"/>
          </a:xfrm>
        </p:spPr>
        <p:txBody>
          <a:bodyPr/>
          <a:lstStyle/>
          <a:p>
            <a:r>
              <a:rPr lang="en-US" b="1" dirty="0" smtClean="0">
                <a:solidFill>
                  <a:srgbClr val="0000FF"/>
                </a:solidFill>
              </a:rPr>
              <a:t>Research Highlight</a:t>
            </a:r>
            <a:r>
              <a:rPr lang="en-US" dirty="0" smtClean="0"/>
              <a:t>: </a:t>
            </a:r>
          </a:p>
          <a:p>
            <a:r>
              <a:rPr lang="en-US" dirty="0" smtClean="0">
                <a:solidFill>
                  <a:srgbClr val="3333FF"/>
                </a:solidFill>
              </a:rPr>
              <a:t>-- Joint work by ARL, GMU, and PSU</a:t>
            </a:r>
          </a:p>
        </p:txBody>
      </p:sp>
      <p:sp>
        <p:nvSpPr>
          <p:cNvPr id="2" name="Footer Placeholder 1"/>
          <p:cNvSpPr>
            <a:spLocks noGrp="1"/>
          </p:cNvSpPr>
          <p:nvPr>
            <p:ph type="ftr" sz="quarter" idx="11"/>
          </p:nvPr>
        </p:nvSpPr>
        <p:spPr/>
        <p:txBody>
          <a:bodyPr/>
          <a:lstStyle/>
          <a:p>
            <a:r>
              <a:rPr lang="en-US" smtClean="0"/>
              <a:t>ARO Cyber Situation Awareness MURI </a:t>
            </a:r>
            <a:endParaRPr lang="en-US"/>
          </a:p>
        </p:txBody>
      </p:sp>
      <p:sp>
        <p:nvSpPr>
          <p:cNvPr id="6" name="Freeform 5"/>
          <p:cNvSpPr/>
          <p:nvPr/>
        </p:nvSpPr>
        <p:spPr>
          <a:xfrm>
            <a:off x="4829766" y="2743239"/>
            <a:ext cx="3628434" cy="2227224"/>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800" b="1" spc="50" dirty="0" smtClean="0">
                <a:ln w="12700" cmpd="sng">
                  <a:prstDash val="solid"/>
                </a:ln>
                <a:effectLst>
                  <a:glow rad="53100">
                    <a:schemeClr val="accent6">
                      <a:satMod val="180000"/>
                      <a:alpha val="30000"/>
                    </a:schemeClr>
                  </a:glow>
                </a:effectLst>
              </a:rPr>
              <a:t>2015: Petri-Net based SA</a:t>
            </a:r>
            <a:r>
              <a:rPr kumimoji="1" lang="en-US" sz="2800" b="1" kern="1200" cap="none" spc="50" dirty="0" smtClean="0">
                <a:ln w="12700" cmpd="sng">
                  <a:prstDash val="solid"/>
                </a:ln>
                <a:effectLst>
                  <a:glow rad="53100">
                    <a:schemeClr val="accent6">
                      <a:satMod val="180000"/>
                      <a:alpha val="30000"/>
                    </a:schemeClr>
                  </a:glow>
                </a:effectLst>
              </a:rPr>
              <a:t> </a:t>
            </a:r>
            <a:endParaRPr lang="zh-CN" altLang="en-US" sz="2800" b="1" kern="1200" cap="none" spc="50" dirty="0">
              <a:ln w="12700" cmpd="sng">
                <a:prstDash val="solid"/>
              </a:ln>
              <a:effectLst>
                <a:glow rad="53100">
                  <a:schemeClr val="accent6">
                    <a:satMod val="180000"/>
                    <a:alpha val="30000"/>
                  </a:schemeClr>
                </a:glow>
              </a:effectLst>
            </a:endParaRPr>
          </a:p>
        </p:txBody>
      </p:sp>
    </p:spTree>
    <p:extLst>
      <p:ext uri="{BB962C8B-B14F-4D97-AF65-F5344CB8AC3E}">
        <p14:creationId xmlns:p14="http://schemas.microsoft.com/office/powerpoint/2010/main" val="13820277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5591"/>
            <a:ext cx="7886700" cy="994172"/>
          </a:xfrm>
        </p:spPr>
        <p:txBody>
          <a:bodyPr/>
          <a:lstStyle/>
          <a:p>
            <a:pPr algn="ctr"/>
            <a:r>
              <a:rPr lang="en-US" b="1" dirty="0" smtClean="0"/>
              <a:t>Motivation</a:t>
            </a:r>
            <a:endParaRPr lang="en-US" b="1" dirty="0"/>
          </a:p>
        </p:txBody>
      </p:sp>
      <p:sp>
        <p:nvSpPr>
          <p:cNvPr id="61" name="Content Placeholder 2"/>
          <p:cNvSpPr>
            <a:spLocks noGrp="1"/>
          </p:cNvSpPr>
          <p:nvPr>
            <p:ph idx="1"/>
          </p:nvPr>
        </p:nvSpPr>
        <p:spPr>
          <a:xfrm>
            <a:off x="628650" y="1910957"/>
            <a:ext cx="7886700" cy="3989962"/>
          </a:xfrm>
        </p:spPr>
        <p:txBody>
          <a:bodyPr>
            <a:normAutofit/>
          </a:bodyPr>
          <a:lstStyle/>
          <a:p>
            <a:r>
              <a:rPr lang="en-US" dirty="0"/>
              <a:t>O</a:t>
            </a:r>
            <a:r>
              <a:rPr lang="en-US" dirty="0" smtClean="0"/>
              <a:t>bjective</a:t>
            </a:r>
            <a:r>
              <a:rPr lang="en-US" dirty="0"/>
              <a:t>: conduct accurate attack </a:t>
            </a:r>
            <a:r>
              <a:rPr lang="en-US" dirty="0" smtClean="0"/>
              <a:t>impact assessment </a:t>
            </a:r>
            <a:r>
              <a:rPr lang="en-US" dirty="0"/>
              <a:t>to the </a:t>
            </a:r>
            <a:r>
              <a:rPr lang="en-US" dirty="0" smtClean="0"/>
              <a:t>attack</a:t>
            </a:r>
          </a:p>
          <a:p>
            <a:r>
              <a:rPr lang="en-US" dirty="0" smtClean="0"/>
              <a:t>We </a:t>
            </a:r>
            <a:r>
              <a:rPr lang="en-US" dirty="0"/>
              <a:t>develop a new attack assessment </a:t>
            </a:r>
            <a:r>
              <a:rPr lang="en-US" dirty="0" smtClean="0"/>
              <a:t>technique using </a:t>
            </a:r>
            <a:r>
              <a:rPr lang="en-US" dirty="0"/>
              <a:t>non-intrusive cognitive tracing and Petri-net </a:t>
            </a:r>
            <a:r>
              <a:rPr lang="en-US" dirty="0" smtClean="0"/>
              <a:t>modeling</a:t>
            </a:r>
          </a:p>
          <a:p>
            <a:r>
              <a:rPr lang="en-US" dirty="0" smtClean="0"/>
              <a:t>We implement the </a:t>
            </a:r>
            <a:r>
              <a:rPr lang="en-US" dirty="0"/>
              <a:t>technique as a </a:t>
            </a:r>
            <a:r>
              <a:rPr lang="en-US" dirty="0" smtClean="0"/>
              <a:t>toolkit </a:t>
            </a:r>
          </a:p>
        </p:txBody>
      </p:sp>
    </p:spTree>
    <p:extLst>
      <p:ext uri="{BB962C8B-B14F-4D97-AF65-F5344CB8AC3E}">
        <p14:creationId xmlns:p14="http://schemas.microsoft.com/office/powerpoint/2010/main" val="28007511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173" y="310763"/>
            <a:ext cx="7886700" cy="994172"/>
          </a:xfrm>
        </p:spPr>
        <p:txBody>
          <a:bodyPr/>
          <a:lstStyle/>
          <a:p>
            <a:pPr algn="ctr"/>
            <a:r>
              <a:rPr lang="en-US" b="1" dirty="0" smtClean="0"/>
              <a:t>ARL Petri Net Model</a:t>
            </a:r>
            <a:endParaRPr lang="en-US" b="1" dirty="0"/>
          </a:p>
        </p:txBody>
      </p:sp>
      <p:sp>
        <p:nvSpPr>
          <p:cNvPr id="4" name="Oval 3"/>
          <p:cNvSpPr/>
          <p:nvPr/>
        </p:nvSpPr>
        <p:spPr>
          <a:xfrm>
            <a:off x="1196049" y="2956183"/>
            <a:ext cx="733558" cy="73355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3282024" y="2956183"/>
            <a:ext cx="733558" cy="73355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5221287" y="2966899"/>
            <a:ext cx="733558" cy="73355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5221287" y="4099180"/>
            <a:ext cx="733558" cy="73355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7011061" y="4099180"/>
            <a:ext cx="733558" cy="73355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7011060" y="5167174"/>
            <a:ext cx="733558" cy="73355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2529153" y="2956183"/>
            <a:ext cx="150017" cy="733558"/>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2529151" y="2071015"/>
            <a:ext cx="150019" cy="717947"/>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4543425" y="2971794"/>
            <a:ext cx="150019" cy="717947"/>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6482688" y="2980053"/>
            <a:ext cx="150019" cy="717947"/>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4543161" y="4109896"/>
            <a:ext cx="150019" cy="717947"/>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6482688" y="4104075"/>
            <a:ext cx="150019" cy="717947"/>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8122974" y="4112334"/>
            <a:ext cx="150019" cy="717947"/>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6482688" y="5174979"/>
            <a:ext cx="150019" cy="717947"/>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Arrow Connector 18"/>
          <p:cNvCxnSpPr>
            <a:stCxn id="4" idx="6"/>
            <a:endCxn id="10" idx="1"/>
          </p:cNvCxnSpPr>
          <p:nvPr/>
        </p:nvCxnSpPr>
        <p:spPr>
          <a:xfrm>
            <a:off x="1929607" y="3322962"/>
            <a:ext cx="599546"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82478" y="3317597"/>
            <a:ext cx="599546"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6"/>
            <a:endCxn id="12" idx="1"/>
          </p:cNvCxnSpPr>
          <p:nvPr/>
        </p:nvCxnSpPr>
        <p:spPr>
          <a:xfrm>
            <a:off x="4015581" y="3322963"/>
            <a:ext cx="527844" cy="780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6" idx="2"/>
          </p:cNvCxnSpPr>
          <p:nvPr/>
        </p:nvCxnSpPr>
        <p:spPr>
          <a:xfrm>
            <a:off x="4693444" y="3330768"/>
            <a:ext cx="527843" cy="291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6"/>
            <a:endCxn id="13" idx="1"/>
          </p:cNvCxnSpPr>
          <p:nvPr/>
        </p:nvCxnSpPr>
        <p:spPr>
          <a:xfrm>
            <a:off x="5954845" y="3333679"/>
            <a:ext cx="527843" cy="534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 idx="7"/>
            <a:endCxn id="11" idx="1"/>
          </p:cNvCxnSpPr>
          <p:nvPr/>
        </p:nvCxnSpPr>
        <p:spPr>
          <a:xfrm flipV="1">
            <a:off x="1822179" y="2429988"/>
            <a:ext cx="706972" cy="63362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3"/>
            <a:endCxn id="7" idx="2"/>
          </p:cNvCxnSpPr>
          <p:nvPr/>
        </p:nvCxnSpPr>
        <p:spPr>
          <a:xfrm flipV="1">
            <a:off x="4693179" y="4465959"/>
            <a:ext cx="528108" cy="291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7" idx="6"/>
            <a:endCxn id="15" idx="1"/>
          </p:cNvCxnSpPr>
          <p:nvPr/>
        </p:nvCxnSpPr>
        <p:spPr>
          <a:xfrm flipV="1">
            <a:off x="5954845" y="4463049"/>
            <a:ext cx="527843" cy="291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5" idx="3"/>
            <a:endCxn id="8" idx="2"/>
          </p:cNvCxnSpPr>
          <p:nvPr/>
        </p:nvCxnSpPr>
        <p:spPr>
          <a:xfrm>
            <a:off x="6632706" y="4463049"/>
            <a:ext cx="378355" cy="291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6"/>
            <a:endCxn id="16" idx="1"/>
          </p:cNvCxnSpPr>
          <p:nvPr/>
        </p:nvCxnSpPr>
        <p:spPr>
          <a:xfrm>
            <a:off x="7744619" y="4465960"/>
            <a:ext cx="378355" cy="534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7" idx="3"/>
            <a:endCxn id="9" idx="2"/>
          </p:cNvCxnSpPr>
          <p:nvPr/>
        </p:nvCxnSpPr>
        <p:spPr>
          <a:xfrm>
            <a:off x="6632706" y="5533953"/>
            <a:ext cx="378354"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5" idx="4"/>
            <a:endCxn id="14" idx="1"/>
          </p:cNvCxnSpPr>
          <p:nvPr/>
        </p:nvCxnSpPr>
        <p:spPr>
          <a:xfrm rot="16200000" flipH="1">
            <a:off x="3706417" y="3632126"/>
            <a:ext cx="779129" cy="894358"/>
          </a:xfrm>
          <a:prstGeom prst="bentConnector2">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7" idx="4"/>
            <a:endCxn id="17" idx="1"/>
          </p:cNvCxnSpPr>
          <p:nvPr/>
        </p:nvCxnSpPr>
        <p:spPr>
          <a:xfrm rot="16200000" flipH="1">
            <a:off x="5684770" y="4736034"/>
            <a:ext cx="701215" cy="894621"/>
          </a:xfrm>
          <a:prstGeom prst="bentConnector2">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3" idx="3"/>
            <a:endCxn id="4" idx="0"/>
          </p:cNvCxnSpPr>
          <p:nvPr/>
        </p:nvCxnSpPr>
        <p:spPr>
          <a:xfrm flipH="1" flipV="1">
            <a:off x="1562828" y="2956183"/>
            <a:ext cx="5069879" cy="382844"/>
          </a:xfrm>
          <a:prstGeom prst="bentConnector4">
            <a:avLst>
              <a:gd name="adj1" fmla="val -13527"/>
              <a:gd name="adj2" fmla="val 359098"/>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16" idx="3"/>
            <a:endCxn id="4" idx="2"/>
          </p:cNvCxnSpPr>
          <p:nvPr/>
        </p:nvCxnSpPr>
        <p:spPr>
          <a:xfrm flipH="1" flipV="1">
            <a:off x="1196049" y="3322963"/>
            <a:ext cx="7076944" cy="1148345"/>
          </a:xfrm>
          <a:prstGeom prst="bentConnector5">
            <a:avLst>
              <a:gd name="adj1" fmla="val -6208"/>
              <a:gd name="adj2" fmla="val 229401"/>
              <a:gd name="adj3" fmla="val 103634"/>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11" idx="3"/>
            <a:endCxn id="6" idx="0"/>
          </p:cNvCxnSpPr>
          <p:nvPr/>
        </p:nvCxnSpPr>
        <p:spPr>
          <a:xfrm>
            <a:off x="2679170" y="2429988"/>
            <a:ext cx="2908897" cy="536911"/>
          </a:xfrm>
          <a:prstGeom prst="bentConnector2">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629173" y="4623545"/>
            <a:ext cx="416857" cy="40018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TextBox 70"/>
          <p:cNvSpPr txBox="1"/>
          <p:nvPr/>
        </p:nvSpPr>
        <p:spPr>
          <a:xfrm>
            <a:off x="1381740" y="3636793"/>
            <a:ext cx="449162" cy="415498"/>
          </a:xfrm>
          <a:prstGeom prst="rect">
            <a:avLst/>
          </a:prstGeom>
          <a:noFill/>
        </p:spPr>
        <p:txBody>
          <a:bodyPr wrap="none" rtlCol="0">
            <a:spAutoFit/>
          </a:bodyPr>
          <a:lstStyle/>
          <a:p>
            <a:r>
              <a:rPr lang="en-US" sz="2100" b="1" dirty="0"/>
              <a:t>P</a:t>
            </a:r>
            <a:r>
              <a:rPr lang="en-US" sz="1500" b="1" dirty="0"/>
              <a:t>G</a:t>
            </a:r>
            <a:endParaRPr lang="en-US" sz="1350" b="1" dirty="0"/>
          </a:p>
        </p:txBody>
      </p:sp>
      <p:sp>
        <p:nvSpPr>
          <p:cNvPr id="72" name="TextBox 71"/>
          <p:cNvSpPr txBox="1"/>
          <p:nvPr/>
        </p:nvSpPr>
        <p:spPr>
          <a:xfrm>
            <a:off x="3300479" y="2594752"/>
            <a:ext cx="729687" cy="415498"/>
          </a:xfrm>
          <a:prstGeom prst="rect">
            <a:avLst/>
          </a:prstGeom>
          <a:noFill/>
        </p:spPr>
        <p:txBody>
          <a:bodyPr wrap="none" rtlCol="0">
            <a:spAutoFit/>
          </a:bodyPr>
          <a:lstStyle/>
          <a:p>
            <a:r>
              <a:rPr lang="en-US" sz="2100" b="1" dirty="0"/>
              <a:t>P</a:t>
            </a:r>
            <a:r>
              <a:rPr lang="en-US" sz="1500" b="1" dirty="0"/>
              <a:t>S-UN</a:t>
            </a:r>
            <a:endParaRPr lang="en-US" sz="1350" b="1" dirty="0"/>
          </a:p>
        </p:txBody>
      </p:sp>
      <p:sp>
        <p:nvSpPr>
          <p:cNvPr id="73" name="TextBox 72"/>
          <p:cNvSpPr txBox="1"/>
          <p:nvPr/>
        </p:nvSpPr>
        <p:spPr>
          <a:xfrm>
            <a:off x="5123815" y="2592077"/>
            <a:ext cx="434734" cy="415498"/>
          </a:xfrm>
          <a:prstGeom prst="rect">
            <a:avLst/>
          </a:prstGeom>
          <a:noFill/>
        </p:spPr>
        <p:txBody>
          <a:bodyPr wrap="none" rtlCol="0">
            <a:spAutoFit/>
          </a:bodyPr>
          <a:lstStyle/>
          <a:p>
            <a:r>
              <a:rPr lang="en-US" sz="2100" b="1" dirty="0"/>
              <a:t>P</a:t>
            </a:r>
            <a:r>
              <a:rPr lang="en-US" sz="1500" b="1" dirty="0"/>
              <a:t>B</a:t>
            </a:r>
            <a:endParaRPr lang="en-US" sz="1350" b="1" dirty="0"/>
          </a:p>
        </p:txBody>
      </p:sp>
      <p:sp>
        <p:nvSpPr>
          <p:cNvPr id="74" name="TextBox 73"/>
          <p:cNvSpPr txBox="1"/>
          <p:nvPr/>
        </p:nvSpPr>
        <p:spPr>
          <a:xfrm>
            <a:off x="5123023" y="3774105"/>
            <a:ext cx="694421" cy="415498"/>
          </a:xfrm>
          <a:prstGeom prst="rect">
            <a:avLst/>
          </a:prstGeom>
          <a:noFill/>
        </p:spPr>
        <p:txBody>
          <a:bodyPr wrap="none" rtlCol="0">
            <a:spAutoFit/>
          </a:bodyPr>
          <a:lstStyle/>
          <a:p>
            <a:r>
              <a:rPr lang="en-US" sz="2100" b="1" dirty="0"/>
              <a:t>P</a:t>
            </a:r>
            <a:r>
              <a:rPr lang="en-US" sz="1500" b="1" dirty="0"/>
              <a:t>S-US</a:t>
            </a:r>
            <a:endParaRPr lang="en-US" sz="1350" b="1" dirty="0"/>
          </a:p>
        </p:txBody>
      </p:sp>
      <p:sp>
        <p:nvSpPr>
          <p:cNvPr id="75" name="TextBox 74"/>
          <p:cNvSpPr txBox="1"/>
          <p:nvPr/>
        </p:nvSpPr>
        <p:spPr>
          <a:xfrm>
            <a:off x="6965663" y="3775487"/>
            <a:ext cx="535724" cy="415498"/>
          </a:xfrm>
          <a:prstGeom prst="rect">
            <a:avLst/>
          </a:prstGeom>
          <a:noFill/>
        </p:spPr>
        <p:txBody>
          <a:bodyPr wrap="none" rtlCol="0">
            <a:spAutoFit/>
          </a:bodyPr>
          <a:lstStyle/>
          <a:p>
            <a:r>
              <a:rPr lang="en-US" sz="2100" b="1" dirty="0"/>
              <a:t>P</a:t>
            </a:r>
            <a:r>
              <a:rPr lang="en-US" sz="1500" b="1" dirty="0"/>
              <a:t>EV</a:t>
            </a:r>
            <a:endParaRPr lang="en-US" sz="1350" b="1" dirty="0"/>
          </a:p>
        </p:txBody>
      </p:sp>
      <p:sp>
        <p:nvSpPr>
          <p:cNvPr id="76" name="TextBox 75"/>
          <p:cNvSpPr txBox="1"/>
          <p:nvPr/>
        </p:nvSpPr>
        <p:spPr>
          <a:xfrm>
            <a:off x="6965663" y="4838132"/>
            <a:ext cx="1357808" cy="415498"/>
          </a:xfrm>
          <a:prstGeom prst="rect">
            <a:avLst/>
          </a:prstGeom>
          <a:noFill/>
        </p:spPr>
        <p:txBody>
          <a:bodyPr wrap="none" rtlCol="0">
            <a:spAutoFit/>
          </a:bodyPr>
          <a:lstStyle/>
          <a:p>
            <a:r>
              <a:rPr lang="en-US" sz="2100" b="1" dirty="0" smtClean="0"/>
              <a:t>P</a:t>
            </a:r>
            <a:r>
              <a:rPr lang="en-US" sz="1500" b="1" dirty="0" smtClean="0"/>
              <a:t>M-IMPAIRED</a:t>
            </a:r>
            <a:endParaRPr lang="en-US" sz="1350" b="1" dirty="0"/>
          </a:p>
        </p:txBody>
      </p:sp>
      <p:sp>
        <p:nvSpPr>
          <p:cNvPr id="77" name="TextBox 76"/>
          <p:cNvSpPr txBox="1"/>
          <p:nvPr/>
        </p:nvSpPr>
        <p:spPr>
          <a:xfrm>
            <a:off x="2679170" y="1953962"/>
            <a:ext cx="508473" cy="415498"/>
          </a:xfrm>
          <a:prstGeom prst="rect">
            <a:avLst/>
          </a:prstGeom>
          <a:noFill/>
        </p:spPr>
        <p:txBody>
          <a:bodyPr wrap="none" rtlCol="0">
            <a:spAutoFit/>
          </a:bodyPr>
          <a:lstStyle/>
          <a:p>
            <a:r>
              <a:rPr lang="en-US" sz="2100" b="1" dirty="0"/>
              <a:t>T</a:t>
            </a:r>
            <a:r>
              <a:rPr lang="en-US" sz="1500" b="1" dirty="0"/>
              <a:t>FP</a:t>
            </a:r>
            <a:endParaRPr lang="en-US" sz="1350" b="1" dirty="0"/>
          </a:p>
        </p:txBody>
      </p:sp>
      <p:sp>
        <p:nvSpPr>
          <p:cNvPr id="78" name="TextBox 77"/>
          <p:cNvSpPr txBox="1"/>
          <p:nvPr/>
        </p:nvSpPr>
        <p:spPr>
          <a:xfrm>
            <a:off x="2235821" y="3664105"/>
            <a:ext cx="1232004" cy="415498"/>
          </a:xfrm>
          <a:prstGeom prst="rect">
            <a:avLst/>
          </a:prstGeom>
          <a:noFill/>
        </p:spPr>
        <p:txBody>
          <a:bodyPr wrap="none" rtlCol="0">
            <a:spAutoFit/>
          </a:bodyPr>
          <a:lstStyle/>
          <a:p>
            <a:r>
              <a:rPr lang="en-US" sz="2100" b="1" dirty="0"/>
              <a:t>T</a:t>
            </a:r>
            <a:r>
              <a:rPr lang="en-US" sz="1200" b="1" dirty="0"/>
              <a:t>COMPROMISE</a:t>
            </a:r>
            <a:endParaRPr lang="en-US" sz="1350" b="1" dirty="0"/>
          </a:p>
        </p:txBody>
      </p:sp>
      <p:sp>
        <p:nvSpPr>
          <p:cNvPr id="79" name="TextBox 78"/>
          <p:cNvSpPr txBox="1"/>
          <p:nvPr/>
        </p:nvSpPr>
        <p:spPr>
          <a:xfrm>
            <a:off x="4273337" y="2603583"/>
            <a:ext cx="856196" cy="415498"/>
          </a:xfrm>
          <a:prstGeom prst="rect">
            <a:avLst/>
          </a:prstGeom>
          <a:noFill/>
        </p:spPr>
        <p:txBody>
          <a:bodyPr wrap="none" rtlCol="0">
            <a:spAutoFit/>
          </a:bodyPr>
          <a:lstStyle/>
          <a:p>
            <a:r>
              <a:rPr lang="en-US" sz="2100" b="1" dirty="0"/>
              <a:t>T</a:t>
            </a:r>
            <a:r>
              <a:rPr lang="en-US" sz="1350" b="1" dirty="0"/>
              <a:t>DETECT</a:t>
            </a:r>
          </a:p>
        </p:txBody>
      </p:sp>
      <p:sp>
        <p:nvSpPr>
          <p:cNvPr id="80" name="TextBox 79"/>
          <p:cNvSpPr txBox="1"/>
          <p:nvPr/>
        </p:nvSpPr>
        <p:spPr>
          <a:xfrm>
            <a:off x="4208501" y="4850230"/>
            <a:ext cx="1281120" cy="415498"/>
          </a:xfrm>
          <a:prstGeom prst="rect">
            <a:avLst/>
          </a:prstGeom>
          <a:noFill/>
        </p:spPr>
        <p:txBody>
          <a:bodyPr wrap="none" rtlCol="0">
            <a:spAutoFit/>
          </a:bodyPr>
          <a:lstStyle/>
          <a:p>
            <a:r>
              <a:rPr lang="en-US" sz="2100" b="1" dirty="0"/>
              <a:t>T</a:t>
            </a:r>
            <a:r>
              <a:rPr lang="en-US" sz="1200" b="1" dirty="0"/>
              <a:t>MISSION-NEED</a:t>
            </a:r>
            <a:endParaRPr lang="en-US" sz="1350" b="1" dirty="0"/>
          </a:p>
        </p:txBody>
      </p:sp>
      <p:sp>
        <p:nvSpPr>
          <p:cNvPr id="82" name="TextBox 81"/>
          <p:cNvSpPr txBox="1"/>
          <p:nvPr/>
        </p:nvSpPr>
        <p:spPr>
          <a:xfrm>
            <a:off x="6200844" y="2588854"/>
            <a:ext cx="750462" cy="415498"/>
          </a:xfrm>
          <a:prstGeom prst="rect">
            <a:avLst/>
          </a:prstGeom>
          <a:noFill/>
        </p:spPr>
        <p:txBody>
          <a:bodyPr wrap="none" rtlCol="0">
            <a:spAutoFit/>
          </a:bodyPr>
          <a:lstStyle/>
          <a:p>
            <a:r>
              <a:rPr lang="en-US" sz="2100" b="1" dirty="0"/>
              <a:t>T</a:t>
            </a:r>
            <a:r>
              <a:rPr lang="en-US" sz="1350" b="1" dirty="0"/>
              <a:t>RESET</a:t>
            </a:r>
          </a:p>
        </p:txBody>
      </p:sp>
      <p:sp>
        <p:nvSpPr>
          <p:cNvPr id="83" name="TextBox 82"/>
          <p:cNvSpPr txBox="1"/>
          <p:nvPr/>
        </p:nvSpPr>
        <p:spPr>
          <a:xfrm>
            <a:off x="7849249" y="3751572"/>
            <a:ext cx="912814" cy="415498"/>
          </a:xfrm>
          <a:prstGeom prst="rect">
            <a:avLst/>
          </a:prstGeom>
          <a:noFill/>
        </p:spPr>
        <p:txBody>
          <a:bodyPr wrap="none" rtlCol="0">
            <a:spAutoFit/>
          </a:bodyPr>
          <a:lstStyle/>
          <a:p>
            <a:r>
              <a:rPr lang="en-US" sz="2100" b="1" dirty="0"/>
              <a:t>T</a:t>
            </a:r>
            <a:r>
              <a:rPr lang="en-US" sz="1200" b="1" dirty="0"/>
              <a:t>RECOVER</a:t>
            </a:r>
            <a:endParaRPr lang="en-US" sz="1350" b="1" dirty="0"/>
          </a:p>
        </p:txBody>
      </p:sp>
      <p:sp>
        <p:nvSpPr>
          <p:cNvPr id="86" name="TextBox 85"/>
          <p:cNvSpPr txBox="1"/>
          <p:nvPr/>
        </p:nvSpPr>
        <p:spPr>
          <a:xfrm>
            <a:off x="6132887" y="3771658"/>
            <a:ext cx="856196" cy="415498"/>
          </a:xfrm>
          <a:prstGeom prst="rect">
            <a:avLst/>
          </a:prstGeom>
          <a:noFill/>
        </p:spPr>
        <p:txBody>
          <a:bodyPr wrap="none" rtlCol="0">
            <a:spAutoFit/>
          </a:bodyPr>
          <a:lstStyle/>
          <a:p>
            <a:r>
              <a:rPr lang="en-US" sz="2100" b="1" dirty="0"/>
              <a:t>T</a:t>
            </a:r>
            <a:r>
              <a:rPr lang="en-US" sz="1350" b="1" dirty="0"/>
              <a:t>DETECT</a:t>
            </a:r>
          </a:p>
        </p:txBody>
      </p:sp>
      <p:sp>
        <p:nvSpPr>
          <p:cNvPr id="87" name="TextBox 86"/>
          <p:cNvSpPr txBox="1"/>
          <p:nvPr/>
        </p:nvSpPr>
        <p:spPr>
          <a:xfrm>
            <a:off x="6033521" y="4841351"/>
            <a:ext cx="967701" cy="415498"/>
          </a:xfrm>
          <a:prstGeom prst="rect">
            <a:avLst/>
          </a:prstGeom>
          <a:noFill/>
        </p:spPr>
        <p:txBody>
          <a:bodyPr wrap="none" rtlCol="0">
            <a:spAutoFit/>
          </a:bodyPr>
          <a:lstStyle/>
          <a:p>
            <a:r>
              <a:rPr lang="en-US" sz="2100" b="1" dirty="0" smtClean="0"/>
              <a:t>T</a:t>
            </a:r>
            <a:r>
              <a:rPr lang="en-US" sz="1200" b="1" dirty="0" smtClean="0"/>
              <a:t>M-IMPAIR</a:t>
            </a:r>
            <a:endParaRPr lang="en-US" sz="1350" b="1" dirty="0"/>
          </a:p>
        </p:txBody>
      </p:sp>
      <p:sp>
        <p:nvSpPr>
          <p:cNvPr id="88" name="Oval 87"/>
          <p:cNvSpPr/>
          <p:nvPr/>
        </p:nvSpPr>
        <p:spPr>
          <a:xfrm>
            <a:off x="1398210" y="3156062"/>
            <a:ext cx="138510" cy="1385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Oval 88"/>
          <p:cNvSpPr/>
          <p:nvPr/>
        </p:nvSpPr>
        <p:spPr>
          <a:xfrm>
            <a:off x="1620287" y="3176445"/>
            <a:ext cx="138510" cy="1385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Oval 89"/>
          <p:cNvSpPr/>
          <p:nvPr/>
        </p:nvSpPr>
        <p:spPr>
          <a:xfrm>
            <a:off x="1392653" y="3377111"/>
            <a:ext cx="138510" cy="1385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p:cNvSpPr/>
          <p:nvPr/>
        </p:nvSpPr>
        <p:spPr>
          <a:xfrm>
            <a:off x="3449678" y="3175284"/>
            <a:ext cx="138510" cy="1385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val 91"/>
          <p:cNvSpPr/>
          <p:nvPr/>
        </p:nvSpPr>
        <p:spPr>
          <a:xfrm>
            <a:off x="3683210" y="3172762"/>
            <a:ext cx="138510" cy="1385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Oval 92"/>
          <p:cNvSpPr/>
          <p:nvPr/>
        </p:nvSpPr>
        <p:spPr>
          <a:xfrm>
            <a:off x="5375076" y="3152831"/>
            <a:ext cx="138510" cy="1385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Oval 93"/>
          <p:cNvSpPr/>
          <p:nvPr/>
        </p:nvSpPr>
        <p:spPr>
          <a:xfrm>
            <a:off x="5371306" y="4330123"/>
            <a:ext cx="138510" cy="1385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TextBox 94"/>
          <p:cNvSpPr txBox="1"/>
          <p:nvPr/>
        </p:nvSpPr>
        <p:spPr>
          <a:xfrm>
            <a:off x="1155057" y="4628992"/>
            <a:ext cx="689612" cy="369332"/>
          </a:xfrm>
          <a:prstGeom prst="rect">
            <a:avLst/>
          </a:prstGeom>
          <a:noFill/>
        </p:spPr>
        <p:txBody>
          <a:bodyPr wrap="none" rtlCol="0">
            <a:spAutoFit/>
          </a:bodyPr>
          <a:lstStyle/>
          <a:p>
            <a:r>
              <a:rPr lang="en-US" b="1" dirty="0"/>
              <a:t>Place</a:t>
            </a:r>
            <a:endParaRPr lang="en-US" sz="1200" b="1" dirty="0"/>
          </a:p>
        </p:txBody>
      </p:sp>
      <p:sp>
        <p:nvSpPr>
          <p:cNvPr id="96" name="Rectangle 95"/>
          <p:cNvSpPr/>
          <p:nvPr/>
        </p:nvSpPr>
        <p:spPr>
          <a:xfrm>
            <a:off x="773307" y="5117363"/>
            <a:ext cx="126806" cy="375669"/>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TextBox 96"/>
          <p:cNvSpPr txBox="1"/>
          <p:nvPr/>
        </p:nvSpPr>
        <p:spPr>
          <a:xfrm>
            <a:off x="1152568" y="5071932"/>
            <a:ext cx="1131143" cy="369332"/>
          </a:xfrm>
          <a:prstGeom prst="rect">
            <a:avLst/>
          </a:prstGeom>
          <a:noFill/>
        </p:spPr>
        <p:txBody>
          <a:bodyPr wrap="none" rtlCol="0">
            <a:spAutoFit/>
          </a:bodyPr>
          <a:lstStyle/>
          <a:p>
            <a:r>
              <a:rPr lang="en-US" b="1" dirty="0" smtClean="0"/>
              <a:t>Transition</a:t>
            </a:r>
            <a:endParaRPr lang="en-US" sz="1200" b="1" dirty="0"/>
          </a:p>
        </p:txBody>
      </p:sp>
      <p:sp>
        <p:nvSpPr>
          <p:cNvPr id="98" name="Oval 97"/>
          <p:cNvSpPr/>
          <p:nvPr/>
        </p:nvSpPr>
        <p:spPr>
          <a:xfrm>
            <a:off x="761603" y="5603471"/>
            <a:ext cx="138510" cy="1385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 name="TextBox 98"/>
          <p:cNvSpPr txBox="1"/>
          <p:nvPr/>
        </p:nvSpPr>
        <p:spPr>
          <a:xfrm>
            <a:off x="1152568" y="5514872"/>
            <a:ext cx="4155368" cy="369332"/>
          </a:xfrm>
          <a:prstGeom prst="rect">
            <a:avLst/>
          </a:prstGeom>
          <a:noFill/>
        </p:spPr>
        <p:txBody>
          <a:bodyPr wrap="none" rtlCol="0">
            <a:spAutoFit/>
          </a:bodyPr>
          <a:lstStyle/>
          <a:p>
            <a:r>
              <a:rPr lang="en-US" b="1" dirty="0"/>
              <a:t>Token (a machine with unique IP address)</a:t>
            </a:r>
            <a:endParaRPr lang="en-US" sz="1200" b="1" dirty="0"/>
          </a:p>
        </p:txBody>
      </p:sp>
    </p:spTree>
    <p:extLst>
      <p:ext uri="{BB962C8B-B14F-4D97-AF65-F5344CB8AC3E}">
        <p14:creationId xmlns:p14="http://schemas.microsoft.com/office/powerpoint/2010/main" val="28937160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7227"/>
            <a:ext cx="7886700" cy="994172"/>
          </a:xfrm>
        </p:spPr>
        <p:txBody>
          <a:bodyPr/>
          <a:lstStyle/>
          <a:p>
            <a:pPr algn="ctr"/>
            <a:r>
              <a:rPr lang="en-US" b="1" dirty="0" smtClean="0"/>
              <a:t>Places and Transitions</a:t>
            </a:r>
            <a:endParaRPr lang="en-US" b="1" dirty="0"/>
          </a:p>
        </p:txBody>
      </p:sp>
      <p:sp>
        <p:nvSpPr>
          <p:cNvPr id="61" name="Content Placeholder 2"/>
          <p:cNvSpPr>
            <a:spLocks noGrp="1"/>
          </p:cNvSpPr>
          <p:nvPr>
            <p:ph idx="1"/>
          </p:nvPr>
        </p:nvSpPr>
        <p:spPr>
          <a:xfrm>
            <a:off x="355695" y="1528820"/>
            <a:ext cx="7886700" cy="3851065"/>
          </a:xfrm>
        </p:spPr>
        <p:txBody>
          <a:bodyPr>
            <a:noAutofit/>
          </a:bodyPr>
          <a:lstStyle/>
          <a:p>
            <a:r>
              <a:rPr lang="en-US" sz="2000" b="1" dirty="0"/>
              <a:t>P</a:t>
            </a:r>
            <a:r>
              <a:rPr lang="en-US" sz="1800" b="1" dirty="0"/>
              <a:t>G</a:t>
            </a:r>
            <a:r>
              <a:rPr lang="en-US" sz="2000" b="1" dirty="0"/>
              <a:t> : </a:t>
            </a:r>
            <a:r>
              <a:rPr lang="en-US" sz="2000" dirty="0"/>
              <a:t>Initial place</a:t>
            </a:r>
          </a:p>
          <a:p>
            <a:r>
              <a:rPr lang="en-US" sz="2000" b="1" dirty="0"/>
              <a:t>P</a:t>
            </a:r>
            <a:r>
              <a:rPr lang="en-US" sz="1800" b="1" dirty="0"/>
              <a:t>S-UN</a:t>
            </a:r>
            <a:r>
              <a:rPr lang="en-US" sz="2000" b="1" dirty="0"/>
              <a:t> : </a:t>
            </a:r>
            <a:r>
              <a:rPr lang="en-US" sz="2000" dirty="0"/>
              <a:t>Machine compromised but has not been used (has not appeared in firewall log)</a:t>
            </a:r>
          </a:p>
          <a:p>
            <a:r>
              <a:rPr lang="en-US" sz="2000" b="1" dirty="0"/>
              <a:t>P</a:t>
            </a:r>
            <a:r>
              <a:rPr lang="en-US" sz="1800" b="1" dirty="0"/>
              <a:t>S-US</a:t>
            </a:r>
            <a:r>
              <a:rPr lang="en-US" sz="2000" b="1" dirty="0"/>
              <a:t>: </a:t>
            </a:r>
            <a:r>
              <a:rPr lang="en-US" sz="2000" dirty="0"/>
              <a:t>Machine compromised and is used in mission (appear in firewall log after being compromised)</a:t>
            </a:r>
          </a:p>
          <a:p>
            <a:r>
              <a:rPr lang="en-US" sz="2000" b="1" dirty="0"/>
              <a:t>P</a:t>
            </a:r>
            <a:r>
              <a:rPr lang="en-US" sz="1800" b="1" dirty="0"/>
              <a:t>B</a:t>
            </a:r>
            <a:r>
              <a:rPr lang="en-US" sz="2000" b="1" dirty="0"/>
              <a:t>: </a:t>
            </a:r>
            <a:r>
              <a:rPr lang="en-US" sz="2000" dirty="0"/>
              <a:t>Unused machines detected as compromised by the IDS system (include true positive and false positive)</a:t>
            </a:r>
          </a:p>
          <a:p>
            <a:r>
              <a:rPr lang="en-US" sz="2000" b="1" dirty="0"/>
              <a:t>P</a:t>
            </a:r>
            <a:r>
              <a:rPr lang="en-US" sz="1800" b="1" dirty="0"/>
              <a:t>EV</a:t>
            </a:r>
            <a:r>
              <a:rPr lang="en-US" sz="2000" b="1" dirty="0"/>
              <a:t>: </a:t>
            </a:r>
            <a:r>
              <a:rPr lang="en-US" sz="2000" dirty="0"/>
              <a:t>Compromised and used machine that is later detected as compromised by IDS </a:t>
            </a:r>
          </a:p>
          <a:p>
            <a:r>
              <a:rPr lang="en-US" sz="2000" b="1" dirty="0" smtClean="0"/>
              <a:t>T</a:t>
            </a:r>
            <a:r>
              <a:rPr lang="en-US" sz="1800" b="1" dirty="0" smtClean="0"/>
              <a:t>FP</a:t>
            </a:r>
            <a:r>
              <a:rPr lang="en-US" sz="2000" b="1" dirty="0"/>
              <a:t>: </a:t>
            </a:r>
            <a:r>
              <a:rPr lang="en-US" sz="2000" dirty="0"/>
              <a:t>A asset being incorrectly detected as compromised by a false alert</a:t>
            </a:r>
          </a:p>
          <a:p>
            <a:r>
              <a:rPr lang="en-US" sz="2000" b="1" dirty="0"/>
              <a:t>T</a:t>
            </a:r>
            <a:r>
              <a:rPr lang="en-US" sz="1600" b="1" dirty="0"/>
              <a:t>COMPROMISE</a:t>
            </a:r>
            <a:r>
              <a:rPr lang="en-US" sz="2000" b="1" dirty="0"/>
              <a:t>: </a:t>
            </a:r>
            <a:r>
              <a:rPr lang="en-US" sz="2000" dirty="0" smtClean="0"/>
              <a:t>An asset </a:t>
            </a:r>
            <a:r>
              <a:rPr lang="en-US" sz="2000" dirty="0"/>
              <a:t>being compromised</a:t>
            </a:r>
          </a:p>
          <a:p>
            <a:r>
              <a:rPr lang="en-US" sz="2000" b="1" dirty="0"/>
              <a:t>T</a:t>
            </a:r>
            <a:r>
              <a:rPr lang="en-US" sz="1600" b="1" dirty="0"/>
              <a:t>DETECT</a:t>
            </a:r>
            <a:r>
              <a:rPr lang="en-US" sz="2000" b="1" dirty="0"/>
              <a:t>: </a:t>
            </a:r>
            <a:r>
              <a:rPr lang="en-US" sz="2000" dirty="0"/>
              <a:t>A compromised machine being detected by the IDS</a:t>
            </a:r>
          </a:p>
          <a:p>
            <a:r>
              <a:rPr lang="en-US" sz="2000" b="1" dirty="0"/>
              <a:t>T</a:t>
            </a:r>
            <a:r>
              <a:rPr lang="en-US" sz="1600" b="1" dirty="0"/>
              <a:t>MISSION-NEED</a:t>
            </a:r>
            <a:r>
              <a:rPr lang="en-US" sz="2000" b="1" dirty="0"/>
              <a:t>: </a:t>
            </a:r>
            <a:r>
              <a:rPr lang="en-US" sz="2000" dirty="0"/>
              <a:t>A compromised machine being used (appear in firewall log)</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8364276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059" y="361998"/>
            <a:ext cx="7886700" cy="994172"/>
          </a:xfrm>
        </p:spPr>
        <p:txBody>
          <a:bodyPr/>
          <a:lstStyle/>
          <a:p>
            <a:pPr algn="ctr"/>
            <a:r>
              <a:rPr lang="en-US" dirty="0" smtClean="0"/>
              <a:t>Set-aside Project</a:t>
            </a:r>
            <a:r>
              <a:rPr lang="en-US" b="1" dirty="0" smtClean="0"/>
              <a:t> Overview</a:t>
            </a:r>
            <a:endParaRPr lang="en-US" b="1"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nvPr>
        </p:nvGraphicFramePr>
        <p:xfrm>
          <a:off x="136476" y="2183641"/>
          <a:ext cx="8823743" cy="3125337"/>
        </p:xfrm>
        <a:graphic>
          <a:graphicData uri="http://schemas.openxmlformats.org/presentationml/2006/ole">
            <mc:AlternateContent xmlns:mc="http://schemas.openxmlformats.org/markup-compatibility/2006">
              <mc:Choice xmlns:v="urn:schemas-microsoft-com:vml" Requires="v">
                <p:oleObj spid="_x0000_s3125" name="Visio" r:id="rId4" imgW="4457802" imgH="1593880" progId="Visio.Drawing.15">
                  <p:embed/>
                </p:oleObj>
              </mc:Choice>
              <mc:Fallback>
                <p:oleObj name="Visio" r:id="rId4" imgW="4457802" imgH="159388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476" y="2183641"/>
                        <a:ext cx="8823743" cy="3125337"/>
                      </a:xfrm>
                      <a:prstGeom prst="rect">
                        <a:avLst/>
                      </a:prstGeom>
                      <a:noFill/>
                    </p:spPr>
                  </p:pic>
                </p:oleObj>
              </mc:Fallback>
            </mc:AlternateContent>
          </a:graphicData>
        </a:graphic>
      </p:graphicFrame>
      <p:sp>
        <p:nvSpPr>
          <p:cNvPr id="6" name="TextBox 5"/>
          <p:cNvSpPr txBox="1"/>
          <p:nvPr/>
        </p:nvSpPr>
        <p:spPr>
          <a:xfrm>
            <a:off x="5554639" y="2688609"/>
            <a:ext cx="540533" cy="369332"/>
          </a:xfrm>
          <a:prstGeom prst="rect">
            <a:avLst/>
          </a:prstGeom>
          <a:noFill/>
        </p:spPr>
        <p:txBody>
          <a:bodyPr wrap="none" rtlCol="0">
            <a:spAutoFit/>
          </a:bodyPr>
          <a:lstStyle/>
          <a:p>
            <a:r>
              <a:rPr lang="en-US" dirty="0" smtClean="0"/>
              <a:t>ARL</a:t>
            </a:r>
            <a:endParaRPr lang="en-US" dirty="0"/>
          </a:p>
        </p:txBody>
      </p:sp>
    </p:spTree>
    <p:extLst>
      <p:ext uri="{BB962C8B-B14F-4D97-AF65-F5344CB8AC3E}">
        <p14:creationId xmlns:p14="http://schemas.microsoft.com/office/powerpoint/2010/main" val="13763539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5591"/>
            <a:ext cx="7886700" cy="994172"/>
          </a:xfrm>
        </p:spPr>
        <p:txBody>
          <a:bodyPr/>
          <a:lstStyle/>
          <a:p>
            <a:pPr algn="ctr"/>
            <a:r>
              <a:rPr lang="en-US" b="1" dirty="0" smtClean="0"/>
              <a:t>Experiment Overview</a:t>
            </a:r>
            <a:endParaRPr lang="en-US" b="1" dirty="0"/>
          </a:p>
        </p:txBody>
      </p:sp>
      <p:sp>
        <p:nvSpPr>
          <p:cNvPr id="61" name="Content Placeholder 2"/>
          <p:cNvSpPr>
            <a:spLocks noGrp="1"/>
          </p:cNvSpPr>
          <p:nvPr>
            <p:ph idx="1"/>
          </p:nvPr>
        </p:nvSpPr>
        <p:spPr>
          <a:xfrm>
            <a:off x="445770" y="1600061"/>
            <a:ext cx="7886700" cy="3989962"/>
          </a:xfrm>
        </p:spPr>
        <p:txBody>
          <a:bodyPr>
            <a:noAutofit/>
          </a:bodyPr>
          <a:lstStyle/>
          <a:p>
            <a:r>
              <a:rPr lang="en-US" sz="2400" dirty="0" smtClean="0"/>
              <a:t>A regional bank network is attacked by a botnet: able to spread internally and exfiltration data to C&amp;C servers</a:t>
            </a:r>
          </a:p>
          <a:p>
            <a:r>
              <a:rPr lang="en-US" sz="2400" dirty="0" smtClean="0"/>
              <a:t>Objective: accurate attack impact assessment </a:t>
            </a:r>
          </a:p>
          <a:p>
            <a:r>
              <a:rPr lang="en-US" sz="2400" dirty="0" smtClean="0"/>
              <a:t>Comparative study: </a:t>
            </a:r>
          </a:p>
          <a:p>
            <a:pPr lvl="1"/>
            <a:r>
              <a:rPr lang="en-US" sz="2400" dirty="0" smtClean="0"/>
              <a:t>Baseline: attack impact assessment using firewall log and IDS logs</a:t>
            </a:r>
          </a:p>
          <a:p>
            <a:pPr lvl="1"/>
            <a:r>
              <a:rPr lang="en-US" sz="2400" dirty="0" smtClean="0"/>
              <a:t>Our method: using security analysts’ cognitive trace in addition to baseline</a:t>
            </a:r>
          </a:p>
        </p:txBody>
      </p:sp>
    </p:spTree>
    <p:extLst>
      <p:ext uri="{BB962C8B-B14F-4D97-AF65-F5344CB8AC3E}">
        <p14:creationId xmlns:p14="http://schemas.microsoft.com/office/powerpoint/2010/main" val="634984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7226"/>
            <a:ext cx="7886700" cy="994172"/>
          </a:xfrm>
        </p:spPr>
        <p:txBody>
          <a:bodyPr/>
          <a:lstStyle/>
          <a:p>
            <a:pPr algn="ctr"/>
            <a:r>
              <a:rPr lang="en-US" b="1" dirty="0" smtClean="0"/>
              <a:t>Experiment Details</a:t>
            </a:r>
            <a:endParaRPr lang="en-US" b="1" dirty="0"/>
          </a:p>
        </p:txBody>
      </p:sp>
      <p:sp>
        <p:nvSpPr>
          <p:cNvPr id="61" name="Content Placeholder 2"/>
          <p:cNvSpPr>
            <a:spLocks noGrp="1"/>
          </p:cNvSpPr>
          <p:nvPr>
            <p:ph idx="1"/>
          </p:nvPr>
        </p:nvSpPr>
        <p:spPr>
          <a:xfrm>
            <a:off x="404363" y="1583153"/>
            <a:ext cx="7886700" cy="3851065"/>
          </a:xfrm>
        </p:spPr>
        <p:txBody>
          <a:bodyPr>
            <a:noAutofit/>
          </a:bodyPr>
          <a:lstStyle/>
          <a:p>
            <a:r>
              <a:rPr lang="en-US" sz="2800" dirty="0" smtClean="0"/>
              <a:t>Bank network and attack information:</a:t>
            </a:r>
          </a:p>
          <a:p>
            <a:pPr lvl="1"/>
            <a:r>
              <a:rPr lang="en-US" sz="2400" dirty="0" smtClean="0"/>
              <a:t># of machines: 3,029</a:t>
            </a:r>
          </a:p>
          <a:p>
            <a:pPr lvl="1"/>
            <a:r>
              <a:rPr lang="en-US" sz="2400" dirty="0" smtClean="0"/>
              <a:t>Total # of machines compromised: 400</a:t>
            </a:r>
          </a:p>
          <a:p>
            <a:pPr lvl="1"/>
            <a:r>
              <a:rPr lang="en-US" sz="2400" dirty="0" smtClean="0"/>
              <a:t>Attack time length:  13 days</a:t>
            </a:r>
          </a:p>
          <a:p>
            <a:pPr lvl="1"/>
            <a:r>
              <a:rPr lang="en-US" sz="2400" dirty="0" smtClean="0"/>
              <a:t>Logs from bank network</a:t>
            </a:r>
          </a:p>
          <a:p>
            <a:pPr lvl="2">
              <a:buFont typeface="Wingdings" panose="05000000000000000000" pitchFamily="2" charset="2"/>
              <a:buChar char="§"/>
            </a:pPr>
            <a:r>
              <a:rPr lang="en-US" sz="2000" dirty="0" smtClean="0"/>
              <a:t>Firewall Log</a:t>
            </a:r>
          </a:p>
          <a:p>
            <a:pPr lvl="2">
              <a:buFont typeface="Wingdings" panose="05000000000000000000" pitchFamily="2" charset="2"/>
              <a:buChar char="§"/>
            </a:pPr>
            <a:r>
              <a:rPr lang="en-US" sz="2000" dirty="0" smtClean="0"/>
              <a:t>IDS logs</a:t>
            </a:r>
          </a:p>
          <a:p>
            <a:r>
              <a:rPr lang="en-US" sz="2800" dirty="0" smtClean="0"/>
              <a:t>Cognitive trace</a:t>
            </a:r>
          </a:p>
          <a:p>
            <a:pPr lvl="1"/>
            <a:r>
              <a:rPr lang="en-US" sz="2400" dirty="0" smtClean="0"/>
              <a:t>Collected from security analysts (against 15 minutes of data)</a:t>
            </a:r>
          </a:p>
          <a:p>
            <a:pPr lvl="1"/>
            <a:r>
              <a:rPr lang="en-US" sz="2400" dirty="0" smtClean="0"/>
              <a:t>Incorporate analysts’ observations and hypotheses into the Petri-Net</a:t>
            </a:r>
            <a:endParaRPr lang="en-US" sz="2400" dirty="0"/>
          </a:p>
        </p:txBody>
      </p:sp>
    </p:spTree>
    <p:extLst>
      <p:ext uri="{BB962C8B-B14F-4D97-AF65-F5344CB8AC3E}">
        <p14:creationId xmlns:p14="http://schemas.microsoft.com/office/powerpoint/2010/main" val="11381467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812" y="466189"/>
            <a:ext cx="7886700" cy="994172"/>
          </a:xfrm>
        </p:spPr>
        <p:txBody>
          <a:bodyPr/>
          <a:lstStyle/>
          <a:p>
            <a:pPr algn="ctr"/>
            <a:r>
              <a:rPr lang="en-US" b="1" dirty="0" smtClean="0"/>
              <a:t>Toolkit</a:t>
            </a:r>
            <a:endParaRPr lang="en-US" b="1" dirty="0"/>
          </a:p>
        </p:txBody>
      </p:sp>
      <p:sp>
        <p:nvSpPr>
          <p:cNvPr id="61" name="Content Placeholder 2"/>
          <p:cNvSpPr>
            <a:spLocks noGrp="1"/>
          </p:cNvSpPr>
          <p:nvPr>
            <p:ph idx="1"/>
          </p:nvPr>
        </p:nvSpPr>
        <p:spPr>
          <a:xfrm>
            <a:off x="570812" y="1910957"/>
            <a:ext cx="7886700" cy="3851065"/>
          </a:xfrm>
        </p:spPr>
        <p:txBody>
          <a:bodyPr>
            <a:normAutofit/>
          </a:bodyPr>
          <a:lstStyle/>
          <a:p>
            <a:r>
              <a:rPr lang="en-US" dirty="0" smtClean="0"/>
              <a:t>Command line tool implemented in Python</a:t>
            </a:r>
          </a:p>
          <a:p>
            <a:pPr lvl="1"/>
            <a:r>
              <a:rPr lang="en-US" dirty="0" smtClean="0"/>
              <a:t>389 lines of code</a:t>
            </a:r>
          </a:p>
          <a:p>
            <a:pPr lvl="1"/>
            <a:r>
              <a:rPr lang="en-US" dirty="0" smtClean="0"/>
              <a:t>Dependent on Snakes library (Petri-Net framework)</a:t>
            </a:r>
          </a:p>
          <a:p>
            <a:r>
              <a:rPr lang="en-US" dirty="0" smtClean="0"/>
              <a:t>Screenshot after opening the toolkit</a:t>
            </a:r>
          </a:p>
          <a:p>
            <a:endParaRPr lang="en-US" dirty="0"/>
          </a:p>
          <a:p>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081" y="4830032"/>
            <a:ext cx="6122194" cy="1157288"/>
          </a:xfrm>
          <a:prstGeom prst="rect">
            <a:avLst/>
          </a:prstGeom>
        </p:spPr>
      </p:pic>
      <p:sp>
        <p:nvSpPr>
          <p:cNvPr id="6" name="TextBox 5"/>
          <p:cNvSpPr txBox="1"/>
          <p:nvPr/>
        </p:nvSpPr>
        <p:spPr>
          <a:xfrm>
            <a:off x="4102144" y="6062577"/>
            <a:ext cx="3520131" cy="300082"/>
          </a:xfrm>
          <a:prstGeom prst="rect">
            <a:avLst/>
          </a:prstGeom>
          <a:noFill/>
        </p:spPr>
        <p:txBody>
          <a:bodyPr wrap="none" rtlCol="0">
            <a:spAutoFit/>
          </a:bodyPr>
          <a:lstStyle/>
          <a:p>
            <a:r>
              <a:rPr lang="en-US" sz="1350" dirty="0"/>
              <a:t>(Time frame: 4/5/2012 17:55 to 4/6/2012 7:17)</a:t>
            </a:r>
          </a:p>
        </p:txBody>
      </p:sp>
    </p:spTree>
    <p:extLst>
      <p:ext uri="{BB962C8B-B14F-4D97-AF65-F5344CB8AC3E}">
        <p14:creationId xmlns:p14="http://schemas.microsoft.com/office/powerpoint/2010/main" val="3540131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39738" y="228600"/>
            <a:ext cx="8229600" cy="715963"/>
          </a:xfrm>
        </p:spPr>
        <p:txBody>
          <a:bodyPr/>
          <a:lstStyle/>
          <a:p>
            <a:pPr eaLnBrk="1" hangingPunct="1"/>
            <a:r>
              <a:rPr lang="en-US" sz="3200" b="1" dirty="0" smtClean="0">
                <a:ea typeface="宋体" pitchFamily="2" charset="-122"/>
              </a:rPr>
              <a:t>Cyber SA in Enterprises</a:t>
            </a:r>
            <a:endParaRPr lang="en-US" sz="3200" b="1" dirty="0" smtClean="0"/>
          </a:p>
        </p:txBody>
      </p:sp>
      <p:sp>
        <p:nvSpPr>
          <p:cNvPr id="5128" name="Text Box 28"/>
          <p:cNvSpPr txBox="1">
            <a:spLocks noChangeArrowheads="1"/>
          </p:cNvSpPr>
          <p:nvPr/>
        </p:nvSpPr>
        <p:spPr bwMode="auto">
          <a:xfrm>
            <a:off x="2047760" y="3925518"/>
            <a:ext cx="3592246" cy="46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2400" dirty="0" smtClean="0"/>
              <a:t>Uncertainty analysis</a:t>
            </a:r>
            <a:endParaRPr lang="en-US" b="0" dirty="0"/>
          </a:p>
        </p:txBody>
      </p:sp>
      <p:sp>
        <p:nvSpPr>
          <p:cNvPr id="10" name="Freeform 9"/>
          <p:cNvSpPr/>
          <p:nvPr/>
        </p:nvSpPr>
        <p:spPr>
          <a:xfrm>
            <a:off x="252101" y="2276496"/>
            <a:ext cx="1594030" cy="1361316"/>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000" b="1" spc="50" dirty="0" smtClean="0">
                <a:ln w="12700" cmpd="sng">
                  <a:prstDash val="solid"/>
                </a:ln>
                <a:effectLst>
                  <a:glow rad="53100">
                    <a:schemeClr val="accent6">
                      <a:satMod val="180000"/>
                      <a:alpha val="30000"/>
                    </a:schemeClr>
                  </a:glow>
                </a:effectLst>
              </a:rPr>
              <a:t>2010:</a:t>
            </a:r>
            <a:r>
              <a:rPr kumimoji="1" lang="en-US" sz="2000" b="1" kern="1200" cap="none" spc="50" dirty="0" smtClean="0">
                <a:ln w="12700" cmpd="sng">
                  <a:prstDash val="solid"/>
                </a:ln>
                <a:effectLst>
                  <a:glow rad="53100">
                    <a:schemeClr val="accent6">
                      <a:satMod val="180000"/>
                      <a:alpha val="30000"/>
                    </a:schemeClr>
                  </a:glow>
                </a:effectLst>
              </a:rPr>
              <a:t> BN analysis of attack graphs</a:t>
            </a:r>
            <a:endParaRPr lang="zh-CN" altLang="en-US" sz="2000" b="1" kern="1200" cap="none" spc="50" dirty="0">
              <a:ln w="12700" cmpd="sng">
                <a:prstDash val="solid"/>
              </a:ln>
              <a:effectLst>
                <a:glow rad="53100">
                  <a:schemeClr val="accent6">
                    <a:satMod val="180000"/>
                    <a:alpha val="30000"/>
                  </a:schemeClr>
                </a:glow>
              </a:effectLst>
            </a:endParaRPr>
          </a:p>
        </p:txBody>
      </p:sp>
      <p:cxnSp>
        <p:nvCxnSpPr>
          <p:cNvPr id="4" name="Straight Connector 3"/>
          <p:cNvCxnSpPr/>
          <p:nvPr/>
        </p:nvCxnSpPr>
        <p:spPr>
          <a:xfrm>
            <a:off x="-7824" y="3925517"/>
            <a:ext cx="8808924" cy="0"/>
          </a:xfrm>
          <a:prstGeom prst="line">
            <a:avLst/>
          </a:prstGeom>
          <a:ln w="508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885366" y="3637810"/>
            <a:ext cx="1" cy="287708"/>
          </a:xfrm>
          <a:prstGeom prst="line">
            <a:avLst/>
          </a:prstGeom>
          <a:ln w="50800">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 Box 28"/>
          <p:cNvSpPr txBox="1">
            <a:spLocks noChangeArrowheads="1"/>
          </p:cNvSpPr>
          <p:nvPr/>
        </p:nvSpPr>
        <p:spPr bwMode="auto">
          <a:xfrm>
            <a:off x="2399554" y="6112057"/>
            <a:ext cx="3487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2400" dirty="0" smtClean="0"/>
              <a:t>Cross-layer cyber SA</a:t>
            </a:r>
            <a:endParaRPr lang="en-US" b="0" dirty="0"/>
          </a:p>
        </p:txBody>
      </p:sp>
      <p:cxnSp>
        <p:nvCxnSpPr>
          <p:cNvPr id="20" name="Straight Connector 19"/>
          <p:cNvCxnSpPr/>
          <p:nvPr/>
        </p:nvCxnSpPr>
        <p:spPr>
          <a:xfrm>
            <a:off x="3340" y="6112055"/>
            <a:ext cx="8797760" cy="3617"/>
          </a:xfrm>
          <a:prstGeom prst="line">
            <a:avLst/>
          </a:prstGeom>
          <a:ln w="50800">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603895" y="4662047"/>
            <a:ext cx="1594030" cy="1168581"/>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400" b="1" spc="50" dirty="0" smtClean="0">
                <a:ln w="12700" cmpd="sng">
                  <a:prstDash val="solid"/>
                </a:ln>
                <a:effectLst>
                  <a:glow rad="53100">
                    <a:schemeClr val="accent6">
                      <a:satMod val="180000"/>
                      <a:alpha val="30000"/>
                    </a:schemeClr>
                  </a:glow>
                </a:effectLst>
              </a:rPr>
              <a:t>2011:</a:t>
            </a:r>
            <a:r>
              <a:rPr kumimoji="1" lang="en-US" sz="2400" b="1" kern="1200" cap="none" spc="50" dirty="0" smtClean="0">
                <a:ln w="12700" cmpd="sng">
                  <a:prstDash val="solid"/>
                </a:ln>
                <a:effectLst>
                  <a:glow rad="53100">
                    <a:schemeClr val="accent6">
                      <a:satMod val="180000"/>
                      <a:alpha val="30000"/>
                    </a:schemeClr>
                  </a:glow>
                </a:effectLst>
              </a:rPr>
              <a:t> SKRM</a:t>
            </a:r>
            <a:endParaRPr lang="zh-CN" altLang="en-US" sz="2400" b="1" kern="1200" cap="none" spc="50" dirty="0">
              <a:ln w="12700" cmpd="sng">
                <a:prstDash val="solid"/>
              </a:ln>
              <a:effectLst>
                <a:glow rad="53100">
                  <a:schemeClr val="accent6">
                    <a:satMod val="180000"/>
                    <a:alpha val="30000"/>
                  </a:schemeClr>
                </a:glow>
              </a:effectLst>
            </a:endParaRPr>
          </a:p>
        </p:txBody>
      </p:sp>
      <p:cxnSp>
        <p:nvCxnSpPr>
          <p:cNvPr id="22" name="Straight Connector 21"/>
          <p:cNvCxnSpPr/>
          <p:nvPr/>
        </p:nvCxnSpPr>
        <p:spPr>
          <a:xfrm flipH="1" flipV="1">
            <a:off x="1237160" y="5830628"/>
            <a:ext cx="1" cy="287708"/>
          </a:xfrm>
          <a:prstGeom prst="line">
            <a:avLst/>
          </a:prstGeom>
          <a:ln w="50800">
            <a:headEnd type="none"/>
            <a:tailEnd type="none"/>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2362510" y="1912653"/>
            <a:ext cx="1972184" cy="1725158"/>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a:lnSpc>
                <a:spcPct val="90000"/>
              </a:lnSpc>
              <a:spcBef>
                <a:spcPct val="0"/>
              </a:spcBef>
              <a:spcAft>
                <a:spcPct val="35000"/>
              </a:spcAft>
            </a:pPr>
            <a:r>
              <a:rPr kumimoji="1" lang="en-US" sz="2000" b="1" spc="50" dirty="0" smtClean="0">
                <a:ln w="12700" cmpd="sng">
                  <a:prstDash val="solid"/>
                </a:ln>
                <a:effectLst>
                  <a:glow rad="53100">
                    <a:schemeClr val="accent6">
                      <a:satMod val="180000"/>
                      <a:alpha val="30000"/>
                    </a:schemeClr>
                  </a:glow>
                </a:effectLst>
              </a:rPr>
              <a:t>2013:</a:t>
            </a:r>
            <a:r>
              <a:rPr kumimoji="1" lang="en-US" sz="2000" b="1" spc="50" dirty="0">
                <a:ln w="12700" cmpd="sng">
                  <a:prstDash val="solid"/>
                </a:ln>
                <a:effectLst>
                  <a:glow rad="53100">
                    <a:schemeClr val="accent6">
                      <a:satMod val="180000"/>
                      <a:alpha val="30000"/>
                    </a:schemeClr>
                  </a:glow>
                </a:effectLst>
              </a:rPr>
              <a:t> operating point estimation via Bayesian modeling </a:t>
            </a:r>
            <a:endParaRPr lang="zh-CN" altLang="en-US" sz="2000" b="1" kern="1200" cap="none" spc="50" dirty="0">
              <a:ln w="12700" cmpd="sng">
                <a:prstDash val="solid"/>
              </a:ln>
              <a:effectLst>
                <a:glow rad="53100">
                  <a:schemeClr val="accent6">
                    <a:satMod val="180000"/>
                    <a:alpha val="30000"/>
                  </a:schemeClr>
                </a:glow>
              </a:effectLst>
            </a:endParaRPr>
          </a:p>
        </p:txBody>
      </p:sp>
      <p:cxnSp>
        <p:nvCxnSpPr>
          <p:cNvPr id="24" name="Straight Connector 23"/>
          <p:cNvCxnSpPr/>
          <p:nvPr/>
        </p:nvCxnSpPr>
        <p:spPr>
          <a:xfrm flipH="1" flipV="1">
            <a:off x="3373927" y="3637809"/>
            <a:ext cx="1" cy="287708"/>
          </a:xfrm>
          <a:prstGeom prst="line">
            <a:avLst/>
          </a:prstGeom>
          <a:ln w="50800">
            <a:headEnd type="none"/>
            <a:tailEnd type="none"/>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4653643" y="1912653"/>
            <a:ext cx="1602581" cy="1710919"/>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000" b="1" spc="50" dirty="0" smtClean="0">
                <a:ln w="12700" cmpd="sng">
                  <a:prstDash val="solid"/>
                </a:ln>
                <a:effectLst>
                  <a:glow rad="53100">
                    <a:schemeClr val="accent6">
                      <a:satMod val="180000"/>
                      <a:alpha val="30000"/>
                    </a:schemeClr>
                  </a:glow>
                </a:effectLst>
              </a:rPr>
              <a:t>2014:</a:t>
            </a:r>
            <a:r>
              <a:rPr kumimoji="1" lang="en-US" sz="2000" b="1" kern="1200" cap="none" spc="50" dirty="0" smtClean="0">
                <a:ln w="12700" cmpd="sng">
                  <a:prstDash val="solid"/>
                </a:ln>
                <a:effectLst>
                  <a:glow rad="53100">
                    <a:schemeClr val="accent6">
                      <a:satMod val="180000"/>
                      <a:alpha val="30000"/>
                    </a:schemeClr>
                  </a:glow>
                </a:effectLst>
              </a:rPr>
              <a:t> cross-layer BN analysis of </a:t>
            </a:r>
            <a:r>
              <a:rPr kumimoji="1" lang="en-US" sz="2000" b="1" spc="50" dirty="0" smtClean="0">
                <a:ln w="12700" cmpd="sng">
                  <a:prstDash val="solid"/>
                </a:ln>
                <a:effectLst>
                  <a:glow rad="53100">
                    <a:schemeClr val="accent6">
                      <a:satMod val="180000"/>
                      <a:alpha val="30000"/>
                    </a:schemeClr>
                  </a:glow>
                </a:effectLst>
              </a:rPr>
              <a:t>stealth bridges in cloud</a:t>
            </a:r>
            <a:endParaRPr lang="zh-CN" altLang="en-US" sz="2000" b="1" kern="1200" cap="none" spc="50" dirty="0">
              <a:ln w="12700" cmpd="sng">
                <a:prstDash val="solid"/>
              </a:ln>
              <a:effectLst>
                <a:glow rad="53100">
                  <a:schemeClr val="accent6">
                    <a:satMod val="180000"/>
                    <a:alpha val="30000"/>
                  </a:schemeClr>
                </a:glow>
              </a:effectLst>
            </a:endParaRPr>
          </a:p>
        </p:txBody>
      </p:sp>
      <p:cxnSp>
        <p:nvCxnSpPr>
          <p:cNvPr id="26" name="Straight Connector 25"/>
          <p:cNvCxnSpPr/>
          <p:nvPr/>
        </p:nvCxnSpPr>
        <p:spPr>
          <a:xfrm flipH="1" flipV="1">
            <a:off x="5295458" y="3623571"/>
            <a:ext cx="1" cy="287708"/>
          </a:xfrm>
          <a:prstGeom prst="line">
            <a:avLst/>
          </a:prstGeom>
          <a:ln w="50800">
            <a:headEnd type="none"/>
            <a:tailEnd type="none"/>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2362509" y="4633142"/>
            <a:ext cx="1594030" cy="1168581"/>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000" b="1" spc="50" dirty="0" smtClean="0">
                <a:ln w="12700" cmpd="sng">
                  <a:prstDash val="solid"/>
                </a:ln>
                <a:effectLst>
                  <a:glow rad="53100">
                    <a:schemeClr val="accent6">
                      <a:satMod val="180000"/>
                      <a:alpha val="30000"/>
                    </a:schemeClr>
                  </a:glow>
                </a:effectLst>
              </a:rPr>
              <a:t>2012: zero-day attack paths</a:t>
            </a:r>
            <a:r>
              <a:rPr kumimoji="1" lang="en-US" sz="2000" b="1" kern="1200" cap="none" spc="50" dirty="0" smtClean="0">
                <a:ln w="12700" cmpd="sng">
                  <a:prstDash val="solid"/>
                </a:ln>
                <a:effectLst>
                  <a:glow rad="53100">
                    <a:schemeClr val="accent6">
                      <a:satMod val="180000"/>
                      <a:alpha val="30000"/>
                    </a:schemeClr>
                  </a:glow>
                </a:effectLst>
              </a:rPr>
              <a:t> </a:t>
            </a:r>
            <a:endParaRPr lang="zh-CN" altLang="en-US" sz="2000" b="1" kern="1200" cap="none" spc="50" dirty="0">
              <a:ln w="12700" cmpd="sng">
                <a:prstDash val="solid"/>
              </a:ln>
              <a:effectLst>
                <a:glow rad="53100">
                  <a:schemeClr val="accent6">
                    <a:satMod val="180000"/>
                    <a:alpha val="30000"/>
                  </a:schemeClr>
                </a:glow>
              </a:effectLst>
            </a:endParaRPr>
          </a:p>
        </p:txBody>
      </p:sp>
      <p:cxnSp>
        <p:nvCxnSpPr>
          <p:cNvPr id="29" name="Straight Connector 28"/>
          <p:cNvCxnSpPr/>
          <p:nvPr/>
        </p:nvCxnSpPr>
        <p:spPr>
          <a:xfrm flipH="1" flipV="1">
            <a:off x="2995773" y="5801723"/>
            <a:ext cx="1" cy="287708"/>
          </a:xfrm>
          <a:prstGeom prst="line">
            <a:avLst/>
          </a:prstGeom>
          <a:ln w="50800">
            <a:headEnd type="none"/>
            <a:tailEnd type="none"/>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4210409" y="4403242"/>
            <a:ext cx="1676820" cy="1460045"/>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000" b="1" spc="50" dirty="0" smtClean="0">
                <a:ln w="12700" cmpd="sng">
                  <a:prstDash val="solid"/>
                </a:ln>
                <a:effectLst>
                  <a:glow rad="53100">
                    <a:schemeClr val="accent6">
                      <a:satMod val="180000"/>
                      <a:alpha val="30000"/>
                    </a:schemeClr>
                  </a:glow>
                </a:effectLst>
              </a:rPr>
              <a:t>2014:</a:t>
            </a:r>
            <a:r>
              <a:rPr kumimoji="1" lang="en-US" sz="2000" b="1" kern="1200" cap="none" spc="50" dirty="0" smtClean="0">
                <a:ln w="12700" cmpd="sng">
                  <a:prstDash val="solid"/>
                </a:ln>
                <a:effectLst>
                  <a:glow rad="53100">
                    <a:schemeClr val="accent6">
                      <a:satMod val="180000"/>
                      <a:alpha val="30000"/>
                    </a:schemeClr>
                  </a:glow>
                </a:effectLst>
              </a:rPr>
              <a:t> discover service dependencies via </a:t>
            </a:r>
            <a:r>
              <a:rPr kumimoji="1" lang="en-US" sz="2000" b="1" spc="50" dirty="0" smtClean="0">
                <a:ln w="12700" cmpd="sng">
                  <a:prstDash val="solid"/>
                </a:ln>
                <a:effectLst>
                  <a:glow rad="53100">
                    <a:schemeClr val="accent6">
                      <a:satMod val="180000"/>
                      <a:alpha val="30000"/>
                    </a:schemeClr>
                  </a:glow>
                </a:effectLst>
              </a:rPr>
              <a:t>SODG</a:t>
            </a:r>
            <a:endParaRPr lang="zh-CN" altLang="en-US" sz="2000" b="1" kern="1200" cap="none" spc="50" dirty="0">
              <a:ln w="12700" cmpd="sng">
                <a:prstDash val="solid"/>
              </a:ln>
              <a:effectLst>
                <a:glow rad="53100">
                  <a:schemeClr val="accent6">
                    <a:satMod val="180000"/>
                    <a:alpha val="30000"/>
                  </a:schemeClr>
                </a:glow>
              </a:effectLst>
            </a:endParaRPr>
          </a:p>
        </p:txBody>
      </p:sp>
      <p:cxnSp>
        <p:nvCxnSpPr>
          <p:cNvPr id="31" name="Straight Connector 30"/>
          <p:cNvCxnSpPr/>
          <p:nvPr/>
        </p:nvCxnSpPr>
        <p:spPr>
          <a:xfrm flipV="1">
            <a:off x="4895915" y="5869297"/>
            <a:ext cx="0" cy="241810"/>
          </a:xfrm>
          <a:prstGeom prst="line">
            <a:avLst/>
          </a:prstGeom>
          <a:ln w="508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826398" y="3978696"/>
            <a:ext cx="1390590" cy="575594"/>
          </a:xfrm>
          <a:prstGeom prst="line">
            <a:avLst/>
          </a:prstGeom>
          <a:ln w="50800">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6513909" y="2015237"/>
            <a:ext cx="1829991" cy="1608335"/>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000" b="1" spc="50" dirty="0" smtClean="0">
                <a:ln w="12700" cmpd="sng">
                  <a:prstDash val="solid"/>
                </a:ln>
                <a:effectLst>
                  <a:glow rad="53100">
                    <a:schemeClr val="accent6">
                      <a:satMod val="180000"/>
                      <a:alpha val="30000"/>
                    </a:schemeClr>
                  </a:glow>
                </a:effectLst>
              </a:rPr>
              <a:t>2015:</a:t>
            </a:r>
            <a:r>
              <a:rPr kumimoji="1" lang="en-US" sz="2000" b="1" kern="1200" cap="none" spc="50" dirty="0" smtClean="0">
                <a:ln w="12700" cmpd="sng">
                  <a:prstDash val="solid"/>
                </a:ln>
                <a:effectLst>
                  <a:glow rad="53100">
                    <a:schemeClr val="accent6">
                      <a:satMod val="180000"/>
                      <a:alpha val="30000"/>
                    </a:schemeClr>
                  </a:glow>
                </a:effectLst>
              </a:rPr>
              <a:t> probabilistic zero-day attack paths</a:t>
            </a:r>
            <a:endParaRPr lang="zh-CN" altLang="en-US" sz="2000" b="1" kern="1200" cap="none" spc="50" dirty="0">
              <a:ln w="12700" cmpd="sng">
                <a:prstDash val="solid"/>
              </a:ln>
              <a:effectLst>
                <a:glow rad="53100">
                  <a:schemeClr val="accent6">
                    <a:satMod val="180000"/>
                    <a:alpha val="30000"/>
                  </a:schemeClr>
                </a:glow>
              </a:effectLst>
            </a:endParaRPr>
          </a:p>
        </p:txBody>
      </p:sp>
      <p:cxnSp>
        <p:nvCxnSpPr>
          <p:cNvPr id="33" name="Straight Connector 32"/>
          <p:cNvCxnSpPr/>
          <p:nvPr/>
        </p:nvCxnSpPr>
        <p:spPr>
          <a:xfrm flipH="1" flipV="1">
            <a:off x="7216988" y="3626510"/>
            <a:ext cx="1" cy="287708"/>
          </a:xfrm>
          <a:prstGeom prst="line">
            <a:avLst/>
          </a:prstGeom>
          <a:ln w="50800">
            <a:headEnd type="none"/>
            <a:tailEnd type="none"/>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6128379" y="4641528"/>
            <a:ext cx="1594030" cy="1168581"/>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000" b="1" spc="50" dirty="0" smtClean="0">
                <a:ln w="12700" cmpd="sng">
                  <a:prstDash val="solid"/>
                </a:ln>
                <a:effectLst>
                  <a:glow rad="53100">
                    <a:schemeClr val="accent6">
                      <a:satMod val="180000"/>
                      <a:alpha val="30000"/>
                    </a:schemeClr>
                  </a:glow>
                </a:effectLst>
              </a:rPr>
              <a:t>2015: X-ray style SA system</a:t>
            </a:r>
            <a:r>
              <a:rPr kumimoji="1" lang="en-US" sz="2000" b="1" kern="1200" cap="none" spc="50" dirty="0" smtClean="0">
                <a:ln w="12700" cmpd="sng">
                  <a:prstDash val="solid"/>
                </a:ln>
                <a:effectLst>
                  <a:glow rad="53100">
                    <a:schemeClr val="accent6">
                      <a:satMod val="180000"/>
                      <a:alpha val="30000"/>
                    </a:schemeClr>
                  </a:glow>
                </a:effectLst>
              </a:rPr>
              <a:t> </a:t>
            </a:r>
            <a:endParaRPr lang="zh-CN" altLang="en-US" sz="2000" b="1" kern="1200" cap="none" spc="50" dirty="0">
              <a:ln w="12700" cmpd="sng">
                <a:prstDash val="solid"/>
              </a:ln>
              <a:effectLst>
                <a:glow rad="53100">
                  <a:schemeClr val="accent6">
                    <a:satMod val="180000"/>
                    <a:alpha val="30000"/>
                  </a:schemeClr>
                </a:glow>
              </a:effectLst>
            </a:endParaRPr>
          </a:p>
        </p:txBody>
      </p:sp>
      <p:sp>
        <p:nvSpPr>
          <p:cNvPr id="36" name="Freeform 35"/>
          <p:cNvSpPr/>
          <p:nvPr/>
        </p:nvSpPr>
        <p:spPr>
          <a:xfrm>
            <a:off x="7872323" y="4174287"/>
            <a:ext cx="1271677" cy="1621676"/>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000" b="1" spc="50" dirty="0" smtClean="0">
                <a:ln w="12700" cmpd="sng">
                  <a:prstDash val="solid"/>
                </a:ln>
                <a:effectLst>
                  <a:glow rad="53100">
                    <a:schemeClr val="accent6">
                      <a:satMod val="180000"/>
                      <a:alpha val="30000"/>
                    </a:schemeClr>
                  </a:glow>
                </a:effectLst>
              </a:rPr>
              <a:t>2015: Petri-net based SA</a:t>
            </a:r>
            <a:r>
              <a:rPr kumimoji="1" lang="en-US" sz="2000" b="1" kern="1200" cap="none" spc="50" dirty="0" smtClean="0">
                <a:ln w="12700" cmpd="sng">
                  <a:prstDash val="solid"/>
                </a:ln>
                <a:effectLst>
                  <a:glow rad="53100">
                    <a:schemeClr val="accent6">
                      <a:satMod val="180000"/>
                      <a:alpha val="30000"/>
                    </a:schemeClr>
                  </a:glow>
                </a:effectLst>
              </a:rPr>
              <a:t> </a:t>
            </a:r>
            <a:endParaRPr lang="zh-CN" altLang="en-US" sz="2000" b="1" kern="1200" cap="none" spc="50" dirty="0">
              <a:ln w="12700" cmpd="sng">
                <a:prstDash val="solid"/>
              </a:ln>
              <a:effectLst>
                <a:glow rad="53100">
                  <a:schemeClr val="accent6">
                    <a:satMod val="180000"/>
                    <a:alpha val="30000"/>
                  </a:schemeClr>
                </a:glow>
              </a:effectLst>
            </a:endParaRPr>
          </a:p>
        </p:txBody>
      </p:sp>
      <p:cxnSp>
        <p:nvCxnSpPr>
          <p:cNvPr id="37" name="Straight Connector 36"/>
          <p:cNvCxnSpPr/>
          <p:nvPr/>
        </p:nvCxnSpPr>
        <p:spPr>
          <a:xfrm flipH="1" flipV="1">
            <a:off x="6840287" y="5771169"/>
            <a:ext cx="1" cy="287708"/>
          </a:xfrm>
          <a:prstGeom prst="line">
            <a:avLst/>
          </a:prstGeom>
          <a:ln w="50800">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343899" y="5836984"/>
            <a:ext cx="1" cy="287708"/>
          </a:xfrm>
          <a:prstGeom prst="line">
            <a:avLst/>
          </a:prstGeom>
          <a:ln w="508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2260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812" y="517584"/>
            <a:ext cx="7886700" cy="827629"/>
          </a:xfrm>
        </p:spPr>
        <p:txBody>
          <a:bodyPr/>
          <a:lstStyle/>
          <a:p>
            <a:pPr algn="ctr"/>
            <a:r>
              <a:rPr lang="en-US" b="1" dirty="0" smtClean="0"/>
              <a:t>Toolkit</a:t>
            </a:r>
            <a:endParaRPr lang="en-US" b="1" dirty="0"/>
          </a:p>
        </p:txBody>
      </p:sp>
      <p:sp>
        <p:nvSpPr>
          <p:cNvPr id="61" name="Content Placeholder 2"/>
          <p:cNvSpPr>
            <a:spLocks noGrp="1"/>
          </p:cNvSpPr>
          <p:nvPr>
            <p:ph idx="1"/>
          </p:nvPr>
        </p:nvSpPr>
        <p:spPr>
          <a:xfrm>
            <a:off x="570812" y="1770490"/>
            <a:ext cx="7886700" cy="3851065"/>
          </a:xfrm>
        </p:spPr>
        <p:txBody>
          <a:bodyPr>
            <a:normAutofit/>
          </a:bodyPr>
          <a:lstStyle/>
          <a:p>
            <a:r>
              <a:rPr lang="en-US" sz="2400" dirty="0" smtClean="0"/>
              <a:t>Start petri net transitions by specifying a specific stop time</a:t>
            </a:r>
          </a:p>
          <a:p>
            <a:pPr marL="0" indent="0">
              <a:buNone/>
            </a:pPr>
            <a:endParaRPr lang="en-US" sz="2400" dirty="0"/>
          </a:p>
          <a:p>
            <a:r>
              <a:rPr lang="en-US" sz="2400" dirty="0" smtClean="0"/>
              <a:t>The markings of Petri </a:t>
            </a:r>
            <a:r>
              <a:rPr lang="en-US" sz="2400" dirty="0"/>
              <a:t>N</a:t>
            </a:r>
            <a:r>
              <a:rPr lang="en-US" sz="2400" dirty="0" smtClean="0"/>
              <a:t>et (each number indicates the number of assets in each place)</a:t>
            </a:r>
          </a:p>
          <a:p>
            <a:endParaRPr lang="en-US" sz="2400" dirty="0" smtClean="0"/>
          </a:p>
          <a:p>
            <a:r>
              <a:rPr lang="en-US" sz="2400" dirty="0" smtClean="0"/>
              <a:t>Start Petri-Net transitions till the end of the log traces </a:t>
            </a:r>
          </a:p>
          <a:p>
            <a:endParaRPr lang="en-US" sz="2400" dirty="0"/>
          </a:p>
          <a:p>
            <a:endParaRPr lang="en-US" sz="2400" dirty="0" smtClean="0"/>
          </a:p>
          <a:p>
            <a:pPr marL="0" indent="0">
              <a:buNone/>
            </a:pPr>
            <a:endParaRPr lang="en-US" sz="2400" dirty="0"/>
          </a:p>
        </p:txBody>
      </p:sp>
      <p:sp>
        <p:nvSpPr>
          <p:cNvPr id="6" name="TextBox 5"/>
          <p:cNvSpPr txBox="1"/>
          <p:nvPr/>
        </p:nvSpPr>
        <p:spPr>
          <a:xfrm>
            <a:off x="1125742" y="4965759"/>
            <a:ext cx="2829942" cy="1131079"/>
          </a:xfrm>
          <a:prstGeom prst="rect">
            <a:avLst/>
          </a:prstGeom>
          <a:noFill/>
        </p:spPr>
        <p:txBody>
          <a:bodyPr wrap="none" rtlCol="0">
            <a:spAutoFit/>
          </a:bodyPr>
          <a:lstStyle/>
          <a:p>
            <a:r>
              <a:rPr lang="en-US" dirty="0"/>
              <a:t>From the screenshot:</a:t>
            </a:r>
          </a:p>
          <a:p>
            <a:pPr marL="214313" indent="-214313">
              <a:buFont typeface="Arial" panose="020B0604020202020204" pitchFamily="34" charset="0"/>
              <a:buChar char="•"/>
            </a:pPr>
            <a:r>
              <a:rPr lang="en-US" dirty="0"/>
              <a:t>Totally </a:t>
            </a:r>
            <a:r>
              <a:rPr lang="en-US" dirty="0" smtClean="0"/>
              <a:t>133,040 </a:t>
            </a:r>
            <a:r>
              <a:rPr lang="en-US" dirty="0"/>
              <a:t>log events</a:t>
            </a:r>
          </a:p>
          <a:p>
            <a:pPr marL="214313" indent="-214313">
              <a:buFont typeface="Arial" panose="020B0604020202020204" pitchFamily="34" charset="0"/>
              <a:buChar char="•"/>
            </a:pPr>
            <a:r>
              <a:rPr lang="en-US" dirty="0"/>
              <a:t>438 </a:t>
            </a:r>
            <a:r>
              <a:rPr lang="en-US" dirty="0" smtClean="0"/>
              <a:t>Petri -Net </a:t>
            </a:r>
            <a:r>
              <a:rPr lang="en-US" dirty="0"/>
              <a:t>transitions</a:t>
            </a:r>
          </a:p>
          <a:p>
            <a:endParaRPr lang="en-US" sz="135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742" y="2182585"/>
            <a:ext cx="6300788" cy="4857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369" y="4426346"/>
            <a:ext cx="7022306" cy="47148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369" y="3495997"/>
            <a:ext cx="5479256" cy="400050"/>
          </a:xfrm>
          <a:prstGeom prst="rect">
            <a:avLst/>
          </a:prstGeom>
        </p:spPr>
      </p:pic>
    </p:spTree>
    <p:extLst>
      <p:ext uri="{BB962C8B-B14F-4D97-AF65-F5344CB8AC3E}">
        <p14:creationId xmlns:p14="http://schemas.microsoft.com/office/powerpoint/2010/main" val="35960901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002" y="425466"/>
            <a:ext cx="7886700" cy="994172"/>
          </a:xfrm>
        </p:spPr>
        <p:txBody>
          <a:bodyPr/>
          <a:lstStyle/>
          <a:p>
            <a:pPr algn="ctr"/>
            <a:r>
              <a:rPr lang="en-US" b="1" dirty="0" smtClean="0"/>
              <a:t>Result</a:t>
            </a:r>
            <a:endParaRPr lang="en-US" b="1" dirty="0"/>
          </a:p>
        </p:txBody>
      </p:sp>
      <p:graphicFrame>
        <p:nvGraphicFramePr>
          <p:cNvPr id="4" name="Table 3"/>
          <p:cNvGraphicFramePr>
            <a:graphicFrameLocks noGrp="1"/>
          </p:cNvGraphicFramePr>
          <p:nvPr>
            <p:extLst/>
          </p:nvPr>
        </p:nvGraphicFramePr>
        <p:xfrm>
          <a:off x="1375272" y="1856096"/>
          <a:ext cx="6096000" cy="2876169"/>
        </p:xfrm>
        <a:graphic>
          <a:graphicData uri="http://schemas.openxmlformats.org/drawingml/2006/table">
            <a:tbl>
              <a:tblPr firstRow="1" bandRow="1">
                <a:tableStyleId>{5C22544A-7EE6-4342-B048-85BDC9FD1C3A}</a:tableStyleId>
              </a:tblPr>
              <a:tblGrid>
                <a:gridCol w="1524000"/>
                <a:gridCol w="1524000"/>
                <a:gridCol w="1524000"/>
                <a:gridCol w="1524000"/>
              </a:tblGrid>
              <a:tr h="1382649">
                <a:tc>
                  <a:txBody>
                    <a:bodyPr/>
                    <a:lstStyle/>
                    <a:p>
                      <a:pPr algn="ctr"/>
                      <a:endParaRPr lang="en-US" sz="1400" dirty="0"/>
                    </a:p>
                  </a:txBody>
                  <a:tcPr marL="68580" marR="68580" marT="34290" marB="34290" anchor="ctr"/>
                </a:tc>
                <a:tc>
                  <a:txBody>
                    <a:bodyPr/>
                    <a:lstStyle/>
                    <a:p>
                      <a:pPr algn="ctr"/>
                      <a:r>
                        <a:rPr lang="en-US" sz="1800" dirty="0" smtClean="0"/>
                        <a:t>#</a:t>
                      </a:r>
                      <a:r>
                        <a:rPr lang="en-US" sz="1800" baseline="0" dirty="0" smtClean="0"/>
                        <a:t> of FP</a:t>
                      </a:r>
                    </a:p>
                    <a:p>
                      <a:pPr algn="ctr"/>
                      <a:r>
                        <a:rPr lang="en-US" sz="1800" baseline="0" dirty="0" smtClean="0"/>
                        <a:t>Assets</a:t>
                      </a:r>
                      <a:endParaRPr lang="en-US" sz="1800" dirty="0"/>
                    </a:p>
                  </a:txBody>
                  <a:tcPr marL="68580" marR="68580" marT="34290" marB="34290" anchor="ctr"/>
                </a:tc>
                <a:tc>
                  <a:txBody>
                    <a:bodyPr/>
                    <a:lstStyle/>
                    <a:p>
                      <a:pPr algn="ctr"/>
                      <a:r>
                        <a:rPr lang="en-US" sz="1800" dirty="0" smtClean="0"/>
                        <a:t># of</a:t>
                      </a:r>
                      <a:r>
                        <a:rPr lang="en-US" sz="1800" baseline="0" dirty="0" smtClean="0"/>
                        <a:t> FN</a:t>
                      </a:r>
                    </a:p>
                    <a:p>
                      <a:pPr algn="ctr"/>
                      <a:r>
                        <a:rPr lang="en-US" sz="1800" baseline="0" dirty="0" smtClean="0"/>
                        <a:t>Assets</a:t>
                      </a:r>
                      <a:endParaRPr lang="en-US" sz="1800" dirty="0"/>
                    </a:p>
                  </a:txBody>
                  <a:tcPr marL="68580" marR="68580" marT="34290" marB="34290" anchor="ctr"/>
                </a:tc>
                <a:tc>
                  <a:txBody>
                    <a:bodyPr/>
                    <a:lstStyle/>
                    <a:p>
                      <a:pPr algn="ctr"/>
                      <a:r>
                        <a:rPr lang="en-US" sz="1800" dirty="0" smtClean="0"/>
                        <a:t># of FP</a:t>
                      </a:r>
                      <a:r>
                        <a:rPr lang="en-US" sz="1800" baseline="0" dirty="0" smtClean="0"/>
                        <a:t> Transitions (T</a:t>
                      </a:r>
                      <a:r>
                        <a:rPr lang="en-US" sz="1400" baseline="0" dirty="0" smtClean="0"/>
                        <a:t>FP</a:t>
                      </a:r>
                      <a:r>
                        <a:rPr lang="en-US" sz="1800" baseline="0" dirty="0" smtClean="0"/>
                        <a:t>)</a:t>
                      </a:r>
                      <a:endParaRPr lang="en-US" sz="1800" dirty="0"/>
                    </a:p>
                  </a:txBody>
                  <a:tcPr marL="68580" marR="68580" marT="34290" marB="34290" anchor="ctr"/>
                </a:tc>
              </a:tr>
              <a:tr h="342900">
                <a:tc>
                  <a:txBody>
                    <a:bodyPr/>
                    <a:lstStyle/>
                    <a:p>
                      <a:pPr algn="ctr"/>
                      <a:r>
                        <a:rPr lang="en-US" sz="2000" b="1" dirty="0" smtClean="0"/>
                        <a:t>Baseline</a:t>
                      </a:r>
                      <a:endParaRPr lang="en-US" sz="2000" b="1" dirty="0"/>
                    </a:p>
                  </a:txBody>
                  <a:tcPr marL="68580" marR="68580" marT="34290" marB="34290" anchor="ctr"/>
                </a:tc>
                <a:tc>
                  <a:txBody>
                    <a:bodyPr/>
                    <a:lstStyle/>
                    <a:p>
                      <a:pPr algn="ctr"/>
                      <a:r>
                        <a:rPr lang="en-US" sz="2000" b="1" dirty="0" smtClean="0"/>
                        <a:t>21</a:t>
                      </a:r>
                      <a:endParaRPr lang="en-US" sz="2000" b="1" dirty="0"/>
                    </a:p>
                  </a:txBody>
                  <a:tcPr marL="68580" marR="68580" marT="34290" marB="34290" anchor="ctr"/>
                </a:tc>
                <a:tc>
                  <a:txBody>
                    <a:bodyPr/>
                    <a:lstStyle/>
                    <a:p>
                      <a:pPr algn="ctr"/>
                      <a:r>
                        <a:rPr lang="en-US" sz="2000" b="1" dirty="0" smtClean="0"/>
                        <a:t>8</a:t>
                      </a:r>
                      <a:endParaRPr lang="en-US" sz="2000" b="1" dirty="0"/>
                    </a:p>
                  </a:txBody>
                  <a:tcPr marL="68580" marR="68580" marT="34290" marB="34290" anchor="ctr"/>
                </a:tc>
                <a:tc>
                  <a:txBody>
                    <a:bodyPr/>
                    <a:lstStyle/>
                    <a:p>
                      <a:pPr algn="ctr"/>
                      <a:r>
                        <a:rPr lang="en-US" sz="2000" b="1" dirty="0" smtClean="0"/>
                        <a:t>148</a:t>
                      </a:r>
                      <a:endParaRPr lang="en-US" sz="2000" b="1" dirty="0"/>
                    </a:p>
                  </a:txBody>
                  <a:tcPr marL="68580" marR="68580" marT="34290" marB="34290" anchor="ctr"/>
                </a:tc>
              </a:tr>
              <a:tr h="342900">
                <a:tc>
                  <a:txBody>
                    <a:bodyPr/>
                    <a:lstStyle/>
                    <a:p>
                      <a:pPr algn="ctr"/>
                      <a:r>
                        <a:rPr lang="en-US" sz="2000" b="1" dirty="0" smtClean="0"/>
                        <a:t>Analyst</a:t>
                      </a:r>
                      <a:r>
                        <a:rPr lang="en-US" sz="2000" b="1" baseline="0" dirty="0" smtClean="0"/>
                        <a:t> 1</a:t>
                      </a:r>
                      <a:endParaRPr lang="en-US" sz="2000" b="1" dirty="0"/>
                    </a:p>
                  </a:txBody>
                  <a:tcPr marL="68580" marR="68580" marT="34290" marB="34290" anchor="ctr"/>
                </a:tc>
                <a:tc>
                  <a:txBody>
                    <a:bodyPr/>
                    <a:lstStyle/>
                    <a:p>
                      <a:pPr algn="ctr"/>
                      <a:r>
                        <a:rPr lang="en-US" sz="2000" b="1" dirty="0" smtClean="0"/>
                        <a:t>11</a:t>
                      </a:r>
                      <a:endParaRPr lang="en-US" sz="2000" b="1" dirty="0"/>
                    </a:p>
                  </a:txBody>
                  <a:tcPr marL="68580" marR="68580" marT="34290" marB="34290" anchor="ctr"/>
                </a:tc>
                <a:tc>
                  <a:txBody>
                    <a:bodyPr/>
                    <a:lstStyle/>
                    <a:p>
                      <a:pPr algn="ctr"/>
                      <a:r>
                        <a:rPr lang="en-US" sz="2000" b="1" dirty="0" smtClean="0"/>
                        <a:t>8</a:t>
                      </a:r>
                      <a:endParaRPr lang="en-US" sz="2000" b="1" dirty="0"/>
                    </a:p>
                  </a:txBody>
                  <a:tcPr marL="68580" marR="68580" marT="34290" marB="34290" anchor="ctr"/>
                </a:tc>
                <a:tc>
                  <a:txBody>
                    <a:bodyPr/>
                    <a:lstStyle/>
                    <a:p>
                      <a:pPr algn="ctr"/>
                      <a:r>
                        <a:rPr lang="en-US" sz="2000" b="1" dirty="0" smtClean="0"/>
                        <a:t>24</a:t>
                      </a:r>
                      <a:endParaRPr lang="en-US" sz="2000" b="1" dirty="0"/>
                    </a:p>
                  </a:txBody>
                  <a:tcPr marL="68580" marR="68580" marT="34290" marB="34290" anchor="ctr"/>
                </a:tc>
              </a:tr>
              <a:tr h="3429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Analyst</a:t>
                      </a:r>
                      <a:r>
                        <a:rPr lang="en-US" sz="2000" b="1" baseline="0" dirty="0" smtClean="0"/>
                        <a:t> 2</a:t>
                      </a:r>
                      <a:endParaRPr lang="en-US" sz="2000" b="1" dirty="0" smtClean="0"/>
                    </a:p>
                  </a:txBody>
                  <a:tcPr marL="68580" marR="68580" marT="34290" marB="34290" anchor="ctr"/>
                </a:tc>
                <a:tc>
                  <a:txBody>
                    <a:bodyPr/>
                    <a:lstStyle/>
                    <a:p>
                      <a:pPr algn="ctr"/>
                      <a:r>
                        <a:rPr lang="en-US" sz="2000" b="1" dirty="0" smtClean="0"/>
                        <a:t>18</a:t>
                      </a:r>
                      <a:endParaRPr lang="en-US" sz="2000" b="1" dirty="0"/>
                    </a:p>
                  </a:txBody>
                  <a:tcPr marL="68580" marR="68580" marT="34290" marB="34290" anchor="ctr"/>
                </a:tc>
                <a:tc>
                  <a:txBody>
                    <a:bodyPr/>
                    <a:lstStyle/>
                    <a:p>
                      <a:pPr algn="ctr"/>
                      <a:r>
                        <a:rPr lang="en-US" sz="2000" b="1" dirty="0" smtClean="0"/>
                        <a:t>8</a:t>
                      </a:r>
                      <a:endParaRPr lang="en-US" sz="2000" b="1" dirty="0"/>
                    </a:p>
                  </a:txBody>
                  <a:tcPr marL="68580" marR="68580" marT="34290" marB="34290" anchor="ctr"/>
                </a:tc>
                <a:tc>
                  <a:txBody>
                    <a:bodyPr/>
                    <a:lstStyle/>
                    <a:p>
                      <a:pPr algn="ctr"/>
                      <a:r>
                        <a:rPr lang="en-US" sz="2000" b="1" dirty="0" smtClean="0"/>
                        <a:t>46</a:t>
                      </a:r>
                      <a:endParaRPr lang="en-US" sz="2000" b="1" dirty="0"/>
                    </a:p>
                  </a:txBody>
                  <a:tcPr marL="68580" marR="68580" marT="34290" marB="34290" anchor="ctr"/>
                </a:tc>
              </a:tr>
              <a:tr h="3429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Analyst</a:t>
                      </a:r>
                      <a:r>
                        <a:rPr lang="en-US" sz="2000" b="1" baseline="0" dirty="0" smtClean="0"/>
                        <a:t> 3</a:t>
                      </a:r>
                      <a:endParaRPr lang="en-US" sz="2000" b="1" dirty="0" smtClean="0"/>
                    </a:p>
                  </a:txBody>
                  <a:tcPr marL="68580" marR="68580" marT="34290" marB="34290" anchor="ctr"/>
                </a:tc>
                <a:tc>
                  <a:txBody>
                    <a:bodyPr/>
                    <a:lstStyle/>
                    <a:p>
                      <a:pPr algn="ctr"/>
                      <a:r>
                        <a:rPr lang="en-US" sz="2000" b="1" dirty="0" smtClean="0"/>
                        <a:t>15</a:t>
                      </a:r>
                      <a:endParaRPr lang="en-US" sz="2000" b="1" dirty="0"/>
                    </a:p>
                  </a:txBody>
                  <a:tcPr marL="68580" marR="68580" marT="34290" marB="34290" anchor="ctr"/>
                </a:tc>
                <a:tc>
                  <a:txBody>
                    <a:bodyPr/>
                    <a:lstStyle/>
                    <a:p>
                      <a:pPr algn="ctr"/>
                      <a:r>
                        <a:rPr lang="en-US" sz="2000" b="1" dirty="0" smtClean="0"/>
                        <a:t>8</a:t>
                      </a:r>
                      <a:endParaRPr lang="en-US" sz="2000" b="1" dirty="0"/>
                    </a:p>
                  </a:txBody>
                  <a:tcPr marL="68580" marR="68580" marT="34290" marB="34290" anchor="ctr"/>
                </a:tc>
                <a:tc>
                  <a:txBody>
                    <a:bodyPr/>
                    <a:lstStyle/>
                    <a:p>
                      <a:pPr algn="ctr"/>
                      <a:r>
                        <a:rPr lang="en-US" sz="2000" b="1" dirty="0" smtClean="0"/>
                        <a:t>40</a:t>
                      </a:r>
                      <a:endParaRPr lang="en-US" sz="2000" b="1" dirty="0"/>
                    </a:p>
                  </a:txBody>
                  <a:tcPr marL="68580" marR="68580" marT="34290" marB="34290" anchor="ctr"/>
                </a:tc>
              </a:tr>
            </a:tbl>
          </a:graphicData>
        </a:graphic>
      </p:graphicFrame>
      <p:sp>
        <p:nvSpPr>
          <p:cNvPr id="9" name="TextBox 8"/>
          <p:cNvSpPr txBox="1"/>
          <p:nvPr/>
        </p:nvSpPr>
        <p:spPr>
          <a:xfrm>
            <a:off x="1318992" y="4982391"/>
            <a:ext cx="5609397" cy="1015663"/>
          </a:xfrm>
          <a:prstGeom prst="rect">
            <a:avLst/>
          </a:prstGeom>
          <a:noFill/>
        </p:spPr>
        <p:txBody>
          <a:bodyPr wrap="square" rtlCol="0">
            <a:spAutoFit/>
          </a:bodyPr>
          <a:lstStyle/>
          <a:p>
            <a:r>
              <a:rPr lang="en-US" sz="2000" dirty="0"/>
              <a:t>Security analyst trace is very helpful in reducing the false positive of compromised assets, and also the FP </a:t>
            </a:r>
            <a:r>
              <a:rPr lang="en-US" sz="2000" dirty="0" smtClean="0"/>
              <a:t>transitions. </a:t>
            </a:r>
            <a:endParaRPr lang="en-US" sz="2000" dirty="0"/>
          </a:p>
        </p:txBody>
      </p:sp>
    </p:spTree>
    <p:extLst>
      <p:ext uri="{BB962C8B-B14F-4D97-AF65-F5344CB8AC3E}">
        <p14:creationId xmlns:p14="http://schemas.microsoft.com/office/powerpoint/2010/main" val="41516204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381000"/>
            <a:ext cx="8229600" cy="639763"/>
          </a:xfrm>
        </p:spPr>
        <p:txBody>
          <a:bodyPr/>
          <a:lstStyle/>
          <a:p>
            <a:r>
              <a:rPr lang="en-US" sz="3200" b="1" dirty="0" smtClean="0"/>
              <a:t>Questions?</a:t>
            </a:r>
          </a:p>
        </p:txBody>
      </p:sp>
      <p:sp>
        <p:nvSpPr>
          <p:cNvPr id="18436" name="Text Box 3"/>
          <p:cNvSpPr>
            <a:spLocks noGrp="1" noChangeArrowheads="1"/>
          </p:cNvSpPr>
          <p:nvPr>
            <p:ph type="body" idx="1"/>
          </p:nvPr>
        </p:nvSpPr>
        <p:spPr>
          <a:xfrm>
            <a:off x="5029200" y="4876800"/>
            <a:ext cx="2133600" cy="685800"/>
          </a:xfrm>
          <a:noFill/>
        </p:spPr>
        <p:txBody>
          <a:bodyPr/>
          <a:lstStyle/>
          <a:p>
            <a:pPr>
              <a:buFontTx/>
              <a:buNone/>
            </a:pPr>
            <a:r>
              <a:rPr lang="en-US" sz="2000" b="1" dirty="0" smtClean="0">
                <a:solidFill>
                  <a:srgbClr val="0000FF"/>
                </a:solidFill>
              </a:rPr>
              <a:t>Thank you! </a:t>
            </a:r>
            <a:endParaRPr lang="en-US" sz="2000" b="1" dirty="0" smtClean="0"/>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438400"/>
            <a:ext cx="37338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ARO Cyber Situation Awareness MURI </a:t>
            </a:r>
            <a:endParaRPr lang="en-US"/>
          </a:p>
        </p:txBody>
      </p:sp>
    </p:spTree>
    <p:extLst>
      <p:ext uri="{BB962C8B-B14F-4D97-AF65-F5344CB8AC3E}">
        <p14:creationId xmlns:p14="http://schemas.microsoft.com/office/powerpoint/2010/main" val="31710239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74800"/>
            <a:ext cx="41910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ChangeArrowheads="1"/>
          </p:cNvSpPr>
          <p:nvPr/>
        </p:nvSpPr>
        <p:spPr bwMode="auto">
          <a:xfrm>
            <a:off x="0" y="-220663"/>
            <a:ext cx="9144000" cy="14722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13" name="Rectangle 4"/>
          <p:cNvSpPr>
            <a:spLocks noChangeArrowheads="1"/>
          </p:cNvSpPr>
          <p:nvPr/>
        </p:nvSpPr>
        <p:spPr bwMode="auto">
          <a:xfrm>
            <a:off x="76200" y="1219200"/>
            <a:ext cx="4648200" cy="2743200"/>
          </a:xfrm>
          <a:prstGeom prst="rect">
            <a:avLst/>
          </a:prstGeom>
          <a:solidFill>
            <a:schemeClr val="bg1"/>
          </a:solidFill>
          <a:ln w="9525">
            <a:solidFill>
              <a:schemeClr val="tx1"/>
            </a:solidFill>
            <a:miter lim="800000"/>
            <a:headEnd/>
            <a:tailEnd/>
          </a:ln>
        </p:spPr>
        <p:txBody>
          <a:bodyPr wrap="none" anchor="ctr"/>
          <a:lstStyle/>
          <a:p>
            <a:endParaRPr lang="en-US" sz="1800" b="0"/>
          </a:p>
        </p:txBody>
      </p:sp>
      <p:sp>
        <p:nvSpPr>
          <p:cNvPr id="17414" name="Rectangle 5"/>
          <p:cNvSpPr>
            <a:spLocks noChangeArrowheads="1"/>
          </p:cNvSpPr>
          <p:nvPr/>
        </p:nvSpPr>
        <p:spPr bwMode="auto">
          <a:xfrm>
            <a:off x="76200" y="4003675"/>
            <a:ext cx="4648200" cy="276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7415" name="Rectangle 6"/>
          <p:cNvSpPr>
            <a:spLocks noChangeArrowheads="1"/>
          </p:cNvSpPr>
          <p:nvPr/>
        </p:nvSpPr>
        <p:spPr bwMode="auto">
          <a:xfrm>
            <a:off x="4775200" y="4025900"/>
            <a:ext cx="4305300" cy="276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7416" name="Text Box 7"/>
          <p:cNvSpPr txBox="1">
            <a:spLocks noChangeArrowheads="1"/>
          </p:cNvSpPr>
          <p:nvPr/>
        </p:nvSpPr>
        <p:spPr bwMode="auto">
          <a:xfrm>
            <a:off x="554831" y="60206"/>
            <a:ext cx="803433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en-US" sz="1800" dirty="0" smtClean="0">
                <a:solidFill>
                  <a:srgbClr val="000080"/>
                </a:solidFill>
              </a:rPr>
              <a:t>SKRM </a:t>
            </a:r>
            <a:r>
              <a:rPr lang="en-US" sz="1800" dirty="0">
                <a:solidFill>
                  <a:srgbClr val="000080"/>
                </a:solidFill>
              </a:rPr>
              <a:t>Inspired Cyber SA Analytics</a:t>
            </a:r>
            <a:endParaRPr lang="en-US" sz="1000" dirty="0">
              <a:solidFill>
                <a:schemeClr val="accent1"/>
              </a:solidFill>
            </a:endParaRPr>
          </a:p>
          <a:p>
            <a:pPr algn="ctr" eaLnBrk="1" hangingPunct="1"/>
            <a:r>
              <a:rPr lang="en-US" sz="1400" b="0" dirty="0"/>
              <a:t>Penn State University (Peng Liu)</a:t>
            </a:r>
          </a:p>
          <a:p>
            <a:pPr algn="ctr" eaLnBrk="1" hangingPunct="1"/>
            <a:r>
              <a:rPr lang="en-US" sz="1400" b="0" dirty="0"/>
              <a:t>Tel. 814-863-0641, E-Mail: </a:t>
            </a:r>
            <a:r>
              <a:rPr lang="en-US" sz="1400" b="0" dirty="0">
                <a:hlinkClick r:id="rId4"/>
              </a:rPr>
              <a:t>pliu@ist.psu.edu</a:t>
            </a:r>
            <a:r>
              <a:rPr lang="en-US" sz="1400" b="0" dirty="0"/>
              <a:t>  </a:t>
            </a:r>
          </a:p>
        </p:txBody>
      </p:sp>
      <p:sp>
        <p:nvSpPr>
          <p:cNvPr id="17417" name="Text Box 8"/>
          <p:cNvSpPr txBox="1">
            <a:spLocks noChangeArrowheads="1"/>
          </p:cNvSpPr>
          <p:nvPr/>
        </p:nvSpPr>
        <p:spPr bwMode="auto">
          <a:xfrm>
            <a:off x="107950" y="1203325"/>
            <a:ext cx="466725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74625" indent="-12065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lvl="2" eaLnBrk="1" hangingPunct="1"/>
            <a:r>
              <a:rPr lang="en-US" u="sng" dirty="0" smtClean="0">
                <a:latin typeface="Times New Roman" pitchFamily="18" charset="0"/>
                <a:cs typeface="Times New Roman" pitchFamily="18" charset="0"/>
              </a:rPr>
              <a:t>Objectives</a:t>
            </a:r>
            <a:r>
              <a:rPr lang="en-US" b="0" dirty="0">
                <a:latin typeface="Times New Roman" pitchFamily="18" charset="0"/>
                <a:cs typeface="Times New Roman" pitchFamily="18" charset="0"/>
              </a:rPr>
              <a:t>: </a:t>
            </a:r>
            <a:r>
              <a:rPr lang="en-US" b="0" dirty="0" smtClean="0">
                <a:latin typeface="Times New Roman" pitchFamily="18" charset="0"/>
                <a:cs typeface="Times New Roman" pitchFamily="18" charset="0"/>
              </a:rPr>
              <a:t> </a:t>
            </a:r>
            <a:r>
              <a:rPr lang="en-US" sz="1600" b="0" dirty="0" smtClean="0">
                <a:latin typeface="Times New Roman" pitchFamily="18" charset="0"/>
                <a:cs typeface="Times New Roman" pitchFamily="18" charset="0"/>
              </a:rPr>
              <a:t>Improve </a:t>
            </a:r>
            <a:r>
              <a:rPr lang="en-US" sz="1600" b="0" dirty="0">
                <a:latin typeface="Times New Roman" pitchFamily="18" charset="0"/>
                <a:cs typeface="Times New Roman" pitchFamily="18" charset="0"/>
              </a:rPr>
              <a:t>Cyber SA through: </a:t>
            </a:r>
          </a:p>
          <a:p>
            <a:pPr lvl="2" eaLnBrk="1" hangingPunct="1">
              <a:buFont typeface="Arial" charset="0"/>
              <a:buChar char="•"/>
            </a:pPr>
            <a:r>
              <a:rPr lang="en-US" sz="1600" b="0" dirty="0">
                <a:latin typeface="Times New Roman" pitchFamily="18" charset="0"/>
                <a:cs typeface="Times New Roman" pitchFamily="18" charset="0"/>
              </a:rPr>
              <a:t>A Situation Knowledge Reference Model (SKRM)  </a:t>
            </a:r>
          </a:p>
          <a:p>
            <a:pPr lvl="2" eaLnBrk="1" hangingPunct="1">
              <a:buFont typeface="Arial" charset="0"/>
              <a:buChar char="•"/>
            </a:pPr>
            <a:r>
              <a:rPr lang="en-US" sz="1600" b="0" dirty="0">
                <a:latin typeface="Times New Roman" pitchFamily="18" charset="0"/>
                <a:cs typeface="Times New Roman" pitchFamily="18" charset="0"/>
              </a:rPr>
              <a:t>A systematic framework for uncertainty management </a:t>
            </a:r>
          </a:p>
          <a:p>
            <a:pPr lvl="2" eaLnBrk="1" hangingPunct="1">
              <a:buFont typeface="Arial" charset="0"/>
              <a:buChar char="•"/>
            </a:pPr>
            <a:r>
              <a:rPr lang="en-US" sz="1600" b="0" dirty="0">
                <a:latin typeface="Times New Roman" pitchFamily="18" charset="0"/>
                <a:cs typeface="Times New Roman" pitchFamily="18" charset="0"/>
              </a:rPr>
              <a:t>Cross-knowledge-abstraction-layer SA analytics</a:t>
            </a:r>
          </a:p>
          <a:p>
            <a:pPr marL="53975" lvl="2" indent="0" eaLnBrk="1" hangingPunct="1"/>
            <a:endParaRPr lang="en-US" sz="1600" b="0" dirty="0">
              <a:latin typeface="Times New Roman" pitchFamily="18" charset="0"/>
              <a:cs typeface="Times New Roman" pitchFamily="18" charset="0"/>
            </a:endParaRPr>
          </a:p>
          <a:p>
            <a:pPr lvl="2" eaLnBrk="1" hangingPunct="1">
              <a:buFont typeface="Arial" charset="0"/>
              <a:buChar char="•"/>
            </a:pPr>
            <a:endParaRPr lang="en-US" sz="1400" b="0" dirty="0">
              <a:latin typeface="Times New Roman" pitchFamily="18" charset="0"/>
              <a:cs typeface="Times New Roman" pitchFamily="18" charset="0"/>
            </a:endParaRPr>
          </a:p>
          <a:p>
            <a:pPr eaLnBrk="1" hangingPunct="1"/>
            <a:r>
              <a:rPr lang="en-US" sz="1800" u="sng" dirty="0">
                <a:latin typeface="Times New Roman" pitchFamily="18" charset="0"/>
                <a:cs typeface="Times New Roman" pitchFamily="18" charset="0"/>
              </a:rPr>
              <a:t>DoD Benefit: </a:t>
            </a:r>
          </a:p>
          <a:p>
            <a:pPr eaLnBrk="1" hangingPunct="1">
              <a:buFont typeface="Arial" charset="0"/>
              <a:buChar char="•"/>
            </a:pPr>
            <a:r>
              <a:rPr lang="en-US" sz="1600" b="0" dirty="0">
                <a:latin typeface="Times New Roman" pitchFamily="18" charset="0"/>
                <a:cs typeface="Times New Roman" pitchFamily="18" charset="0"/>
              </a:rPr>
              <a:t>  Innovative SA analytics lead to improved capabilities in gaining cyber </a:t>
            </a:r>
            <a:r>
              <a:rPr lang="en-US" sz="1600" b="0" dirty="0" smtClean="0">
                <a:latin typeface="Times New Roman" pitchFamily="18" charset="0"/>
                <a:cs typeface="Times New Roman" pitchFamily="18" charset="0"/>
              </a:rPr>
              <a:t>SA</a:t>
            </a:r>
            <a:endParaRPr lang="en-US" sz="1400" b="0" dirty="0">
              <a:latin typeface="Times New Roman" pitchFamily="18" charset="0"/>
              <a:cs typeface="Times New Roman" pitchFamily="18" charset="0"/>
            </a:endParaRPr>
          </a:p>
        </p:txBody>
      </p:sp>
      <p:sp>
        <p:nvSpPr>
          <p:cNvPr id="17418" name="Text Box 9"/>
          <p:cNvSpPr txBox="1">
            <a:spLocks noChangeArrowheads="1"/>
          </p:cNvSpPr>
          <p:nvPr/>
        </p:nvSpPr>
        <p:spPr bwMode="auto">
          <a:xfrm>
            <a:off x="200025" y="4094163"/>
            <a:ext cx="44259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dirty="0">
                <a:latin typeface="Times New Roman" pitchFamily="18" charset="0"/>
              </a:rPr>
              <a:t>     </a:t>
            </a:r>
            <a:r>
              <a:rPr lang="en-US" u="sng" dirty="0">
                <a:latin typeface="Times New Roman" pitchFamily="18" charset="0"/>
              </a:rPr>
              <a:t>Scientific/Technical Approach</a:t>
            </a:r>
          </a:p>
          <a:p>
            <a:pPr eaLnBrk="1" hangingPunct="1"/>
            <a:endParaRPr lang="en-US" u="sng" dirty="0">
              <a:latin typeface="Times New Roman" pitchFamily="18" charset="0"/>
            </a:endParaRPr>
          </a:p>
          <a:p>
            <a:pPr eaLnBrk="1" hangingPunct="1">
              <a:buFont typeface="Arial" charset="0"/>
              <a:buChar char="•"/>
            </a:pPr>
            <a:r>
              <a:rPr lang="en-US" sz="1600" b="0" dirty="0">
                <a:latin typeface="Times New Roman" pitchFamily="18" charset="0"/>
              </a:rPr>
              <a:t> Leverage knowledge of “us” </a:t>
            </a:r>
          </a:p>
          <a:p>
            <a:pPr eaLnBrk="1" hangingPunct="1">
              <a:buFont typeface="Arial" charset="0"/>
              <a:buChar char="•"/>
            </a:pPr>
            <a:r>
              <a:rPr lang="en-US" sz="1600" b="0" dirty="0">
                <a:latin typeface="Times New Roman" pitchFamily="18" charset="0"/>
              </a:rPr>
              <a:t> Cross-abstraction-layer situation knowledge </a:t>
            </a:r>
          </a:p>
          <a:p>
            <a:pPr eaLnBrk="1" hangingPunct="1"/>
            <a:r>
              <a:rPr lang="en-US" sz="1600" b="0" dirty="0">
                <a:latin typeface="Times New Roman" pitchFamily="18" charset="0"/>
              </a:rPr>
              <a:t>   integration</a:t>
            </a:r>
          </a:p>
          <a:p>
            <a:pPr eaLnBrk="1" hangingPunct="1">
              <a:buFont typeface="Arial" charset="0"/>
              <a:buChar char="•"/>
            </a:pPr>
            <a:r>
              <a:rPr lang="en-US" sz="1600" b="0" dirty="0">
                <a:latin typeface="Times New Roman" pitchFamily="18" charset="0"/>
              </a:rPr>
              <a:t> Network-wide system </a:t>
            </a:r>
            <a:r>
              <a:rPr lang="en-US" sz="1600" b="0" dirty="0" smtClean="0">
                <a:latin typeface="Times New Roman" pitchFamily="18" charset="0"/>
              </a:rPr>
              <a:t>level </a:t>
            </a:r>
            <a:r>
              <a:rPr lang="en-US" sz="1600" b="0" dirty="0">
                <a:latin typeface="Times New Roman" pitchFamily="18" charset="0"/>
              </a:rPr>
              <a:t>dependency analysis</a:t>
            </a:r>
          </a:p>
          <a:p>
            <a:pPr eaLnBrk="1" hangingPunct="1">
              <a:buFont typeface="Arial" charset="0"/>
              <a:buChar char="•"/>
            </a:pPr>
            <a:r>
              <a:rPr lang="en-US" sz="1600" b="0" dirty="0">
                <a:latin typeface="Times New Roman" pitchFamily="18" charset="0"/>
              </a:rPr>
              <a:t> Probabilistic graphic </a:t>
            </a:r>
            <a:r>
              <a:rPr lang="en-US" sz="1600" b="0" dirty="0" smtClean="0">
                <a:latin typeface="Times New Roman" pitchFamily="18" charset="0"/>
              </a:rPr>
              <a:t>models</a:t>
            </a:r>
            <a:r>
              <a:rPr lang="en-US" sz="1600" b="0" dirty="0">
                <a:latin typeface="Times New Roman" pitchFamily="18" charset="0"/>
              </a:rPr>
              <a:t> </a:t>
            </a:r>
          </a:p>
        </p:txBody>
      </p:sp>
      <p:sp>
        <p:nvSpPr>
          <p:cNvPr id="17419" name="Text Box 10"/>
          <p:cNvSpPr txBox="1">
            <a:spLocks noChangeArrowheads="1"/>
          </p:cNvSpPr>
          <p:nvPr/>
        </p:nvSpPr>
        <p:spPr bwMode="auto">
          <a:xfrm>
            <a:off x="4795838" y="4038600"/>
            <a:ext cx="427196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u="sng" dirty="0">
                <a:latin typeface="Times New Roman" pitchFamily="18" charset="0"/>
              </a:rPr>
              <a:t>Accomplishments</a:t>
            </a:r>
          </a:p>
          <a:p>
            <a:pPr marL="285750" indent="-285750" eaLnBrk="1" hangingPunct="1">
              <a:buFont typeface="Arial" panose="020B0604020202020204" pitchFamily="34" charset="0"/>
              <a:buChar char="•"/>
            </a:pPr>
            <a:r>
              <a:rPr lang="en-US" sz="1600" b="0" dirty="0" smtClean="0">
                <a:latin typeface="Times New Roman" pitchFamily="18" charset="0"/>
              </a:rPr>
              <a:t>A </a:t>
            </a:r>
            <a:r>
              <a:rPr lang="en-US" sz="1600" b="0" dirty="0">
                <a:latin typeface="Times New Roman" pitchFamily="18" charset="0"/>
              </a:rPr>
              <a:t>suite of SKRM inspired SA analytics </a:t>
            </a:r>
          </a:p>
          <a:p>
            <a:pPr marL="285750" indent="-285750" eaLnBrk="1" hangingPunct="1">
              <a:buFont typeface="Arial" panose="020B0604020202020204" pitchFamily="34" charset="0"/>
              <a:buChar char="•"/>
            </a:pPr>
            <a:r>
              <a:rPr lang="en-US" sz="1600" b="0" dirty="0" smtClean="0">
                <a:latin typeface="Times New Roman" pitchFamily="18" charset="0"/>
              </a:rPr>
              <a:t>A </a:t>
            </a:r>
            <a:r>
              <a:rPr lang="en-US" sz="1600" b="0" dirty="0">
                <a:latin typeface="Times New Roman" pitchFamily="18" charset="0"/>
              </a:rPr>
              <a:t>Bayesian Networks approach to uncertainty </a:t>
            </a:r>
          </a:p>
          <a:p>
            <a:pPr marL="285750" indent="-285750" eaLnBrk="1" hangingPunct="1">
              <a:buFont typeface="Arial" panose="020B0604020202020204" pitchFamily="34" charset="0"/>
              <a:buChar char="•"/>
            </a:pPr>
            <a:r>
              <a:rPr lang="en-US" sz="1600" b="0" dirty="0" smtClean="0">
                <a:latin typeface="Times New Roman" pitchFamily="18" charset="0"/>
              </a:rPr>
              <a:t>A </a:t>
            </a:r>
            <a:r>
              <a:rPr lang="en-US" sz="1600" b="0" dirty="0">
                <a:latin typeface="Times New Roman" pitchFamily="18" charset="0"/>
              </a:rPr>
              <a:t>method to identify zero-day attack </a:t>
            </a:r>
            <a:r>
              <a:rPr lang="en-US" sz="1600" b="0" dirty="0" smtClean="0">
                <a:latin typeface="Times New Roman" pitchFamily="18" charset="0"/>
              </a:rPr>
              <a:t>paths</a:t>
            </a:r>
          </a:p>
          <a:p>
            <a:pPr marL="285750" indent="-285750" eaLnBrk="1" hangingPunct="1">
              <a:buFont typeface="Arial" panose="020B0604020202020204" pitchFamily="34" charset="0"/>
              <a:buChar char="•"/>
            </a:pPr>
            <a:r>
              <a:rPr lang="en-US" sz="1600" b="0" dirty="0" smtClean="0">
                <a:latin typeface="Times New Roman" pitchFamily="18" charset="0"/>
              </a:rPr>
              <a:t>A method to gain context-aware SA against intrusions    </a:t>
            </a:r>
            <a:endParaRPr lang="en-US" sz="1600" b="0" dirty="0">
              <a:latin typeface="Times New Roman" pitchFamily="18" charset="0"/>
            </a:endParaRPr>
          </a:p>
          <a:p>
            <a:pPr eaLnBrk="1" hangingPunct="1"/>
            <a:endParaRPr lang="en-US" u="sng" dirty="0" smtClean="0">
              <a:latin typeface="Times New Roman" pitchFamily="18" charset="0"/>
            </a:endParaRPr>
          </a:p>
          <a:p>
            <a:pPr eaLnBrk="1" hangingPunct="1"/>
            <a:r>
              <a:rPr lang="en-US" u="sng" dirty="0" smtClean="0">
                <a:latin typeface="Times New Roman" pitchFamily="18" charset="0"/>
              </a:rPr>
              <a:t>Challenges</a:t>
            </a:r>
            <a:endParaRPr lang="en-US" dirty="0">
              <a:latin typeface="Times New Roman" pitchFamily="18" charset="0"/>
            </a:endParaRPr>
          </a:p>
          <a:p>
            <a:pPr eaLnBrk="1" hangingPunct="1">
              <a:buFont typeface="Arial" charset="0"/>
              <a:buChar char="•"/>
            </a:pPr>
            <a:r>
              <a:rPr lang="en-US" sz="1600" b="0" dirty="0">
                <a:latin typeface="Times New Roman" pitchFamily="18" charset="0"/>
              </a:rPr>
              <a:t> Systematic evaluation &amp; validation </a:t>
            </a:r>
          </a:p>
        </p:txBody>
      </p:sp>
      <p:sp>
        <p:nvSpPr>
          <p:cNvPr id="17420" name="Rectangle 11"/>
          <p:cNvSpPr>
            <a:spLocks noChangeArrowheads="1"/>
          </p:cNvSpPr>
          <p:nvPr/>
        </p:nvSpPr>
        <p:spPr bwMode="auto">
          <a:xfrm>
            <a:off x="8278585" y="5591175"/>
            <a:ext cx="426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7423" name="Oval 14"/>
          <p:cNvSpPr>
            <a:spLocks noChangeArrowheads="1"/>
          </p:cNvSpPr>
          <p:nvPr/>
        </p:nvSpPr>
        <p:spPr bwMode="auto">
          <a:xfrm>
            <a:off x="6629400" y="1828800"/>
            <a:ext cx="1371600" cy="1066800"/>
          </a:xfrm>
          <a:prstGeom prst="ellipse">
            <a:avLst/>
          </a:prstGeom>
          <a:noFill/>
          <a:ln w="25400"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029694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762000" y="3657600"/>
            <a:ext cx="3183467" cy="1362075"/>
          </a:xfrm>
        </p:spPr>
        <p:txBody>
          <a:bodyPr/>
          <a:lstStyle/>
          <a:p>
            <a:r>
              <a:rPr lang="en-US" altLang="zh-CN" sz="3600" cap="none" dirty="0" smtClean="0">
                <a:ea typeface="宋体" pitchFamily="2" charset="-122"/>
              </a:rPr>
              <a:t>Part 1</a:t>
            </a:r>
            <a:endParaRPr lang="en-US" sz="3600" cap="none" dirty="0" smtClean="0"/>
          </a:p>
        </p:txBody>
      </p:sp>
      <p:sp>
        <p:nvSpPr>
          <p:cNvPr id="7171" name="Text Placeholder 5"/>
          <p:cNvSpPr>
            <a:spLocks noGrp="1"/>
          </p:cNvSpPr>
          <p:nvPr>
            <p:ph type="body" idx="1"/>
          </p:nvPr>
        </p:nvSpPr>
        <p:spPr>
          <a:xfrm>
            <a:off x="685800" y="2133600"/>
            <a:ext cx="7772400" cy="1500188"/>
          </a:xfrm>
        </p:spPr>
        <p:txBody>
          <a:bodyPr/>
          <a:lstStyle/>
          <a:p>
            <a:r>
              <a:rPr lang="en-US" b="1" dirty="0" smtClean="0">
                <a:solidFill>
                  <a:srgbClr val="0000FF"/>
                </a:solidFill>
              </a:rPr>
              <a:t>Research Highlight</a:t>
            </a:r>
            <a:r>
              <a:rPr lang="en-US" dirty="0" smtClean="0"/>
              <a:t>: </a:t>
            </a:r>
          </a:p>
        </p:txBody>
      </p:sp>
      <p:sp>
        <p:nvSpPr>
          <p:cNvPr id="2" name="Footer Placeholder 1"/>
          <p:cNvSpPr>
            <a:spLocks noGrp="1"/>
          </p:cNvSpPr>
          <p:nvPr>
            <p:ph type="ftr" sz="quarter" idx="11"/>
          </p:nvPr>
        </p:nvSpPr>
        <p:spPr/>
        <p:txBody>
          <a:bodyPr/>
          <a:lstStyle/>
          <a:p>
            <a:r>
              <a:rPr lang="en-US" smtClean="0"/>
              <a:t>ARO Cyber Situation Awareness MURI </a:t>
            </a:r>
            <a:endParaRPr lang="en-US"/>
          </a:p>
        </p:txBody>
      </p:sp>
      <p:sp>
        <p:nvSpPr>
          <p:cNvPr id="7" name="Freeform 6"/>
          <p:cNvSpPr/>
          <p:nvPr/>
        </p:nvSpPr>
        <p:spPr>
          <a:xfrm>
            <a:off x="4572000" y="3170056"/>
            <a:ext cx="3200400" cy="2365330"/>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800" b="1" spc="50" dirty="0" smtClean="0">
                <a:ln w="12700" cmpd="sng">
                  <a:prstDash val="solid"/>
                </a:ln>
                <a:effectLst>
                  <a:glow rad="53100">
                    <a:schemeClr val="accent6">
                      <a:satMod val="180000"/>
                      <a:alpha val="30000"/>
                    </a:schemeClr>
                  </a:glow>
                </a:effectLst>
              </a:rPr>
              <a:t>2015: X-ray style SA system</a:t>
            </a:r>
            <a:r>
              <a:rPr kumimoji="1" lang="en-US" sz="2800" b="1" kern="1200" cap="none" spc="50" dirty="0" smtClean="0">
                <a:ln w="12700" cmpd="sng">
                  <a:prstDash val="solid"/>
                </a:ln>
                <a:effectLst>
                  <a:glow rad="53100">
                    <a:schemeClr val="accent6">
                      <a:satMod val="180000"/>
                      <a:alpha val="30000"/>
                    </a:schemeClr>
                  </a:glow>
                </a:effectLst>
              </a:rPr>
              <a:t> </a:t>
            </a:r>
            <a:endParaRPr lang="zh-CN" altLang="en-US" sz="2800" b="1" kern="1200" cap="none" spc="50" dirty="0">
              <a:ln w="12700" cmpd="sng">
                <a:prstDash val="solid"/>
              </a:ln>
              <a:effectLst>
                <a:glow rad="53100">
                  <a:schemeClr val="accent6">
                    <a:satMod val="180000"/>
                    <a:alpha val="30000"/>
                  </a:schemeClr>
                </a:glow>
              </a:effectLst>
            </a:endParaRPr>
          </a:p>
        </p:txBody>
      </p:sp>
    </p:spTree>
    <p:extLst>
      <p:ext uri="{BB962C8B-B14F-4D97-AF65-F5344CB8AC3E}">
        <p14:creationId xmlns:p14="http://schemas.microsoft.com/office/powerpoint/2010/main" val="248500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600"/>
            <a:ext cx="8229600" cy="787400"/>
          </a:xfrm>
        </p:spPr>
        <p:txBody>
          <a:bodyPr>
            <a:normAutofit/>
          </a:bodyPr>
          <a:lstStyle/>
          <a:p>
            <a:r>
              <a:rPr lang="en-US" sz="3200" dirty="0" smtClean="0"/>
              <a:t>Motivation</a:t>
            </a:r>
            <a:endParaRPr lang="en-US" sz="3200" dirty="0"/>
          </a:p>
        </p:txBody>
      </p:sp>
      <p:sp>
        <p:nvSpPr>
          <p:cNvPr id="3" name="Content Placeholder 2"/>
          <p:cNvSpPr>
            <a:spLocks noGrp="1"/>
          </p:cNvSpPr>
          <p:nvPr>
            <p:ph idx="1"/>
          </p:nvPr>
        </p:nvSpPr>
        <p:spPr>
          <a:xfrm>
            <a:off x="457200" y="1752600"/>
            <a:ext cx="8229600" cy="4373563"/>
          </a:xfrm>
        </p:spPr>
        <p:txBody>
          <a:bodyPr>
            <a:normAutofit fontScale="85000" lnSpcReduction="10000"/>
          </a:bodyPr>
          <a:lstStyle/>
          <a:p>
            <a:r>
              <a:rPr lang="en-US" dirty="0" smtClean="0"/>
              <a:t>There is a </a:t>
            </a:r>
            <a:r>
              <a:rPr lang="en-US" dirty="0" smtClean="0">
                <a:solidFill>
                  <a:srgbClr val="FF0000"/>
                </a:solidFill>
              </a:rPr>
              <a:t>gap</a:t>
            </a:r>
            <a:r>
              <a:rPr lang="en-US" dirty="0" smtClean="0"/>
              <a:t> between Alerts and Policy Violations</a:t>
            </a:r>
          </a:p>
          <a:p>
            <a:pPr lvl="1"/>
            <a:r>
              <a:rPr lang="en-US" dirty="0" smtClean="0"/>
              <a:t>Many-to-one mapping </a:t>
            </a:r>
          </a:p>
          <a:p>
            <a:r>
              <a:rPr lang="en-US" dirty="0" smtClean="0"/>
              <a:t>When security analysts are working on the alerts, a main purpose is to answer:</a:t>
            </a:r>
          </a:p>
          <a:p>
            <a:pPr lvl="1">
              <a:buFont typeface="Wingdings" panose="05000000000000000000" pitchFamily="2" charset="2"/>
              <a:buChar char="ü"/>
              <a:defRPr/>
            </a:pPr>
            <a:r>
              <a:rPr lang="en-US" dirty="0"/>
              <a:t>Which policy </a:t>
            </a:r>
            <a:r>
              <a:rPr lang="en-US" dirty="0" smtClean="0"/>
              <a:t>has been </a:t>
            </a:r>
            <a:r>
              <a:rPr lang="en-US" dirty="0"/>
              <a:t>violated?</a:t>
            </a:r>
          </a:p>
          <a:p>
            <a:pPr lvl="1">
              <a:buFont typeface="Wingdings" panose="05000000000000000000" pitchFamily="2" charset="2"/>
              <a:buChar char="ü"/>
              <a:defRPr/>
            </a:pPr>
            <a:r>
              <a:rPr lang="en-US" dirty="0"/>
              <a:t>Why was this policy violated?</a:t>
            </a:r>
          </a:p>
          <a:p>
            <a:r>
              <a:rPr lang="en-US" dirty="0" smtClean="0"/>
              <a:t>Nowadays, this is usually done through </a:t>
            </a:r>
            <a:r>
              <a:rPr lang="en-US" dirty="0" smtClean="0">
                <a:solidFill>
                  <a:srgbClr val="FF0000"/>
                </a:solidFill>
              </a:rPr>
              <a:t>manual</a:t>
            </a:r>
            <a:r>
              <a:rPr lang="en-US" dirty="0" smtClean="0"/>
              <a:t> effort</a:t>
            </a:r>
          </a:p>
          <a:p>
            <a:pPr lvl="1"/>
            <a:r>
              <a:rPr lang="en-US" dirty="0" smtClean="0"/>
              <a:t>Alert correlation offers quite limited help</a:t>
            </a:r>
          </a:p>
          <a:p>
            <a:pPr lvl="1"/>
            <a:r>
              <a:rPr lang="en-US" dirty="0" smtClean="0"/>
              <a:t>DTA in theory can help a lot, but not very practical     </a:t>
            </a:r>
          </a:p>
          <a:p>
            <a:endParaRPr lang="en-US" dirty="0"/>
          </a:p>
        </p:txBody>
      </p:sp>
    </p:spTree>
    <p:extLst>
      <p:ext uri="{BB962C8B-B14F-4D97-AF65-F5344CB8AC3E}">
        <p14:creationId xmlns:p14="http://schemas.microsoft.com/office/powerpoint/2010/main" val="3969738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600"/>
            <a:ext cx="8229600" cy="787400"/>
          </a:xfrm>
        </p:spPr>
        <p:txBody>
          <a:bodyPr/>
          <a:lstStyle/>
          <a:p>
            <a:r>
              <a:rPr lang="en-US" dirty="0" smtClean="0"/>
              <a:t>Our Goal</a:t>
            </a:r>
            <a:endParaRPr lang="en-US" dirty="0"/>
          </a:p>
        </p:txBody>
      </p:sp>
      <p:sp>
        <p:nvSpPr>
          <p:cNvPr id="5" name="Freeform 4"/>
          <p:cNvSpPr/>
          <p:nvPr/>
        </p:nvSpPr>
        <p:spPr>
          <a:xfrm>
            <a:off x="3125338" y="2828862"/>
            <a:ext cx="2006221" cy="1688546"/>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800" b="1" spc="50" dirty="0" smtClean="0">
                <a:ln w="12700" cmpd="sng">
                  <a:prstDash val="solid"/>
                </a:ln>
                <a:effectLst>
                  <a:glow rad="53100">
                    <a:schemeClr val="accent6">
                      <a:satMod val="180000"/>
                      <a:alpha val="30000"/>
                    </a:schemeClr>
                  </a:glow>
                </a:effectLst>
              </a:rPr>
              <a:t>X-ray style SA system</a:t>
            </a:r>
            <a:r>
              <a:rPr kumimoji="1" lang="en-US" sz="2800" b="1" kern="1200" cap="none" spc="50" dirty="0" smtClean="0">
                <a:ln w="12700" cmpd="sng">
                  <a:prstDash val="solid"/>
                </a:ln>
                <a:effectLst>
                  <a:glow rad="53100">
                    <a:schemeClr val="accent6">
                      <a:satMod val="180000"/>
                      <a:alpha val="30000"/>
                    </a:schemeClr>
                  </a:glow>
                </a:effectLst>
              </a:rPr>
              <a:t> </a:t>
            </a:r>
            <a:endParaRPr lang="zh-CN" altLang="en-US" sz="2800" b="1" kern="1200" cap="none" spc="50" dirty="0">
              <a:ln w="12700" cmpd="sng">
                <a:prstDash val="solid"/>
              </a:ln>
              <a:effectLst>
                <a:glow rad="53100">
                  <a:schemeClr val="accent6">
                    <a:satMod val="180000"/>
                    <a:alpha val="30000"/>
                  </a:schemeClr>
                </a:glow>
              </a:effectLst>
            </a:endParaRPr>
          </a:p>
        </p:txBody>
      </p:sp>
      <p:cxnSp>
        <p:nvCxnSpPr>
          <p:cNvPr id="7" name="Straight Arrow Connector 6"/>
          <p:cNvCxnSpPr/>
          <p:nvPr/>
        </p:nvCxnSpPr>
        <p:spPr>
          <a:xfrm>
            <a:off x="2279176" y="2661313"/>
            <a:ext cx="846162" cy="491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 Box 21"/>
          <p:cNvSpPr txBox="1"/>
          <p:nvPr/>
        </p:nvSpPr>
        <p:spPr>
          <a:xfrm>
            <a:off x="623664" y="2318412"/>
            <a:ext cx="1655512" cy="65679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smtClean="0">
                <a:ea typeface="ＭＳ 明朝"/>
                <a:cs typeface="Times New Roman"/>
              </a:rPr>
              <a:t>Alerts from Sensor 1</a:t>
            </a:r>
            <a:endParaRPr lang="en-US" sz="1200" dirty="0">
              <a:effectLst/>
              <a:ea typeface="ＭＳ 明朝"/>
              <a:cs typeface="Times New Roman"/>
            </a:endParaRPr>
          </a:p>
        </p:txBody>
      </p:sp>
      <p:sp>
        <p:nvSpPr>
          <p:cNvPr id="9" name="Text Box 21"/>
          <p:cNvSpPr txBox="1"/>
          <p:nvPr/>
        </p:nvSpPr>
        <p:spPr>
          <a:xfrm>
            <a:off x="623664" y="3344735"/>
            <a:ext cx="1655512" cy="65679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smtClean="0">
                <a:ea typeface="ＭＳ 明朝"/>
                <a:cs typeface="Times New Roman"/>
              </a:rPr>
              <a:t>Alerts from Sensor K</a:t>
            </a:r>
            <a:endParaRPr lang="en-US" sz="1200" dirty="0">
              <a:effectLst/>
              <a:ea typeface="ＭＳ 明朝"/>
              <a:cs typeface="Times New Roman"/>
            </a:endParaRPr>
          </a:p>
        </p:txBody>
      </p:sp>
      <p:cxnSp>
        <p:nvCxnSpPr>
          <p:cNvPr id="10" name="Straight Arrow Connector 9"/>
          <p:cNvCxnSpPr/>
          <p:nvPr/>
        </p:nvCxnSpPr>
        <p:spPr>
          <a:xfrm flipV="1">
            <a:off x="2242214" y="3747770"/>
            <a:ext cx="883124" cy="49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 Box 21"/>
          <p:cNvSpPr txBox="1"/>
          <p:nvPr/>
        </p:nvSpPr>
        <p:spPr>
          <a:xfrm>
            <a:off x="623664" y="2943827"/>
            <a:ext cx="1655512" cy="31182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smtClean="0">
                <a:ea typeface="ＭＳ 明朝"/>
                <a:cs typeface="Times New Roman"/>
              </a:rPr>
              <a:t>… … </a:t>
            </a:r>
            <a:endParaRPr lang="en-US" sz="1200" dirty="0">
              <a:effectLst/>
              <a:ea typeface="ＭＳ 明朝"/>
              <a:cs typeface="Times New Roman"/>
            </a:endParaRPr>
          </a:p>
        </p:txBody>
      </p:sp>
      <p:sp>
        <p:nvSpPr>
          <p:cNvPr id="16" name="Text Box 21"/>
          <p:cNvSpPr txBox="1"/>
          <p:nvPr/>
        </p:nvSpPr>
        <p:spPr>
          <a:xfrm>
            <a:off x="650032" y="4268271"/>
            <a:ext cx="1655512" cy="3284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smtClean="0">
                <a:ea typeface="ＭＳ 明朝"/>
                <a:cs typeface="Times New Roman"/>
              </a:rPr>
              <a:t>Policy A</a:t>
            </a:r>
            <a:endParaRPr lang="en-US" sz="1200" dirty="0">
              <a:effectLst/>
              <a:ea typeface="ＭＳ 明朝"/>
              <a:cs typeface="Times New Roman"/>
            </a:endParaRPr>
          </a:p>
        </p:txBody>
      </p:sp>
      <p:sp>
        <p:nvSpPr>
          <p:cNvPr id="17" name="Text Box 21"/>
          <p:cNvSpPr txBox="1"/>
          <p:nvPr/>
        </p:nvSpPr>
        <p:spPr>
          <a:xfrm>
            <a:off x="650032" y="4859752"/>
            <a:ext cx="1655512" cy="3284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smtClean="0">
                <a:ea typeface="ＭＳ 明朝"/>
                <a:cs typeface="Times New Roman"/>
              </a:rPr>
              <a:t>Policy B</a:t>
            </a:r>
            <a:endParaRPr lang="en-US" sz="1200" dirty="0">
              <a:effectLst/>
              <a:ea typeface="ＭＳ 明朝"/>
              <a:cs typeface="Times New Roman"/>
            </a:endParaRPr>
          </a:p>
        </p:txBody>
      </p:sp>
      <p:cxnSp>
        <p:nvCxnSpPr>
          <p:cNvPr id="18" name="Straight Arrow Connector 17"/>
          <p:cNvCxnSpPr/>
          <p:nvPr/>
        </p:nvCxnSpPr>
        <p:spPr>
          <a:xfrm flipV="1">
            <a:off x="2123366" y="4060782"/>
            <a:ext cx="1001972" cy="446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5" idx="7"/>
          </p:cNvCxnSpPr>
          <p:nvPr/>
        </p:nvCxnSpPr>
        <p:spPr>
          <a:xfrm flipV="1">
            <a:off x="2123366" y="4235979"/>
            <a:ext cx="1001972" cy="787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131559" y="2784960"/>
            <a:ext cx="1001972" cy="787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 Box 21"/>
          <p:cNvSpPr txBox="1"/>
          <p:nvPr/>
        </p:nvSpPr>
        <p:spPr>
          <a:xfrm>
            <a:off x="6097343" y="2456560"/>
            <a:ext cx="2200495" cy="397332"/>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smtClean="0">
                <a:ea typeface="ＭＳ 明朝"/>
                <a:cs typeface="Times New Roman"/>
              </a:rPr>
              <a:t>A violation “view” for Policy A</a:t>
            </a:r>
            <a:endParaRPr lang="en-US" sz="1200" dirty="0">
              <a:effectLst/>
              <a:ea typeface="ＭＳ 明朝"/>
              <a:cs typeface="Times New Roman"/>
            </a:endParaRPr>
          </a:p>
        </p:txBody>
      </p:sp>
      <p:sp>
        <p:nvSpPr>
          <p:cNvPr id="24" name="Text Box 21"/>
          <p:cNvSpPr txBox="1"/>
          <p:nvPr/>
        </p:nvSpPr>
        <p:spPr>
          <a:xfrm>
            <a:off x="6097343" y="4060782"/>
            <a:ext cx="1886595" cy="372302"/>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smtClean="0">
                <a:ea typeface="ＭＳ 明朝"/>
                <a:cs typeface="Times New Roman"/>
              </a:rPr>
              <a:t>A violation view for Policy B</a:t>
            </a:r>
            <a:endParaRPr lang="en-US" sz="1200" dirty="0">
              <a:effectLst/>
              <a:ea typeface="ＭＳ 明朝"/>
              <a:cs typeface="Times New Roman"/>
            </a:endParaRPr>
          </a:p>
        </p:txBody>
      </p:sp>
      <p:cxnSp>
        <p:nvCxnSpPr>
          <p:cNvPr id="25" name="Straight Arrow Connector 24"/>
          <p:cNvCxnSpPr>
            <a:endCxn id="24" idx="1"/>
          </p:cNvCxnSpPr>
          <p:nvPr/>
        </p:nvCxnSpPr>
        <p:spPr>
          <a:xfrm>
            <a:off x="5131559" y="3780994"/>
            <a:ext cx="965784" cy="465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 Box 21"/>
          <p:cNvSpPr txBox="1"/>
          <p:nvPr/>
        </p:nvSpPr>
        <p:spPr>
          <a:xfrm>
            <a:off x="6212884" y="3341741"/>
            <a:ext cx="1655512" cy="31182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smtClean="0">
                <a:ea typeface="ＭＳ 明朝"/>
                <a:cs typeface="Times New Roman"/>
              </a:rPr>
              <a:t>… … </a:t>
            </a:r>
            <a:endParaRPr lang="en-US" sz="1200" dirty="0">
              <a:effectLst/>
              <a:ea typeface="ＭＳ 明朝"/>
              <a:cs typeface="Times New Roman"/>
            </a:endParaRPr>
          </a:p>
        </p:txBody>
      </p:sp>
      <p:sp>
        <p:nvSpPr>
          <p:cNvPr id="28" name="Text Box 21"/>
          <p:cNvSpPr txBox="1"/>
          <p:nvPr/>
        </p:nvSpPr>
        <p:spPr>
          <a:xfrm>
            <a:off x="2981572" y="5820280"/>
            <a:ext cx="3180855" cy="539578"/>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smtClean="0">
                <a:solidFill>
                  <a:srgbClr val="0070C0"/>
                </a:solidFill>
                <a:ea typeface="ＭＳ 明朝"/>
                <a:cs typeface="Times New Roman"/>
              </a:rPr>
              <a:t>Side benefit: alert fusion</a:t>
            </a:r>
            <a:endParaRPr lang="en-US" sz="1200" dirty="0">
              <a:solidFill>
                <a:srgbClr val="0070C0"/>
              </a:solidFill>
              <a:effectLst/>
              <a:ea typeface="ＭＳ 明朝"/>
              <a:cs typeface="Times New Roman"/>
            </a:endParaRPr>
          </a:p>
        </p:txBody>
      </p:sp>
    </p:spTree>
    <p:extLst>
      <p:ext uri="{BB962C8B-B14F-4D97-AF65-F5344CB8AC3E}">
        <p14:creationId xmlns:p14="http://schemas.microsoft.com/office/powerpoint/2010/main" val="1788611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50376"/>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X-ray analogy</a:t>
            </a:r>
          </a:p>
        </p:txBody>
      </p:sp>
      <p:pic>
        <p:nvPicPr>
          <p:cNvPr id="3076" name="Picture 4" descr="https://encrypted-tbn0.gstatic.com/images?q=tbn:ANd9GcQZoS5QAJ-UJkOOsmrhpGOZXphNwse0IcRFdEAdqYrpUCtp1yEU4_dQQh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71" y="1821408"/>
            <a:ext cx="2014419" cy="268935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1"/>
          <p:cNvSpPr txBox="1"/>
          <p:nvPr/>
        </p:nvSpPr>
        <p:spPr>
          <a:xfrm>
            <a:off x="783371" y="4814993"/>
            <a:ext cx="1655512" cy="3284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smtClean="0">
                <a:ea typeface="ＭＳ 明朝"/>
                <a:cs typeface="Times New Roman"/>
              </a:rPr>
              <a:t>Policy A violation: Broken arm</a:t>
            </a:r>
            <a:endParaRPr lang="en-US" sz="1200" dirty="0">
              <a:effectLst/>
              <a:ea typeface="ＭＳ 明朝"/>
              <a:cs typeface="Times New Roman"/>
            </a:endParaRPr>
          </a:p>
        </p:txBody>
      </p:sp>
      <p:sp>
        <p:nvSpPr>
          <p:cNvPr id="10" name="Text Box 21"/>
          <p:cNvSpPr txBox="1"/>
          <p:nvPr/>
        </p:nvSpPr>
        <p:spPr>
          <a:xfrm>
            <a:off x="4945939" y="4814993"/>
            <a:ext cx="1655512" cy="3284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smtClean="0">
                <a:ea typeface="ＭＳ 明朝"/>
                <a:cs typeface="Times New Roman"/>
              </a:rPr>
              <a:t>Policy B violation: lung tumor</a:t>
            </a:r>
            <a:endParaRPr lang="en-US" sz="1200" dirty="0">
              <a:effectLst/>
              <a:ea typeface="ＭＳ 明朝"/>
              <a:cs typeface="Times New Roman"/>
            </a:endParaRPr>
          </a:p>
        </p:txBody>
      </p:sp>
      <p:pic>
        <p:nvPicPr>
          <p:cNvPr id="3080" name="Picture 8" descr="“lung-cancer-lesio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939" y="221358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374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16133</TotalTime>
  <Words>2113</Words>
  <Application>Microsoft Office PowerPoint</Application>
  <PresentationFormat>On-screen Show (4:3)</PresentationFormat>
  <Paragraphs>402</Paragraphs>
  <Slides>53</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Office Theme</vt:lpstr>
      <vt:lpstr>Visio</vt:lpstr>
      <vt:lpstr>Enterprise-Level Cyber Situation Awareness</vt:lpstr>
      <vt:lpstr>Research Assistants</vt:lpstr>
      <vt:lpstr>PowerPoint Presentation</vt:lpstr>
      <vt:lpstr>Theme A</vt:lpstr>
      <vt:lpstr>Cyber SA in Enterprises</vt:lpstr>
      <vt:lpstr>Part 1</vt:lpstr>
      <vt:lpstr>Motivation</vt:lpstr>
      <vt:lpstr>Our Goal</vt:lpstr>
      <vt:lpstr>PowerPoint Presentation</vt:lpstr>
      <vt:lpstr>The alerts belong to the same attack</vt:lpstr>
      <vt:lpstr>X-ray view of this attack</vt:lpstr>
      <vt:lpstr>The X-ray System</vt:lpstr>
      <vt:lpstr>Policy Checking – Example Policies</vt:lpstr>
      <vt:lpstr>Policy Checking - Example Policies</vt:lpstr>
      <vt:lpstr>Policy Checking - Example Policies</vt:lpstr>
      <vt:lpstr>PowerPoint Presentation</vt:lpstr>
      <vt:lpstr>Implementation</vt:lpstr>
      <vt:lpstr>PowerPoint Presentation</vt:lpstr>
      <vt:lpstr>PowerPoint Presentation</vt:lpstr>
      <vt:lpstr>Evaluation (1) - Benign Workloads </vt:lpstr>
      <vt:lpstr>Evaluation (2) -  ProFTPD 1.3.3c</vt:lpstr>
      <vt:lpstr>PowerPoint Presentation</vt:lpstr>
      <vt:lpstr>PowerPoint Presentation</vt:lpstr>
      <vt:lpstr>PowerPoint Presentation</vt:lpstr>
      <vt:lpstr>Evaluation (6) –  Performance Overhead</vt:lpstr>
      <vt:lpstr>Part 2</vt:lpstr>
      <vt:lpstr>A zero-day attack path</vt:lpstr>
      <vt:lpstr>How attack paths become “known” </vt:lpstr>
      <vt:lpstr>Review of the Patrol System (2012)</vt:lpstr>
      <vt:lpstr>An Example Network SODG</vt:lpstr>
      <vt:lpstr>Limitations of the Patrol System</vt:lpstr>
      <vt:lpstr>The new approach</vt:lpstr>
      <vt:lpstr>New Approach</vt:lpstr>
      <vt:lpstr>SOIDG</vt:lpstr>
      <vt:lpstr>Bayesian Network</vt:lpstr>
      <vt:lpstr>Causality Model</vt:lpstr>
      <vt:lpstr>System Architecture</vt:lpstr>
      <vt:lpstr>Experiment: Attack Scenario</vt:lpstr>
      <vt:lpstr>The collected evidence</vt:lpstr>
      <vt:lpstr>An example output</vt:lpstr>
      <vt:lpstr>Influence of false alarms</vt:lpstr>
      <vt:lpstr>Part 3</vt:lpstr>
      <vt:lpstr>Motivation</vt:lpstr>
      <vt:lpstr>ARL Petri Net Model</vt:lpstr>
      <vt:lpstr>Places and Transitions</vt:lpstr>
      <vt:lpstr>Set-aside Project Overview</vt:lpstr>
      <vt:lpstr>Experiment Overview</vt:lpstr>
      <vt:lpstr>Experiment Details</vt:lpstr>
      <vt:lpstr>Toolkit</vt:lpstr>
      <vt:lpstr>Toolkit</vt:lpstr>
      <vt:lpstr>Result</vt:lpstr>
      <vt:lpstr>Questions?</vt:lpstr>
      <vt:lpstr>PowerPoint Presentation</vt:lpstr>
    </vt:vector>
  </TitlesOfParts>
  <Company>University at Buffalo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dc:creator>
  <cp:lastModifiedBy>Peng Liu</cp:lastModifiedBy>
  <cp:revision>853</cp:revision>
  <cp:lastPrinted>2013-10-21T15:07:19Z</cp:lastPrinted>
  <dcterms:created xsi:type="dcterms:W3CDTF">2010-09-07T23:09:17Z</dcterms:created>
  <dcterms:modified xsi:type="dcterms:W3CDTF">2015-07-09T11:28:13Z</dcterms:modified>
</cp:coreProperties>
</file>