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61" r:id="rId2"/>
    <p:sldId id="324" r:id="rId3"/>
    <p:sldId id="368" r:id="rId4"/>
    <p:sldId id="370" r:id="rId5"/>
    <p:sldId id="346" r:id="rId6"/>
    <p:sldId id="392" r:id="rId7"/>
    <p:sldId id="383" r:id="rId8"/>
    <p:sldId id="299" r:id="rId9"/>
    <p:sldId id="384" r:id="rId10"/>
    <p:sldId id="385" r:id="rId11"/>
    <p:sldId id="266" r:id="rId12"/>
    <p:sldId id="265" r:id="rId13"/>
    <p:sldId id="386" r:id="rId14"/>
    <p:sldId id="267" r:id="rId15"/>
    <p:sldId id="286" r:id="rId16"/>
    <p:sldId id="287" r:id="rId17"/>
    <p:sldId id="288" r:id="rId18"/>
    <p:sldId id="388" r:id="rId19"/>
    <p:sldId id="271" r:id="rId20"/>
    <p:sldId id="303" r:id="rId21"/>
    <p:sldId id="272" r:id="rId22"/>
    <p:sldId id="304" r:id="rId23"/>
    <p:sldId id="306" r:id="rId24"/>
    <p:sldId id="308" r:id="rId25"/>
    <p:sldId id="310" r:id="rId26"/>
    <p:sldId id="311" r:id="rId27"/>
    <p:sldId id="348" r:id="rId28"/>
    <p:sldId id="350" r:id="rId29"/>
    <p:sldId id="351" r:id="rId30"/>
    <p:sldId id="347" r:id="rId31"/>
    <p:sldId id="354" r:id="rId32"/>
    <p:sldId id="355" r:id="rId33"/>
    <p:sldId id="356" r:id="rId34"/>
    <p:sldId id="390" r:id="rId35"/>
    <p:sldId id="360" r:id="rId36"/>
    <p:sldId id="389" r:id="rId37"/>
    <p:sldId id="391" r:id="rId3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000"/>
    <a:srgbClr val="4A4A3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82492" autoAdjust="0"/>
  </p:normalViewPr>
  <p:slideViewPr>
    <p:cSldViewPr>
      <p:cViewPr varScale="1">
        <p:scale>
          <a:sx n="77" d="100"/>
          <a:sy n="77" d="100"/>
        </p:scale>
        <p:origin x="-1264" y="-112"/>
      </p:cViewPr>
      <p:guideLst>
        <p:guide orient="horz" pos="2160"/>
        <p:guide pos="2880"/>
      </p:guideLst>
    </p:cSldViewPr>
  </p:slideViewPr>
  <p:outlineViewPr>
    <p:cViewPr>
      <p:scale>
        <a:sx n="33" d="100"/>
        <a:sy n="33" d="100"/>
      </p:scale>
      <p:origin x="0" y="-21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4" Type="http://schemas.microsoft.com/office/2011/relationships/chartStyle" Target="style1.xml"/><Relationship Id="rId5"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oleObject" Target="https://d.docs.live.net/c3cb868a9a8d24c9/EASEAndroid_Paper/EvaluationData.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4" Type="http://schemas.microsoft.com/office/2011/relationships/chartStyle" Target="style2.xml"/><Relationship Id="rId5" Type="http://schemas.microsoft.com/office/2011/relationships/chartColorStyle" Target="colors2.xml"/><Relationship Id="rId1" Type="http://schemas.openxmlformats.org/officeDocument/2006/relationships/themeOverride" Target="../theme/themeOverride2.xml"/><Relationship Id="rId2" Type="http://schemas.openxmlformats.org/officeDocument/2006/relationships/oleObject" Target="https://d.docs.live.net/c3cb868a9a8d24c9/EASEAndroid_Paper/EvaluationData.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4" Type="http://schemas.microsoft.com/office/2011/relationships/chartStyle" Target="style3.xml"/><Relationship Id="rId5" Type="http://schemas.microsoft.com/office/2011/relationships/chartColorStyle" Target="colors3.xml"/><Relationship Id="rId1" Type="http://schemas.openxmlformats.org/officeDocument/2006/relationships/themeOverride" Target="../theme/themeOverride3.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86397323501678"/>
          <c:y val="0.190018182885895"/>
          <c:w val="0.855464754026634"/>
          <c:h val="0.608326515201462"/>
        </c:manualLayout>
      </c:layout>
      <c:barChart>
        <c:barDir val="col"/>
        <c:grouping val="stacked"/>
        <c:varyColors val="0"/>
        <c:ser>
          <c:idx val="1"/>
          <c:order val="0"/>
          <c:tx>
            <c:strRef>
              <c:f>Sheet1!$E$1</c:f>
              <c:strCache>
                <c:ptCount val="1"/>
                <c:pt idx="0">
                  <c:v>Malicious (TP)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c:v>
                </c:pt>
                <c:pt idx="1">
                  <c:v>Apr</c:v>
                </c:pt>
                <c:pt idx="2">
                  <c:v>Jun</c:v>
                </c:pt>
                <c:pt idx="3">
                  <c:v>Aug</c:v>
                </c:pt>
                <c:pt idx="4">
                  <c:v>Oct</c:v>
                </c:pt>
                <c:pt idx="5">
                  <c:v>Dec</c:v>
                </c:pt>
              </c:strCache>
            </c:strRef>
          </c:cat>
          <c:val>
            <c:numRef>
              <c:f>Sheet1!$E$2:$E$7</c:f>
              <c:numCache>
                <c:formatCode>General</c:formatCode>
                <c:ptCount val="6"/>
                <c:pt idx="0">
                  <c:v>118.0</c:v>
                </c:pt>
                <c:pt idx="1">
                  <c:v>154.0</c:v>
                </c:pt>
                <c:pt idx="2">
                  <c:v>189.0</c:v>
                </c:pt>
                <c:pt idx="3">
                  <c:v>222.0</c:v>
                </c:pt>
                <c:pt idx="4">
                  <c:v>238.0</c:v>
                </c:pt>
                <c:pt idx="5">
                  <c:v>242.0</c:v>
                </c:pt>
              </c:numCache>
            </c:numRef>
          </c:val>
        </c:ser>
        <c:ser>
          <c:idx val="2"/>
          <c:order val="1"/>
          <c:tx>
            <c:strRef>
              <c:f>Sheet1!$K$1</c:f>
              <c:strCache>
                <c:ptCount val="1"/>
                <c:pt idx="0">
                  <c:v>Unclassified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c:v>
                </c:pt>
                <c:pt idx="1">
                  <c:v>Apr</c:v>
                </c:pt>
                <c:pt idx="2">
                  <c:v>Jun</c:v>
                </c:pt>
                <c:pt idx="3">
                  <c:v>Aug</c:v>
                </c:pt>
                <c:pt idx="4">
                  <c:v>Oct</c:v>
                </c:pt>
                <c:pt idx="5">
                  <c:v>Dec</c:v>
                </c:pt>
              </c:strCache>
            </c:strRef>
          </c:cat>
          <c:val>
            <c:numRef>
              <c:f>Sheet1!$K$2:$K$7</c:f>
              <c:numCache>
                <c:formatCode>General</c:formatCode>
                <c:ptCount val="6"/>
                <c:pt idx="0">
                  <c:v>1192.0</c:v>
                </c:pt>
                <c:pt idx="1">
                  <c:v>2091.0</c:v>
                </c:pt>
                <c:pt idx="2">
                  <c:v>2678.0</c:v>
                </c:pt>
                <c:pt idx="3">
                  <c:v>3087.0</c:v>
                </c:pt>
                <c:pt idx="4">
                  <c:v>3228.0</c:v>
                </c:pt>
                <c:pt idx="5">
                  <c:v>3288.0</c:v>
                </c:pt>
              </c:numCache>
            </c:numRef>
          </c:val>
        </c:ser>
        <c:dLbls>
          <c:showLegendKey val="0"/>
          <c:showVal val="0"/>
          <c:showCatName val="0"/>
          <c:showSerName val="0"/>
          <c:showPercent val="0"/>
          <c:showBubbleSize val="0"/>
        </c:dLbls>
        <c:gapWidth val="150"/>
        <c:overlap val="100"/>
        <c:axId val="382426648"/>
        <c:axId val="3823932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Matched Benign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extLst>
                      <c:ext uri="{02D57815-91ED-43cb-92C2-25804820EDAC}">
                        <c15:formulaRef>
                          <c15:sqref>Sheet1!$A$2:$A$7</c15:sqref>
                        </c15:formulaRef>
                      </c:ext>
                    </c:extLst>
                    <c:strCache>
                      <c:ptCount val="6"/>
                      <c:pt idx="0">
                        <c:v>Feb</c:v>
                      </c:pt>
                      <c:pt idx="1">
                        <c:v>Apr</c:v>
                      </c:pt>
                      <c:pt idx="2">
                        <c:v>Jun</c:v>
                      </c:pt>
                      <c:pt idx="3">
                        <c:v>Aug</c:v>
                      </c:pt>
                      <c:pt idx="4">
                        <c:v>Oct</c:v>
                      </c:pt>
                      <c:pt idx="5">
                        <c:v>Dec</c:v>
                      </c:pt>
                    </c:strCache>
                  </c:strRef>
                </c:cat>
                <c:val>
                  <c:numRef>
                    <c:extLst>
                      <c:ext uri="{02D57815-91ED-43cb-92C2-25804820EDAC}">
                        <c15:formulaRef>
                          <c15:sqref>Sheet1!$B$2:$B$7</c15:sqref>
                        </c15:formulaRef>
                      </c:ext>
                    </c:extLst>
                    <c:numCache>
                      <c:formatCode>General</c:formatCode>
                      <c:ptCount val="6"/>
                      <c:pt idx="0">
                        <c:v>0</c:v>
                      </c:pt>
                      <c:pt idx="1">
                        <c:v>0</c:v>
                      </c:pt>
                      <c:pt idx="2">
                        <c:v>0</c:v>
                      </c:pt>
                      <c:pt idx="3">
                        <c:v>0</c:v>
                      </c:pt>
                      <c:pt idx="4">
                        <c:v>0</c:v>
                      </c:pt>
                      <c:pt idx="5">
                        <c:v>0</c:v>
                      </c:pt>
                    </c:numCache>
                  </c:numRef>
                </c:val>
              </c15:ser>
            </c15:filteredBarSeries>
          </c:ext>
        </c:extLst>
      </c:barChart>
      <c:catAx>
        <c:axId val="382426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393240"/>
        <c:crosses val="autoZero"/>
        <c:auto val="1"/>
        <c:lblAlgn val="ctr"/>
        <c:lblOffset val="100"/>
        <c:noMultiLvlLbl val="0"/>
      </c:catAx>
      <c:valAx>
        <c:axId val="382393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2426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86397323501678"/>
          <c:y val="0.190018182885895"/>
          <c:w val="0.855464754026634"/>
          <c:h val="0.608326515201462"/>
        </c:manualLayout>
      </c:layout>
      <c:barChart>
        <c:barDir val="col"/>
        <c:grouping val="stacked"/>
        <c:varyColors val="0"/>
        <c:ser>
          <c:idx val="0"/>
          <c:order val="0"/>
          <c:tx>
            <c:strRef>
              <c:f>Sheet1!$D$1</c:f>
              <c:strCache>
                <c:ptCount val="1"/>
                <c:pt idx="0">
                  <c:v>Benign (TN)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c:v>
                </c:pt>
                <c:pt idx="1">
                  <c:v>Apr</c:v>
                </c:pt>
                <c:pt idx="2">
                  <c:v>Jun</c:v>
                </c:pt>
                <c:pt idx="3">
                  <c:v>Aug</c:v>
                </c:pt>
                <c:pt idx="4">
                  <c:v>Oct</c:v>
                </c:pt>
                <c:pt idx="5">
                  <c:v>Dec</c:v>
                </c:pt>
              </c:strCache>
            </c:strRef>
          </c:cat>
          <c:val>
            <c:numRef>
              <c:f>Sheet1!$D$2:$D$7</c:f>
              <c:numCache>
                <c:formatCode>General</c:formatCode>
                <c:ptCount val="6"/>
                <c:pt idx="0">
                  <c:v>226.0</c:v>
                </c:pt>
                <c:pt idx="1">
                  <c:v>256.0</c:v>
                </c:pt>
                <c:pt idx="2">
                  <c:v>312.0</c:v>
                </c:pt>
                <c:pt idx="3">
                  <c:v>330.0</c:v>
                </c:pt>
                <c:pt idx="4">
                  <c:v>334.0</c:v>
                </c:pt>
                <c:pt idx="5">
                  <c:v>336.0</c:v>
                </c:pt>
              </c:numCache>
            </c:numRef>
          </c:val>
        </c:ser>
        <c:ser>
          <c:idx val="1"/>
          <c:order val="1"/>
          <c:tx>
            <c:strRef>
              <c:f>Sheet1!$F$1</c:f>
              <c:strCache>
                <c:ptCount val="1"/>
                <c:pt idx="0">
                  <c:v>Malicious (TP)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c:v>
                </c:pt>
                <c:pt idx="1">
                  <c:v>Apr</c:v>
                </c:pt>
                <c:pt idx="2">
                  <c:v>Jun</c:v>
                </c:pt>
                <c:pt idx="3">
                  <c:v>Aug</c:v>
                </c:pt>
                <c:pt idx="4">
                  <c:v>Oct</c:v>
                </c:pt>
                <c:pt idx="5">
                  <c:v>Dec</c:v>
                </c:pt>
              </c:strCache>
            </c:strRef>
          </c:cat>
          <c:val>
            <c:numRef>
              <c:f>Sheet1!$F$2:$F$7</c:f>
              <c:numCache>
                <c:formatCode>General</c:formatCode>
                <c:ptCount val="6"/>
                <c:pt idx="0">
                  <c:v>748.0</c:v>
                </c:pt>
                <c:pt idx="1">
                  <c:v>1040.0</c:v>
                </c:pt>
                <c:pt idx="2">
                  <c:v>1578.0</c:v>
                </c:pt>
                <c:pt idx="3">
                  <c:v>1988.0</c:v>
                </c:pt>
                <c:pt idx="4">
                  <c:v>2134.0</c:v>
                </c:pt>
                <c:pt idx="5">
                  <c:v>2182.0</c:v>
                </c:pt>
              </c:numCache>
            </c:numRef>
          </c:val>
        </c:ser>
        <c:ser>
          <c:idx val="3"/>
          <c:order val="2"/>
          <c:tx>
            <c:strRef>
              <c:f>Sheet1!$L$1</c:f>
              <c:strCache>
                <c:ptCount val="1"/>
                <c:pt idx="0">
                  <c:v>FP+FN Patterns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c:v>
                </c:pt>
                <c:pt idx="1">
                  <c:v>Apr</c:v>
                </c:pt>
                <c:pt idx="2">
                  <c:v>Jun</c:v>
                </c:pt>
                <c:pt idx="3">
                  <c:v>Aug</c:v>
                </c:pt>
                <c:pt idx="4">
                  <c:v>Oct</c:v>
                </c:pt>
                <c:pt idx="5">
                  <c:v>Dec</c:v>
                </c:pt>
              </c:strCache>
            </c:strRef>
          </c:cat>
          <c:val>
            <c:numRef>
              <c:f>Sheet1!$L$2:$L$7</c:f>
              <c:numCache>
                <c:formatCode>General</c:formatCode>
                <c:ptCount val="6"/>
                <c:pt idx="0">
                  <c:v>4.0</c:v>
                </c:pt>
                <c:pt idx="1">
                  <c:v>23.0</c:v>
                </c:pt>
                <c:pt idx="2">
                  <c:v>45.0</c:v>
                </c:pt>
                <c:pt idx="3">
                  <c:v>71.0</c:v>
                </c:pt>
                <c:pt idx="4">
                  <c:v>86.0</c:v>
                </c:pt>
                <c:pt idx="5">
                  <c:v>106.0</c:v>
                </c:pt>
              </c:numCache>
            </c:numRef>
          </c:val>
        </c:ser>
        <c:ser>
          <c:idx val="2"/>
          <c:order val="3"/>
          <c:tx>
            <c:strRef>
              <c:f>Sheet1!$J$1</c:f>
              <c:strCache>
                <c:ptCount val="1"/>
                <c:pt idx="0">
                  <c:v>Unclassified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Feb</c:v>
                </c:pt>
                <c:pt idx="1">
                  <c:v>Apr</c:v>
                </c:pt>
                <c:pt idx="2">
                  <c:v>Jun</c:v>
                </c:pt>
                <c:pt idx="3">
                  <c:v>Aug</c:v>
                </c:pt>
                <c:pt idx="4">
                  <c:v>Oct</c:v>
                </c:pt>
                <c:pt idx="5">
                  <c:v>Dec</c:v>
                </c:pt>
              </c:strCache>
            </c:strRef>
          </c:cat>
          <c:val>
            <c:numRef>
              <c:f>Sheet1!$J$2:$J$7</c:f>
              <c:numCache>
                <c:formatCode>General</c:formatCode>
                <c:ptCount val="6"/>
                <c:pt idx="0">
                  <c:v>332.0</c:v>
                </c:pt>
                <c:pt idx="1">
                  <c:v>926.0</c:v>
                </c:pt>
                <c:pt idx="2">
                  <c:v>932.0</c:v>
                </c:pt>
                <c:pt idx="3">
                  <c:v>920.0</c:v>
                </c:pt>
                <c:pt idx="4">
                  <c:v>912.0</c:v>
                </c:pt>
                <c:pt idx="5">
                  <c:v>906.0</c:v>
                </c:pt>
              </c:numCache>
            </c:numRef>
          </c:val>
        </c:ser>
        <c:dLbls>
          <c:showLegendKey val="0"/>
          <c:showVal val="0"/>
          <c:showCatName val="0"/>
          <c:showSerName val="0"/>
          <c:showPercent val="0"/>
          <c:showBubbleSize val="0"/>
        </c:dLbls>
        <c:gapWidth val="150"/>
        <c:overlap val="100"/>
        <c:axId val="578265000"/>
        <c:axId val="1220749368"/>
      </c:barChart>
      <c:catAx>
        <c:axId val="578265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0749368"/>
        <c:crosses val="autoZero"/>
        <c:auto val="1"/>
        <c:lblAlgn val="ctr"/>
        <c:lblOffset val="100"/>
        <c:noMultiLvlLbl val="0"/>
      </c:catAx>
      <c:valAx>
        <c:axId val="1220749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8265000"/>
        <c:crosses val="autoZero"/>
        <c:crossBetween val="between"/>
      </c:valAx>
      <c:spPr>
        <a:noFill/>
        <a:ln>
          <a:noFill/>
        </a:ln>
        <a:effectLst/>
      </c:spPr>
    </c:plotArea>
    <c:legend>
      <c:legendPos val="b"/>
      <c:layout>
        <c:manualLayout>
          <c:xMode val="edge"/>
          <c:yMode val="edge"/>
          <c:x val="0.0276426040149191"/>
          <c:y val="0.868071126397031"/>
          <c:w val="0.931637192729662"/>
          <c:h val="0.12686362273305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b="1" i="0" baseline="0" dirty="0" smtClean="0">
                <a:effectLst/>
              </a:rPr>
              <a:t>Distribution of Classified Malicious Access Patterns</a:t>
            </a:r>
            <a:endParaRPr lang="en-US" sz="2400" dirty="0">
              <a:effectLst/>
            </a:endParaRPr>
          </a:p>
        </c:rich>
      </c:tx>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7894736842105"/>
          <c:y val="0.166620443277924"/>
          <c:w val="0.641812865497076"/>
          <c:h val="0.598194371536891"/>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Sheet3!$A$2:$A$9</c:f>
              <c:strCache>
                <c:ptCount val="8"/>
                <c:pt idx="0">
                  <c:v>1. {read,write} files on /dev/graphics, /dev/block, /dev/exynos-mem, /dev/mem, /dev/android_adb, /dev/s3c-mfc</c:v>
                </c:pt>
                <c:pt idx="1">
                  <c:v>2. {dac_override,chown,fsetid} capability on /data/data, /data/local, /data/misc, /data/system, /sdcard                                                                                                                                                        </c:v>
                </c:pt>
                <c:pt idx="2">
                  <c:v>3. {create,write,unlink} files on /system/app, /system/bin, /system/xbin, /system/etc</c:v>
                </c:pt>
                <c:pt idx="3">
                  <c:v>4. {read,write} files on /sys/block, /sys/devices, /sys/fs, /sys/kernel</c:v>
                </c:pt>
                <c:pt idx="4">
                  <c:v>5. {kill,sys_admin,sys_ptrace,sys_chroot,setuid,setgid} capability</c:v>
                </c:pt>
                <c:pt idx="5">
                  <c:v>6. {transition,dyntransition} process</c:v>
                </c:pt>
                <c:pt idx="6">
                  <c:v>7. {read,write} files on /proc/sys, /proc/app_pid/cwd|environ|exe|mem|mounts</c:v>
                </c:pt>
                <c:pt idx="7">
                  <c:v>8. {connectto} unix domain sockets of privileged daemons directly</c:v>
                </c:pt>
              </c:strCache>
            </c:strRef>
          </c:cat>
          <c:val>
            <c:numRef>
              <c:f>Sheet3!$B$2:$B$9</c:f>
              <c:numCache>
                <c:formatCode>General</c:formatCode>
                <c:ptCount val="8"/>
                <c:pt idx="0">
                  <c:v>123.0</c:v>
                </c:pt>
                <c:pt idx="1">
                  <c:v>114.0</c:v>
                </c:pt>
                <c:pt idx="2">
                  <c:v>98.0</c:v>
                </c:pt>
                <c:pt idx="3">
                  <c:v>55.0</c:v>
                </c:pt>
                <c:pt idx="4">
                  <c:v>52.0</c:v>
                </c:pt>
                <c:pt idx="5">
                  <c:v>36.0</c:v>
                </c:pt>
                <c:pt idx="6">
                  <c:v>19.0</c:v>
                </c:pt>
                <c:pt idx="7">
                  <c:v>15.0</c:v>
                </c:pt>
              </c:numCache>
            </c:numRef>
          </c:val>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0.08039</cdr:y>
    </cdr:from>
    <cdr:to>
      <cdr:x>0.28093</cdr:x>
      <cdr:y>0.16563</cdr:y>
    </cdr:to>
    <cdr:sp macro="" textlink="">
      <cdr:nvSpPr>
        <cdr:cNvPr id="2" name="TextBox 1"/>
        <cdr:cNvSpPr txBox="1"/>
      </cdr:nvSpPr>
      <cdr:spPr>
        <a:xfrm xmlns:a="http://schemas.openxmlformats.org/drawingml/2006/main">
          <a:off x="0" y="201418"/>
          <a:ext cx="1086958" cy="2135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 of Access Patterns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0.07774</cdr:y>
    </cdr:from>
    <cdr:to>
      <cdr:x>0.27359</cdr:x>
      <cdr:y>0.16298</cdr:y>
    </cdr:to>
    <cdr:sp macro="" textlink="">
      <cdr:nvSpPr>
        <cdr:cNvPr id="2" name="TextBox 1"/>
        <cdr:cNvSpPr txBox="1"/>
      </cdr:nvSpPr>
      <cdr:spPr>
        <a:xfrm xmlns:a="http://schemas.openxmlformats.org/drawingml/2006/main">
          <a:off x="0" y="194787"/>
          <a:ext cx="1060714" cy="2135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dirty="0"/>
            <a:t># of Access Patterns</a:t>
          </a:r>
        </a:p>
      </cdr:txBody>
    </cdr:sp>
  </cdr:relSizeAnchor>
</c:userShapes>
</file>

<file path=ppt/drawings/drawing3.xml><?xml version="1.0" encoding="utf-8"?>
<c:userShapes xmlns:c="http://schemas.openxmlformats.org/drawingml/2006/chart">
  <cdr:relSizeAnchor xmlns:cdr="http://schemas.openxmlformats.org/drawingml/2006/chartDrawing">
    <cdr:from>
      <cdr:x>0.57018</cdr:x>
      <cdr:y>0.06667</cdr:y>
    </cdr:from>
    <cdr:to>
      <cdr:x>0.94737</cdr:x>
      <cdr:y>0.2</cdr:y>
    </cdr:to>
    <cdr:sp macro="" textlink="">
      <cdr:nvSpPr>
        <cdr:cNvPr id="2" name="TextBox 1"/>
        <cdr:cNvSpPr txBox="1"/>
      </cdr:nvSpPr>
      <cdr:spPr>
        <a:xfrm xmlns:a="http://schemas.openxmlformats.org/drawingml/2006/main">
          <a:off x="4953000" y="457200"/>
          <a:ext cx="32766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5"/>
          </a:xfrm>
          <a:prstGeom prst="rect">
            <a:avLst/>
          </a:prstGeom>
        </p:spPr>
        <p:txBody>
          <a:bodyPr vert="horz" lIns="91440" tIns="45720" rIns="91440" bIns="45720" rtlCol="0"/>
          <a:lstStyle>
            <a:lvl1pPr algn="r">
              <a:defRPr sz="1200"/>
            </a:lvl1pPr>
          </a:lstStyle>
          <a:p>
            <a:fld id="{FED8C983-7ADA-4A64-9059-AE3411BD641C}" type="datetimeFigureOut">
              <a:rPr lang="en-US" smtClean="0"/>
              <a:t>7/9/15</a:t>
            </a:fld>
            <a:endParaRPr lang="en-US"/>
          </a:p>
        </p:txBody>
      </p:sp>
      <p:sp>
        <p:nvSpPr>
          <p:cNvPr id="4" name="Footer Placeholder 3"/>
          <p:cNvSpPr>
            <a:spLocks noGrp="1"/>
          </p:cNvSpPr>
          <p:nvPr>
            <p:ph type="ftr" sz="quarter" idx="2"/>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1440" tIns="45720" rIns="91440" bIns="45720" rtlCol="0" anchor="b"/>
          <a:lstStyle>
            <a:lvl1pPr algn="r">
              <a:defRPr sz="1200"/>
            </a:lvl1pPr>
          </a:lstStyle>
          <a:p>
            <a:fld id="{7400BB34-AA01-4375-8DDC-B6C4662FF0E8}" type="slidenum">
              <a:rPr lang="en-US" smtClean="0"/>
              <a:t>‹#›</a:t>
            </a:fld>
            <a:endParaRPr lang="en-US"/>
          </a:p>
        </p:txBody>
      </p:sp>
    </p:spTree>
    <p:extLst>
      <p:ext uri="{BB962C8B-B14F-4D97-AF65-F5344CB8AC3E}">
        <p14:creationId xmlns:p14="http://schemas.microsoft.com/office/powerpoint/2010/main" val="6651709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5"/>
          </a:xfrm>
          <a:prstGeom prst="rect">
            <a:avLst/>
          </a:prstGeom>
        </p:spPr>
        <p:txBody>
          <a:bodyPr vert="horz" lIns="91440" tIns="45720" rIns="91440" bIns="45720" rtlCol="0"/>
          <a:lstStyle>
            <a:lvl1pPr algn="r">
              <a:defRPr sz="1200"/>
            </a:lvl1pPr>
          </a:lstStyle>
          <a:p>
            <a:fld id="{760FDCE1-E385-4F61-A7A7-AEEDC5BAB118}" type="datetimeFigureOut">
              <a:rPr lang="en-US" smtClean="0"/>
              <a:t>7/9/15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22415801-5C2E-4CDF-BB87-A3A89215FE85}" type="slidenum">
              <a:rPr lang="en-US" smtClean="0"/>
              <a:t>‹#›</a:t>
            </a:fld>
            <a:endParaRPr lang="en-US"/>
          </a:p>
        </p:txBody>
      </p:sp>
    </p:spTree>
    <p:extLst>
      <p:ext uri="{BB962C8B-B14F-4D97-AF65-F5344CB8AC3E}">
        <p14:creationId xmlns:p14="http://schemas.microsoft.com/office/powerpoint/2010/main" val="15208786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being here for my oral exam. My thesis topic is “Automated Generation, Refinement and Verification for Security Policies”</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a:t>
            </a:fld>
            <a:endParaRPr lang="en-US"/>
          </a:p>
        </p:txBody>
      </p:sp>
    </p:spTree>
    <p:extLst>
      <p:ext uri="{BB962C8B-B14F-4D97-AF65-F5344CB8AC3E}">
        <p14:creationId xmlns:p14="http://schemas.microsoft.com/office/powerpoint/2010/main" val="142770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need to care the name AVC.</a:t>
            </a:r>
            <a:r>
              <a:rPr lang="en-US" baseline="0" dirty="0" smtClean="0"/>
              <a:t> What we need to know is that the AVC entry contains the security labels related to the denied operation. These labels can be used to create a new allow rule. But in practice, we need to determine whether the label is the right one, or we need to create new labels.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15</a:t>
            </a:fld>
            <a:endParaRPr lang="en-US"/>
          </a:p>
        </p:txBody>
      </p:sp>
    </p:spTree>
    <p:extLst>
      <p:ext uri="{BB962C8B-B14F-4D97-AF65-F5344CB8AC3E}">
        <p14:creationId xmlns:p14="http://schemas.microsoft.com/office/powerpoint/2010/main" val="402782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process info</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16</a:t>
            </a:fld>
            <a:endParaRPr lang="en-US"/>
          </a:p>
        </p:txBody>
      </p:sp>
    </p:spTree>
    <p:extLst>
      <p:ext uri="{BB962C8B-B14F-4D97-AF65-F5344CB8AC3E}">
        <p14:creationId xmlns:p14="http://schemas.microsoft.com/office/powerpoint/2010/main" val="51772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file object, file path</a:t>
            </a:r>
            <a:r>
              <a:rPr lang="en-US" baseline="0" dirty="0" smtClean="0"/>
              <a:t> full name</a:t>
            </a:r>
            <a:endParaRPr lang="en-US" dirty="0" smtClean="0"/>
          </a:p>
          <a:p>
            <a:endParaRPr lang="en-US" dirty="0" smtClean="0"/>
          </a:p>
          <a:p>
            <a:r>
              <a:rPr lang="en-US" dirty="0" smtClean="0"/>
              <a:t>As we can see just</a:t>
            </a:r>
            <a:r>
              <a:rPr lang="en-US" baseline="0" dirty="0" smtClean="0"/>
              <a:t> one access event encodes a lot of information. A policy analyst needs to understand these information and based on his experience/knowledge to make a decision, which is really heavy.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17</a:t>
            </a:fld>
            <a:endParaRPr lang="en-US"/>
          </a:p>
        </p:txBody>
      </p:sp>
    </p:spTree>
    <p:extLst>
      <p:ext uri="{BB962C8B-B14F-4D97-AF65-F5344CB8AC3E}">
        <p14:creationId xmlns:p14="http://schemas.microsoft.com/office/powerpoint/2010/main" val="312804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goals for EASEAndroid.</a:t>
            </a:r>
            <a:r>
              <a:rPr lang="en-US" baseline="0" dirty="0" smtClean="0"/>
              <a:t> </a:t>
            </a:r>
          </a:p>
          <a:p>
            <a:endParaRPr lang="en-US" baseline="0" dirty="0" smtClean="0"/>
          </a:p>
          <a:p>
            <a:r>
              <a:rPr lang="en-US" baseline="0" dirty="0" smtClean="0"/>
              <a:t>Our novelty is we have a key insight. We found that policy refinement process can be modeled and automated as a semi-supervised learning.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19</a:t>
            </a:fld>
            <a:endParaRPr lang="en-US"/>
          </a:p>
        </p:txBody>
      </p:sp>
    </p:spTree>
    <p:extLst>
      <p:ext uri="{BB962C8B-B14F-4D97-AF65-F5344CB8AC3E}">
        <p14:creationId xmlns:p14="http://schemas.microsoft.com/office/powerpoint/2010/main" val="373921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early trials,</a:t>
            </a:r>
            <a:r>
              <a:rPr lang="en-US" baseline="0" dirty="0" smtClean="0"/>
              <a:t> we tried various common distance metrics, but not find a suitable one that can capture the intrinsic nature.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20</a:t>
            </a:fld>
            <a:endParaRPr lang="en-US"/>
          </a:p>
        </p:txBody>
      </p:sp>
    </p:spTree>
    <p:extLst>
      <p:ext uri="{BB962C8B-B14F-4D97-AF65-F5344CB8AC3E}">
        <p14:creationId xmlns:p14="http://schemas.microsoft.com/office/powerpoint/2010/main" val="2754173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architecture uses three machine learning algorithms that consider three different perspectives to find semantic correlations in the knowledge base and audit logs, and classify new access patterns to determine whether benign/malicious.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output of these algorithms is fed into a combiner that combines and appends the new knowledge into the knowledge base. This learning process is iterated multiple times. Finally, the policy generator suggests refinements.</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21</a:t>
            </a:fld>
            <a:endParaRPr lang="en-US"/>
          </a:p>
        </p:txBody>
      </p:sp>
    </p:spTree>
    <p:extLst>
      <p:ext uri="{BB962C8B-B14F-4D97-AF65-F5344CB8AC3E}">
        <p14:creationId xmlns:p14="http://schemas.microsoft.com/office/powerpoint/2010/main" val="118156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a:t>
            </a:r>
            <a:r>
              <a:rPr lang="en-US" baseline="0" dirty="0" smtClean="0"/>
              <a:t> </a:t>
            </a:r>
            <a:r>
              <a:rPr lang="en-US" baseline="0" dirty="0" err="1" smtClean="0"/>
              <a:t>sbj</a:t>
            </a:r>
            <a:r>
              <a:rPr lang="en-US" baseline="0" dirty="0" smtClean="0"/>
              <a:t>/pattern and new pattern/</a:t>
            </a:r>
            <a:r>
              <a:rPr lang="en-US" baseline="0" dirty="0" err="1" smtClean="0"/>
              <a:t>sbj</a:t>
            </a:r>
            <a:r>
              <a:rPr lang="en-US" baseline="0" dirty="0" smtClean="0"/>
              <a:t> become neighbors.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22</a:t>
            </a:fld>
            <a:endParaRPr lang="en-US"/>
          </a:p>
        </p:txBody>
      </p:sp>
    </p:spTree>
    <p:extLst>
      <p:ext uri="{BB962C8B-B14F-4D97-AF65-F5344CB8AC3E}">
        <p14:creationId xmlns:p14="http://schemas.microsoft.com/office/powerpoint/2010/main" val="140640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intuition here is we want to know how far/close</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23</a:t>
            </a:fld>
            <a:endParaRPr lang="en-US"/>
          </a:p>
        </p:txBody>
      </p:sp>
    </p:spTree>
    <p:extLst>
      <p:ext uri="{BB962C8B-B14F-4D97-AF65-F5344CB8AC3E}">
        <p14:creationId xmlns:p14="http://schemas.microsoft.com/office/powerpoint/2010/main" val="150813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fact, co-occurrence is popular in natural language processing and knowledge extraction. For example, it is used for finding words that are frequently used together in a specialized domain</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24</a:t>
            </a:fld>
            <a:endParaRPr lang="en-US"/>
          </a:p>
        </p:txBody>
      </p:sp>
    </p:spTree>
    <p:extLst>
      <p:ext uri="{BB962C8B-B14F-4D97-AF65-F5344CB8AC3E}">
        <p14:creationId xmlns:p14="http://schemas.microsoft.com/office/powerpoint/2010/main" val="341383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15801-5C2E-4CDF-BB87-A3A89215FE85}" type="slidenum">
              <a:rPr lang="en-US" smtClean="0"/>
              <a:t>25</a:t>
            </a:fld>
            <a:endParaRPr lang="en-US"/>
          </a:p>
        </p:txBody>
      </p:sp>
    </p:spTree>
    <p:extLst>
      <p:ext uri="{BB962C8B-B14F-4D97-AF65-F5344CB8AC3E}">
        <p14:creationId xmlns:p14="http://schemas.microsoft.com/office/powerpoint/2010/main" val="302646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 we focus on three tasks in security</a:t>
            </a:r>
            <a:r>
              <a:rPr lang="en-US" baseline="0" dirty="0" smtClean="0"/>
              <a:t> policy development. </a:t>
            </a:r>
          </a:p>
          <a:p>
            <a:endParaRPr lang="en-US" baseline="0" dirty="0" smtClean="0"/>
          </a:p>
          <a:p>
            <a:r>
              <a:rPr lang="en-US" baseline="0" dirty="0" smtClean="0"/>
              <a:t>We will first briefly present our previous work about policy generation: </a:t>
            </a:r>
            <a:r>
              <a:rPr lang="en-US" baseline="0" dirty="0" err="1" smtClean="0"/>
              <a:t>MetaSymploit</a:t>
            </a:r>
            <a:endParaRPr lang="en-US" baseline="0" dirty="0" smtClean="0"/>
          </a:p>
          <a:p>
            <a:r>
              <a:rPr lang="en-US" baseline="0" dirty="0" smtClean="0"/>
              <a:t>Then we will focus on our recent work about policy refinement: EASEAndroid</a:t>
            </a:r>
          </a:p>
          <a:p>
            <a:r>
              <a:rPr lang="en-US" baseline="0" dirty="0" smtClean="0"/>
              <a:t>Finally, we will discuss our research plan about policy verification.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a:t>
            </a:fld>
            <a:endParaRPr lang="en-US"/>
          </a:p>
        </p:txBody>
      </p:sp>
    </p:spTree>
    <p:extLst>
      <p:ext uri="{BB962C8B-B14F-4D97-AF65-F5344CB8AC3E}">
        <p14:creationId xmlns:p14="http://schemas.microsoft.com/office/powerpoint/2010/main" val="504019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a:t>
            </a:r>
            <a:r>
              <a:rPr lang="en-US" baseline="0" dirty="0" smtClean="0"/>
              <a:t> to infer fine-grained labels, to more precisely represent the patterns, and avoid mistakenly involving irrelevant </a:t>
            </a:r>
            <a:r>
              <a:rPr lang="en-US" baseline="0" dirty="0" err="1" smtClean="0"/>
              <a:t>sbj</a:t>
            </a:r>
            <a:r>
              <a:rPr lang="en-US" baseline="0" dirty="0" smtClean="0"/>
              <a:t>/</a:t>
            </a:r>
            <a:r>
              <a:rPr lang="en-US" baseline="0" dirty="0" err="1" smtClean="0"/>
              <a:t>obj</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26</a:t>
            </a:fld>
            <a:endParaRPr lang="en-US"/>
          </a:p>
        </p:txBody>
      </p:sp>
    </p:spTree>
    <p:extLst>
      <p:ext uri="{BB962C8B-B14F-4D97-AF65-F5344CB8AC3E}">
        <p14:creationId xmlns:p14="http://schemas.microsoft.com/office/powerpoint/2010/main" val="175660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8-node </a:t>
            </a:r>
            <a:r>
              <a:rPr lang="en-US" dirty="0" err="1" smtClean="0"/>
              <a:t>Hadoop</a:t>
            </a:r>
            <a:r>
              <a:rPr lang="en-US" dirty="0" smtClean="0"/>
              <a:t> Cluster, 256 GB Memory. </a:t>
            </a:r>
          </a:p>
          <a:p>
            <a:r>
              <a:rPr lang="en-US" dirty="0" smtClean="0"/>
              <a:t>Distributed SQL on HDFS. </a:t>
            </a:r>
          </a:p>
          <a:p>
            <a:r>
              <a:rPr lang="en-US" dirty="0" smtClean="0"/>
              <a:t>SLOC: 10K Java + 5K SQL</a:t>
            </a:r>
          </a:p>
          <a:p>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27</a:t>
            </a:fld>
            <a:endParaRPr lang="en-US"/>
          </a:p>
        </p:txBody>
      </p:sp>
    </p:spTree>
    <p:extLst>
      <p:ext uri="{BB962C8B-B14F-4D97-AF65-F5344CB8AC3E}">
        <p14:creationId xmlns:p14="http://schemas.microsoft.com/office/powerpoint/2010/main" val="2782525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the effectiveness</a:t>
            </a:r>
            <a:r>
              <a:rPr lang="en-US" baseline="0" dirty="0" smtClean="0"/>
              <a:t> of EASEAndroid, we need a baseline to compare with. We use the naïve matching as our baseline, which does not have learning capability, just matching the 9 exploit kits. </a:t>
            </a:r>
          </a:p>
          <a:p>
            <a:endParaRPr lang="en-US" baseline="0" dirty="0" smtClean="0"/>
          </a:p>
          <a:p>
            <a:r>
              <a:rPr lang="en-US" baseline="0" dirty="0" smtClean="0"/>
              <a:t>We divide the entire year at a rate of every two month. The audit logs we analyze are accumulated from Jan 2014 to the current month. This is consistent with the real-world challenge as more audit logs continuously collected.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28</a:t>
            </a:fld>
            <a:endParaRPr lang="en-US"/>
          </a:p>
        </p:txBody>
      </p:sp>
    </p:spTree>
    <p:extLst>
      <p:ext uri="{BB962C8B-B14F-4D97-AF65-F5344CB8AC3E}">
        <p14:creationId xmlns:p14="http://schemas.microsoft.com/office/powerpoint/2010/main" val="172286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FP/FN</a:t>
            </a:r>
            <a:r>
              <a:rPr lang="en-US" baseline="0" dirty="0" smtClean="0"/>
              <a:t> are caused by the relaxed thresholds. One limitation of semi-supervised learning is the error propagation. Early error will propagate to later iterations. In practice, policy analysts can be involved to check classification results from relaxed threshold</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29</a:t>
            </a:fld>
            <a:endParaRPr lang="en-US"/>
          </a:p>
        </p:txBody>
      </p:sp>
    </p:spTree>
    <p:extLst>
      <p:ext uri="{BB962C8B-B14F-4D97-AF65-F5344CB8AC3E}">
        <p14:creationId xmlns:p14="http://schemas.microsoft.com/office/powerpoint/2010/main" val="4127552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show how a policy refinement is actually generated.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30</a:t>
            </a:fld>
            <a:endParaRPr lang="en-US"/>
          </a:p>
        </p:txBody>
      </p:sp>
    </p:spTree>
    <p:extLst>
      <p:ext uri="{BB962C8B-B14F-4D97-AF65-F5344CB8AC3E}">
        <p14:creationId xmlns:p14="http://schemas.microsoft.com/office/powerpoint/2010/main" val="1604556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expected because</a:t>
            </a:r>
            <a:r>
              <a:rPr lang="en-US" baseline="0" dirty="0" smtClean="0"/>
              <a:t> human analysts trying to be more general. But there is a possibility of over-granting unnecessary permissions to irrelevant system daemons.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31</a:t>
            </a:fld>
            <a:endParaRPr lang="en-US"/>
          </a:p>
        </p:txBody>
      </p:sp>
    </p:spTree>
    <p:extLst>
      <p:ext uri="{BB962C8B-B14F-4D97-AF65-F5344CB8AC3E}">
        <p14:creationId xmlns:p14="http://schemas.microsoft.com/office/powerpoint/2010/main" val="305813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far as we know, this is the first study of Android system-level attack patterns in real-world devices</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32</a:t>
            </a:fld>
            <a:endParaRPr lang="en-US"/>
          </a:p>
        </p:txBody>
      </p:sp>
    </p:spTree>
    <p:extLst>
      <p:ext uri="{BB962C8B-B14F-4D97-AF65-F5344CB8AC3E}">
        <p14:creationId xmlns:p14="http://schemas.microsoft.com/office/powerpoint/2010/main" val="2245389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33</a:t>
            </a:fld>
            <a:endParaRPr lang="en-US"/>
          </a:p>
        </p:txBody>
      </p:sp>
    </p:spTree>
    <p:extLst>
      <p:ext uri="{BB962C8B-B14F-4D97-AF65-F5344CB8AC3E}">
        <p14:creationId xmlns:p14="http://schemas.microsoft.com/office/powerpoint/2010/main" val="2661854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15801-5C2E-4CDF-BB87-A3A89215FE85}" type="slidenum">
              <a:rPr lang="en-US" smtClean="0"/>
              <a:t>35</a:t>
            </a:fld>
            <a:endParaRPr lang="en-US"/>
          </a:p>
        </p:txBody>
      </p:sp>
    </p:spTree>
    <p:extLst>
      <p:ext uri="{BB962C8B-B14F-4D97-AF65-F5344CB8AC3E}">
        <p14:creationId xmlns:p14="http://schemas.microsoft.com/office/powerpoint/2010/main" val="394344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with a project that I joined after it was already under way.  This is a MURI project funded by ARO, led by Penn State, and involving NC State.  This project is on </a:t>
            </a:r>
            <a:r>
              <a:rPr lang="en-US" dirty="0" err="1" smtClean="0"/>
              <a:t>cybersituational</a:t>
            </a:r>
            <a:r>
              <a:rPr lang="en-US" dirty="0" smtClean="0"/>
              <a:t> awareness, or helping analysts and users protect their </a:t>
            </a:r>
            <a:r>
              <a:rPr lang="en-US" dirty="0" err="1" smtClean="0"/>
              <a:t>sytems</a:t>
            </a:r>
            <a:r>
              <a:rPr lang="en-US" dirty="0" smtClean="0"/>
              <a:t> and understand threats better.  The first work that was done on that project, before I began, was led by </a:t>
            </a:r>
            <a:r>
              <a:rPr lang="en-US" dirty="0" err="1" smtClean="0"/>
              <a:t>Peng</a:t>
            </a:r>
            <a:r>
              <a:rPr lang="en-US" dirty="0" smtClean="0"/>
              <a:t> </a:t>
            </a:r>
            <a:r>
              <a:rPr lang="en-US" dirty="0" err="1" smtClean="0"/>
              <a:t>Ning</a:t>
            </a:r>
            <a:r>
              <a:rPr lang="en-US" dirty="0" smtClean="0"/>
              <a:t>, and addressed detection of services in networks.</a:t>
            </a:r>
          </a:p>
          <a:p>
            <a:endParaRPr lang="en-US" dirty="0" smtClean="0"/>
          </a:p>
          <a:p>
            <a:r>
              <a:rPr lang="en-US" dirty="0" smtClean="0"/>
              <a:t>The first project conducted under this program was an effort to automatically discover network service dependencies.  Detecting such dependencies is essential for configuring networks properly, and for distinguishing normal traffic from unusual (possibly attack) traffic.</a:t>
            </a:r>
            <a:endParaRPr lang="en-US" dirty="0"/>
          </a:p>
        </p:txBody>
      </p:sp>
      <p:sp>
        <p:nvSpPr>
          <p:cNvPr id="4" name="Slide Number Placeholder 3"/>
          <p:cNvSpPr>
            <a:spLocks noGrp="1"/>
          </p:cNvSpPr>
          <p:nvPr>
            <p:ph type="sldNum" sz="quarter" idx="10"/>
          </p:nvPr>
        </p:nvSpPr>
        <p:spPr/>
        <p:txBody>
          <a:bodyPr/>
          <a:lstStyle/>
          <a:p>
            <a:fld id="{3B0E350A-7537-AC46-B3B1-52FEA40C58B0}" type="slidenum">
              <a:rPr lang="en-US" smtClean="0"/>
              <a:t>3</a:t>
            </a:fld>
            <a:endParaRPr lang="en-US"/>
          </a:p>
        </p:txBody>
      </p:sp>
    </p:spTree>
    <p:extLst>
      <p:ext uri="{BB962C8B-B14F-4D97-AF65-F5344CB8AC3E}">
        <p14:creationId xmlns:p14="http://schemas.microsoft.com/office/powerpoint/2010/main" val="370642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part of the MURI research addressed an unfortunate reality: attackers seem to move, and adapt, at a much faster rate than defenders.  This is partly due to the widespread use exploit frameworks, or development kits.  Such frameworks are highly automated environments for generating fully operational malware, with rich libraries for useful functions.  Once a vulnerability is found, using one of these kits it is a relatively simple matter to create and launch obfuscated malware that is capable of infecting unprotected systems. </a:t>
            </a:r>
          </a:p>
          <a:p>
            <a:endParaRPr lang="en-US" dirty="0" smtClean="0"/>
          </a:p>
          <a:p>
            <a:r>
              <a:rPr lang="en-US" dirty="0" smtClean="0"/>
              <a:t>Until now, it would typically take substantial time for defenders to analyze newly-detected malware and manually develop effective signatures that could be used in intrusion detection and prevention systems.  By quite awhile, think 6 months from exploit to release of signature.  </a:t>
            </a:r>
            <a:endParaRPr lang="en-US" dirty="0"/>
          </a:p>
        </p:txBody>
      </p:sp>
      <p:sp>
        <p:nvSpPr>
          <p:cNvPr id="4" name="Slide Number Placeholder 3"/>
          <p:cNvSpPr>
            <a:spLocks noGrp="1"/>
          </p:cNvSpPr>
          <p:nvPr>
            <p:ph type="sldNum" sz="quarter" idx="10"/>
          </p:nvPr>
        </p:nvSpPr>
        <p:spPr/>
        <p:txBody>
          <a:bodyPr/>
          <a:lstStyle/>
          <a:p>
            <a:fld id="{3B0E350A-7537-AC46-B3B1-52FEA40C58B0}" type="slidenum">
              <a:rPr lang="en-US" smtClean="0"/>
              <a:t>4</a:t>
            </a:fld>
            <a:endParaRPr lang="en-US"/>
          </a:p>
        </p:txBody>
      </p:sp>
    </p:spTree>
    <p:extLst>
      <p:ext uri="{BB962C8B-B14F-4D97-AF65-F5344CB8AC3E}">
        <p14:creationId xmlns:p14="http://schemas.microsoft.com/office/powerpoint/2010/main" val="310758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BB5436-0B80-4095-9D40-FCD4FEA5B886}" type="slidenum">
              <a:rPr lang="en-US" smtClean="0"/>
              <a:t>5</a:t>
            </a:fld>
            <a:endParaRPr lang="en-US"/>
          </a:p>
        </p:txBody>
      </p:sp>
    </p:spTree>
    <p:extLst>
      <p:ext uri="{BB962C8B-B14F-4D97-AF65-F5344CB8AC3E}">
        <p14:creationId xmlns:p14="http://schemas.microsoft.com/office/powerpoint/2010/main" val="106712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Android architecture. </a:t>
            </a:r>
          </a:p>
          <a:p>
            <a:endParaRPr lang="en-US" baseline="0" dirty="0" smtClean="0"/>
          </a:p>
          <a:p>
            <a:r>
              <a:rPr lang="en-US" baseline="0" dirty="0" smtClean="0"/>
              <a:t>Previously, </a:t>
            </a:r>
          </a:p>
          <a:p>
            <a:r>
              <a:rPr lang="en-US" baseline="0" dirty="0" smtClean="0"/>
              <a:t>People feel not enough. Apps over-claim unnecessary permissions. UID/GID is DAC not a strong security protection mechanism. </a:t>
            </a:r>
          </a:p>
          <a:p>
            <a:endParaRPr lang="en-US" baseline="0" dirty="0" smtClean="0"/>
          </a:p>
          <a:p>
            <a:endParaRPr lang="en-US" baseline="0" dirty="0" smtClean="0"/>
          </a:p>
          <a:p>
            <a:r>
              <a:rPr lang="en-US" baseline="0" dirty="0" smtClean="0"/>
              <a:t>SEAndroid a porting of SELinux from desktop Linux</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8</a:t>
            </a:fld>
            <a:endParaRPr lang="en-US"/>
          </a:p>
        </p:txBody>
      </p:sp>
    </p:spTree>
    <p:extLst>
      <p:ext uri="{BB962C8B-B14F-4D97-AF65-F5344CB8AC3E}">
        <p14:creationId xmlns:p14="http://schemas.microsoft.com/office/powerpoint/2010/main" val="57006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explain why writing policy is challenging, first, we need to show what a policy looks like. </a:t>
            </a:r>
          </a:p>
          <a:p>
            <a:endParaRPr lang="en-US" baseline="0" dirty="0" smtClean="0"/>
          </a:p>
          <a:p>
            <a:pPr marL="228600" indent="-228600">
              <a:buAutoNum type="arabicPeriod"/>
            </a:pPr>
            <a:r>
              <a:rPr lang="en-US" baseline="0" dirty="0" smtClean="0"/>
              <a:t>A mapping between security labels and concrete </a:t>
            </a:r>
            <a:r>
              <a:rPr lang="en-US" baseline="0" dirty="0" err="1" smtClean="0"/>
              <a:t>sbj</a:t>
            </a:r>
            <a:r>
              <a:rPr lang="en-US" baseline="0" dirty="0" smtClean="0"/>
              <a:t>/</a:t>
            </a:r>
            <a:r>
              <a:rPr lang="en-US" baseline="0" dirty="0" err="1" smtClean="0"/>
              <a:t>obj</a:t>
            </a:r>
            <a:endParaRPr lang="en-US" baseline="0" dirty="0" smtClean="0"/>
          </a:p>
          <a:p>
            <a:pPr marL="228600" indent="-228600">
              <a:buAutoNum type="arabicPeriod"/>
            </a:pPr>
            <a:r>
              <a:rPr lang="en-US" baseline="0" dirty="0" smtClean="0"/>
              <a:t>Then we use labels to define allow rules/</a:t>
            </a:r>
            <a:r>
              <a:rPr lang="en-US" baseline="0" dirty="0" err="1" smtClean="0"/>
              <a:t>neverallow</a:t>
            </a:r>
            <a:r>
              <a:rPr lang="en-US" baseline="0" dirty="0" smtClean="0"/>
              <a:t> rules</a:t>
            </a:r>
          </a:p>
          <a:p>
            <a:pPr marL="228600" indent="-228600">
              <a:buAutoNum type="arabicPeriod"/>
            </a:pPr>
            <a:r>
              <a:rPr lang="en-US" baseline="0" dirty="0" smtClean="0"/>
              <a:t>Allow rules are the major part in a policy during runtime. Every system operation will be checked to see if there is an allow rule explicitly allow the operation’s permissions. </a:t>
            </a:r>
          </a:p>
          <a:p>
            <a:endParaRPr lang="en-US" baseline="0" dirty="0" smtClean="0"/>
          </a:p>
          <a:p>
            <a:r>
              <a:rPr lang="en-US" baseline="0" dirty="0" smtClean="0"/>
              <a:t>This means Policy analysts need to write a lot of allow rules. </a:t>
            </a:r>
          </a:p>
          <a:p>
            <a:endParaRPr lang="en-US" baseline="0" dirty="0" smtClean="0"/>
          </a:p>
          <a:p>
            <a:r>
              <a:rPr lang="en-US" baseline="0" dirty="0" smtClean="0"/>
              <a:t>Inexperience policy analysts/IT admins tend to write coarse-grained/permissive allow rules</a:t>
            </a:r>
          </a:p>
          <a:p>
            <a:endParaRPr lang="en-US" baseline="0" dirty="0" smtClean="0"/>
          </a:p>
          <a:p>
            <a:r>
              <a:rPr lang="en-US" baseline="0" dirty="0" smtClean="0"/>
              <a:t>Allow unnecessary/coarse-grained/even mistakenly attack patterns</a:t>
            </a:r>
          </a:p>
          <a:p>
            <a:endParaRPr lang="en-US" baseline="0" dirty="0" smtClean="0"/>
          </a:p>
          <a:p>
            <a:r>
              <a:rPr lang="en-US" baseline="0" dirty="0" err="1" smtClean="0"/>
              <a:t>Neverallow</a:t>
            </a:r>
            <a:r>
              <a:rPr lang="en-US" baseline="0" dirty="0" smtClean="0"/>
              <a:t> policy invariants capture known attack patterns. In practice, Google provides a set of </a:t>
            </a:r>
            <a:r>
              <a:rPr lang="en-US" baseline="0" dirty="0" err="1" smtClean="0"/>
              <a:t>neverallow</a:t>
            </a:r>
            <a:r>
              <a:rPr lang="en-US" baseline="0" dirty="0" smtClean="0"/>
              <a:t> rules that vendor’s policy must comply with. </a:t>
            </a:r>
          </a:p>
          <a:p>
            <a:endParaRPr lang="en-US" baseline="0" dirty="0" smtClean="0"/>
          </a:p>
        </p:txBody>
      </p:sp>
      <p:sp>
        <p:nvSpPr>
          <p:cNvPr id="4" name="Slide Number Placeholder 3"/>
          <p:cNvSpPr>
            <a:spLocks noGrp="1"/>
          </p:cNvSpPr>
          <p:nvPr>
            <p:ph type="sldNum" sz="quarter" idx="10"/>
          </p:nvPr>
        </p:nvSpPr>
        <p:spPr/>
        <p:txBody>
          <a:bodyPr/>
          <a:lstStyle/>
          <a:p>
            <a:fld id="{22415801-5C2E-4CDF-BB87-A3A89215FE85}" type="slidenum">
              <a:rPr lang="en-US" smtClean="0"/>
              <a:t>11</a:t>
            </a:fld>
            <a:endParaRPr lang="en-US"/>
          </a:p>
        </p:txBody>
      </p:sp>
    </p:spTree>
    <p:extLst>
      <p:ext uri="{BB962C8B-B14F-4D97-AF65-F5344CB8AC3E}">
        <p14:creationId xmlns:p14="http://schemas.microsoft.com/office/powerpoint/2010/main" val="387851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define those labels and allow/</a:t>
            </a:r>
            <a:r>
              <a:rPr lang="en-US" dirty="0" err="1" smtClean="0"/>
              <a:t>neverallow</a:t>
            </a:r>
            <a:r>
              <a:rPr lang="en-US" dirty="0" smtClean="0"/>
              <a:t> rules</a:t>
            </a:r>
            <a:r>
              <a:rPr lang="en-US" baseline="0" dirty="0" smtClean="0"/>
              <a:t> are non-trivial. </a:t>
            </a:r>
            <a:r>
              <a:rPr lang="en-US" dirty="0" smtClean="0"/>
              <a:t>When</a:t>
            </a:r>
            <a:r>
              <a:rPr lang="en-US" baseline="0" dirty="0" smtClean="0"/>
              <a:t> it comes to SEAndroid, we have several more requirements</a:t>
            </a:r>
          </a:p>
          <a:p>
            <a:endParaRPr lang="en-US" dirty="0" smtClean="0"/>
          </a:p>
          <a:p>
            <a:r>
              <a:rPr lang="en-US" dirty="0" smtClean="0"/>
              <a:t>There is a new challenges in SEAndroid, it is also our</a:t>
            </a:r>
            <a:r>
              <a:rPr lang="en-US" baseline="0" dirty="0" smtClean="0"/>
              <a:t> major focus in this work. </a:t>
            </a:r>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12</a:t>
            </a:fld>
            <a:endParaRPr lang="en-US"/>
          </a:p>
        </p:txBody>
      </p:sp>
    </p:spTree>
    <p:extLst>
      <p:ext uri="{BB962C8B-B14F-4D97-AF65-F5344CB8AC3E}">
        <p14:creationId xmlns:p14="http://schemas.microsoft.com/office/powerpoint/2010/main" val="298493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way to refine a policy is to analyze audit logs</a:t>
            </a:r>
          </a:p>
          <a:p>
            <a:endParaRPr lang="en-US" dirty="0" smtClean="0"/>
          </a:p>
          <a:p>
            <a:r>
              <a:rPr lang="en-US" dirty="0" smtClean="0"/>
              <a:t>Policy analysts go through the access events in the audit</a:t>
            </a:r>
            <a:r>
              <a:rPr lang="en-US" baseline="0" dirty="0" smtClean="0"/>
              <a:t> logs and determine whether each event is benign/malicious, whether the policy needs to be refined. If benign, we need to add new rules. If malicious, we need to understand what kind of attacks, create </a:t>
            </a:r>
            <a:r>
              <a:rPr lang="en-US" baseline="0" dirty="0" err="1" smtClean="0"/>
              <a:t>neverallow</a:t>
            </a:r>
            <a:r>
              <a:rPr lang="en-US" baseline="0" dirty="0" smtClean="0"/>
              <a:t> rules to document attack patterns. </a:t>
            </a:r>
            <a:endParaRPr lang="en-US" dirty="0" smtClean="0">
              <a:solidFill>
                <a:srgbClr val="000000"/>
              </a:solidFill>
              <a:cs typeface="Courier New" panose="02070309020205020404" pitchFamily="49"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2415801-5C2E-4CDF-BB87-A3A89215FE85}" type="slidenum">
              <a:rPr lang="en-US" smtClean="0"/>
              <a:t>14</a:t>
            </a:fld>
            <a:endParaRPr lang="en-US"/>
          </a:p>
        </p:txBody>
      </p:sp>
    </p:spTree>
    <p:extLst>
      <p:ext uri="{BB962C8B-B14F-4D97-AF65-F5344CB8AC3E}">
        <p14:creationId xmlns:p14="http://schemas.microsoft.com/office/powerpoint/2010/main" val="55426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4E9DEE-B8F9-419E-980E-114F48009001}" type="slidenum">
              <a:rPr lang="en-US" altLang="en-US"/>
              <a:pPr/>
              <a:t>‹#›</a:t>
            </a:fld>
            <a:endParaRPr lang="en-US" altLang="en-US"/>
          </a:p>
        </p:txBody>
      </p:sp>
      <p:pic>
        <p:nvPicPr>
          <p:cNvPr id="8" name="Picture 7"/>
          <p:cNvPicPr>
            <a:picLocks noChangeAspect="1"/>
          </p:cNvPicPr>
          <p:nvPr userDrawn="1"/>
        </p:nvPicPr>
        <p:blipFill>
          <a:blip r:embed="rId2"/>
          <a:stretch>
            <a:fillRect/>
          </a:stretch>
        </p:blipFill>
        <p:spPr>
          <a:xfrm>
            <a:off x="3200400" y="5562600"/>
            <a:ext cx="2780785" cy="618830"/>
          </a:xfrm>
          <a:prstGeom prst="rect">
            <a:avLst/>
          </a:prstGeom>
        </p:spPr>
      </p:pic>
    </p:spTree>
    <p:extLst>
      <p:ext uri="{BB962C8B-B14F-4D97-AF65-F5344CB8AC3E}">
        <p14:creationId xmlns:p14="http://schemas.microsoft.com/office/powerpoint/2010/main" val="176936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A2B67B-5BFC-4F2D-A051-718B9778195C}" type="slidenum">
              <a:rPr lang="en-US" altLang="en-US"/>
              <a:pPr/>
              <a:t>‹#›</a:t>
            </a:fld>
            <a:endParaRPr lang="en-US" altLang="en-US"/>
          </a:p>
        </p:txBody>
      </p:sp>
    </p:spTree>
    <p:extLst>
      <p:ext uri="{BB962C8B-B14F-4D97-AF65-F5344CB8AC3E}">
        <p14:creationId xmlns:p14="http://schemas.microsoft.com/office/powerpoint/2010/main" val="77391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609600"/>
            <a:ext cx="21336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D323E6-E0CC-438A-9617-C5A5DDAEC346}" type="slidenum">
              <a:rPr lang="en-US" altLang="en-US"/>
              <a:pPr/>
              <a:t>‹#›</a:t>
            </a:fld>
            <a:endParaRPr lang="en-US" altLang="en-US"/>
          </a:p>
        </p:txBody>
      </p:sp>
    </p:spTree>
    <p:extLst>
      <p:ext uri="{BB962C8B-B14F-4D97-AF65-F5344CB8AC3E}">
        <p14:creationId xmlns:p14="http://schemas.microsoft.com/office/powerpoint/2010/main" val="320173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096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A36DA9A-F960-40E5-8FED-B4E362023F63}" type="slidenum">
              <a:rPr lang="en-US" altLang="en-US"/>
              <a:pPr/>
              <a:t>‹#›</a:t>
            </a:fld>
            <a:endParaRPr lang="en-US" altLang="en-US"/>
          </a:p>
        </p:txBody>
      </p:sp>
    </p:spTree>
    <p:extLst>
      <p:ext uri="{BB962C8B-B14F-4D97-AF65-F5344CB8AC3E}">
        <p14:creationId xmlns:p14="http://schemas.microsoft.com/office/powerpoint/2010/main" val="395082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10B6F80-F36D-446A-AFE8-0F4F44AA6C97}" type="slidenum">
              <a:rPr lang="en-US" altLang="en-US" smtClean="0"/>
              <a:pPr/>
              <a:t>‹#›</a:t>
            </a:fld>
            <a:endParaRPr lang="en-US" altLang="en-US"/>
          </a:p>
        </p:txBody>
      </p:sp>
    </p:spTree>
    <p:extLst>
      <p:ext uri="{BB962C8B-B14F-4D97-AF65-F5344CB8AC3E}">
        <p14:creationId xmlns:p14="http://schemas.microsoft.com/office/powerpoint/2010/main" val="136846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a:xfrm>
            <a:off x="609600" y="6248400"/>
            <a:ext cx="457200" cy="457200"/>
          </a:xfrm>
        </p:spPr>
        <p:txBody>
          <a:bodyPr/>
          <a:lstStyle>
            <a:lvl1pPr>
              <a:defRPr/>
            </a:lvl1pPr>
          </a:lstStyle>
          <a:p>
            <a:fld id="{593DAB7B-A5DC-4766-B0C7-B6FD62FC83E5}" type="slidenum">
              <a:rPr lang="en-US" altLang="en-US"/>
              <a:pPr/>
              <a:t>‹#›</a:t>
            </a:fld>
            <a:endParaRPr lang="en-US" altLang="en-US"/>
          </a:p>
        </p:txBody>
      </p:sp>
      <p:pic>
        <p:nvPicPr>
          <p:cNvPr id="7" name="Picture 6"/>
          <p:cNvPicPr>
            <a:picLocks noChangeAspect="1"/>
          </p:cNvPicPr>
          <p:nvPr userDrawn="1"/>
        </p:nvPicPr>
        <p:blipFill>
          <a:blip r:embed="rId2"/>
          <a:stretch>
            <a:fillRect/>
          </a:stretch>
        </p:blipFill>
        <p:spPr>
          <a:xfrm>
            <a:off x="3810000" y="6421438"/>
            <a:ext cx="1660805" cy="369592"/>
          </a:xfrm>
          <a:prstGeom prst="rect">
            <a:avLst/>
          </a:prstGeom>
        </p:spPr>
      </p:pic>
    </p:spTree>
    <p:extLst>
      <p:ext uri="{BB962C8B-B14F-4D97-AF65-F5344CB8AC3E}">
        <p14:creationId xmlns:p14="http://schemas.microsoft.com/office/powerpoint/2010/main" val="42471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3F97AF-465A-405C-BE4E-5E0B114F6B19}" type="slidenum">
              <a:rPr lang="en-US" altLang="en-US"/>
              <a:pPr/>
              <a:t>‹#›</a:t>
            </a:fld>
            <a:endParaRPr lang="en-US" altLang="en-US"/>
          </a:p>
        </p:txBody>
      </p:sp>
    </p:spTree>
    <p:extLst>
      <p:ext uri="{BB962C8B-B14F-4D97-AF65-F5344CB8AC3E}">
        <p14:creationId xmlns:p14="http://schemas.microsoft.com/office/powerpoint/2010/main" val="367070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582F52-784E-4563-9978-390340DE28BA}" type="slidenum">
              <a:rPr lang="en-US" altLang="en-US"/>
              <a:pPr/>
              <a:t>‹#›</a:t>
            </a:fld>
            <a:endParaRPr lang="en-US" altLang="en-US"/>
          </a:p>
        </p:txBody>
      </p:sp>
    </p:spTree>
    <p:extLst>
      <p:ext uri="{BB962C8B-B14F-4D97-AF65-F5344CB8AC3E}">
        <p14:creationId xmlns:p14="http://schemas.microsoft.com/office/powerpoint/2010/main" val="16622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4EDC920-C8AF-471A-BE11-34D59A742B49}" type="slidenum">
              <a:rPr lang="en-US" altLang="en-US"/>
              <a:pPr/>
              <a:t>‹#›</a:t>
            </a:fld>
            <a:endParaRPr lang="en-US" altLang="en-US"/>
          </a:p>
        </p:txBody>
      </p:sp>
    </p:spTree>
    <p:extLst>
      <p:ext uri="{BB962C8B-B14F-4D97-AF65-F5344CB8AC3E}">
        <p14:creationId xmlns:p14="http://schemas.microsoft.com/office/powerpoint/2010/main" val="21384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45FD37D-6C4E-4573-997B-4E1E62817340}" type="slidenum">
              <a:rPr lang="en-US" altLang="en-US"/>
              <a:pPr/>
              <a:t>‹#›</a:t>
            </a:fld>
            <a:endParaRPr lang="en-US" altLang="en-US"/>
          </a:p>
        </p:txBody>
      </p:sp>
    </p:spTree>
    <p:extLst>
      <p:ext uri="{BB962C8B-B14F-4D97-AF65-F5344CB8AC3E}">
        <p14:creationId xmlns:p14="http://schemas.microsoft.com/office/powerpoint/2010/main" val="323481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2734A9F-E013-4D47-A7BB-611D13A9D4B5}" type="slidenum">
              <a:rPr lang="en-US" altLang="en-US"/>
              <a:pPr/>
              <a:t>‹#›</a:t>
            </a:fld>
            <a:endParaRPr lang="en-US" altLang="en-US"/>
          </a:p>
        </p:txBody>
      </p:sp>
    </p:spTree>
    <p:extLst>
      <p:ext uri="{BB962C8B-B14F-4D97-AF65-F5344CB8AC3E}">
        <p14:creationId xmlns:p14="http://schemas.microsoft.com/office/powerpoint/2010/main" val="255367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3E75DB-57AB-44EB-B0C1-974E67437866}" type="slidenum">
              <a:rPr lang="en-US" altLang="en-US"/>
              <a:pPr/>
              <a:t>‹#›</a:t>
            </a:fld>
            <a:endParaRPr lang="en-US" altLang="en-US"/>
          </a:p>
        </p:txBody>
      </p:sp>
    </p:spTree>
    <p:extLst>
      <p:ext uri="{BB962C8B-B14F-4D97-AF65-F5344CB8AC3E}">
        <p14:creationId xmlns:p14="http://schemas.microsoft.com/office/powerpoint/2010/main" val="302003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C76092-DF77-4003-88D0-1E9B005B8A85}" type="slidenum">
              <a:rPr lang="en-US" altLang="en-US"/>
              <a:pPr/>
              <a:t>‹#›</a:t>
            </a:fld>
            <a:endParaRPr lang="en-US" altLang="en-US"/>
          </a:p>
        </p:txBody>
      </p:sp>
    </p:spTree>
    <p:extLst>
      <p:ext uri="{BB962C8B-B14F-4D97-AF65-F5344CB8AC3E}">
        <p14:creationId xmlns:p14="http://schemas.microsoft.com/office/powerpoint/2010/main" val="503940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304800" y="1295400"/>
            <a:ext cx="853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a:cs typeface="Arial"/>
              </a:defRPr>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a:cs typeface="Arial"/>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a:cs typeface="Arial"/>
              </a:defRPr>
            </a:lvl1pPr>
          </a:lstStyle>
          <a:p>
            <a:fld id="{710B6F80-F36D-446A-AFE8-0F4F44AA6C97}"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fontAlgn="base">
        <a:spcBef>
          <a:spcPct val="0"/>
        </a:spcBef>
        <a:spcAft>
          <a:spcPct val="0"/>
        </a:spcAft>
        <a:defRPr sz="3600" b="1" kern="1200">
          <a:solidFill>
            <a:srgbClr val="CC0000"/>
          </a:solidFill>
          <a:latin typeface="Arial"/>
          <a:ea typeface="+mj-ea"/>
          <a:cs typeface="Arial"/>
        </a:defRPr>
      </a:lvl1pPr>
      <a:lvl2pPr algn="ctr" rtl="0" fontAlgn="base">
        <a:spcBef>
          <a:spcPct val="0"/>
        </a:spcBef>
        <a:spcAft>
          <a:spcPct val="0"/>
        </a:spcAft>
        <a:defRPr sz="4400">
          <a:solidFill>
            <a:srgbClr val="CC0000"/>
          </a:solidFill>
          <a:latin typeface="Palatino Linotype" panose="02040502050505030304" pitchFamily="18" charset="0"/>
        </a:defRPr>
      </a:lvl2pPr>
      <a:lvl3pPr algn="ctr" rtl="0" fontAlgn="base">
        <a:spcBef>
          <a:spcPct val="0"/>
        </a:spcBef>
        <a:spcAft>
          <a:spcPct val="0"/>
        </a:spcAft>
        <a:defRPr sz="4400">
          <a:solidFill>
            <a:srgbClr val="CC0000"/>
          </a:solidFill>
          <a:latin typeface="Palatino Linotype" panose="02040502050505030304" pitchFamily="18" charset="0"/>
        </a:defRPr>
      </a:lvl3pPr>
      <a:lvl4pPr algn="ctr" rtl="0" fontAlgn="base">
        <a:spcBef>
          <a:spcPct val="0"/>
        </a:spcBef>
        <a:spcAft>
          <a:spcPct val="0"/>
        </a:spcAft>
        <a:defRPr sz="4400">
          <a:solidFill>
            <a:srgbClr val="CC0000"/>
          </a:solidFill>
          <a:latin typeface="Palatino Linotype" panose="02040502050505030304" pitchFamily="18" charset="0"/>
        </a:defRPr>
      </a:lvl4pPr>
      <a:lvl5pPr algn="ctr" rtl="0" fontAlgn="base">
        <a:spcBef>
          <a:spcPct val="0"/>
        </a:spcBef>
        <a:spcAft>
          <a:spcPct val="0"/>
        </a:spcAft>
        <a:defRPr sz="4400">
          <a:solidFill>
            <a:srgbClr val="CC0000"/>
          </a:solidFill>
          <a:latin typeface="Palatino Linotype" panose="02040502050505030304" pitchFamily="18" charset="0"/>
        </a:defRPr>
      </a:lvl5pPr>
      <a:lvl6pPr marL="457200" algn="ctr" rtl="0" fontAlgn="base">
        <a:spcBef>
          <a:spcPct val="0"/>
        </a:spcBef>
        <a:spcAft>
          <a:spcPct val="0"/>
        </a:spcAft>
        <a:defRPr sz="4400">
          <a:solidFill>
            <a:srgbClr val="CC0000"/>
          </a:solidFill>
          <a:latin typeface="Palatino Linotype" panose="02040502050505030304" pitchFamily="18" charset="0"/>
        </a:defRPr>
      </a:lvl6pPr>
      <a:lvl7pPr marL="914400" algn="ctr" rtl="0" fontAlgn="base">
        <a:spcBef>
          <a:spcPct val="0"/>
        </a:spcBef>
        <a:spcAft>
          <a:spcPct val="0"/>
        </a:spcAft>
        <a:defRPr sz="4400">
          <a:solidFill>
            <a:srgbClr val="CC0000"/>
          </a:solidFill>
          <a:latin typeface="Palatino Linotype" panose="02040502050505030304" pitchFamily="18" charset="0"/>
        </a:defRPr>
      </a:lvl7pPr>
      <a:lvl8pPr marL="1371600" algn="ctr" rtl="0" fontAlgn="base">
        <a:spcBef>
          <a:spcPct val="0"/>
        </a:spcBef>
        <a:spcAft>
          <a:spcPct val="0"/>
        </a:spcAft>
        <a:defRPr sz="4400">
          <a:solidFill>
            <a:srgbClr val="CC0000"/>
          </a:solidFill>
          <a:latin typeface="Palatino Linotype" panose="02040502050505030304" pitchFamily="18" charset="0"/>
        </a:defRPr>
      </a:lvl8pPr>
      <a:lvl9pPr marL="1828800" algn="ctr" rtl="0" fontAlgn="base">
        <a:spcBef>
          <a:spcPct val="0"/>
        </a:spcBef>
        <a:spcAft>
          <a:spcPct val="0"/>
        </a:spcAft>
        <a:defRPr sz="4400">
          <a:solidFill>
            <a:srgbClr val="CC0000"/>
          </a:solidFill>
          <a:latin typeface="Palatino Linotype" panose="02040502050505030304" pitchFamily="18" charset="0"/>
        </a:defRPr>
      </a:lvl9pPr>
    </p:titleStyle>
    <p:bodyStyle>
      <a:lvl1pPr marL="342900" indent="-342900" algn="l" rtl="0" fontAlgn="base">
        <a:spcBef>
          <a:spcPts val="1200"/>
        </a:spcBef>
        <a:spcAft>
          <a:spcPct val="0"/>
        </a:spcAft>
        <a:buChar char="•"/>
        <a:defRPr sz="3200" kern="1200">
          <a:solidFill>
            <a:schemeClr val="tx1"/>
          </a:solidFill>
          <a:latin typeface="Arial"/>
          <a:ea typeface="+mn-ea"/>
          <a:cs typeface="Arial"/>
        </a:defRPr>
      </a:lvl1pPr>
      <a:lvl2pPr marL="742950" indent="-285750" algn="l" rtl="0" fontAlgn="base">
        <a:spcBef>
          <a:spcPts val="900"/>
        </a:spcBef>
        <a:spcAft>
          <a:spcPct val="0"/>
        </a:spcAft>
        <a:buChar char="–"/>
        <a:defRPr sz="2800" kern="1200">
          <a:solidFill>
            <a:schemeClr val="tx1"/>
          </a:solidFill>
          <a:latin typeface="Arial"/>
          <a:ea typeface="+mn-ea"/>
          <a:cs typeface="Arial"/>
        </a:defRPr>
      </a:lvl2pPr>
      <a:lvl3pPr marL="1143000" indent="-228600" algn="l" rtl="0" fontAlgn="base">
        <a:spcBef>
          <a:spcPct val="20000"/>
        </a:spcBef>
        <a:spcAft>
          <a:spcPct val="0"/>
        </a:spcAft>
        <a:buChar char="•"/>
        <a:defRPr sz="2400" kern="1200">
          <a:solidFill>
            <a:schemeClr val="tx1"/>
          </a:solidFill>
          <a:latin typeface="Arial"/>
          <a:ea typeface="+mn-ea"/>
          <a:cs typeface="Arial"/>
        </a:defRPr>
      </a:lvl3pPr>
      <a:lvl4pPr marL="1600200" indent="-228600" algn="l" rtl="0" fontAlgn="base">
        <a:spcBef>
          <a:spcPct val="20000"/>
        </a:spcBef>
        <a:spcAft>
          <a:spcPct val="0"/>
        </a:spcAft>
        <a:buChar char="–"/>
        <a:defRPr sz="2000" kern="1200">
          <a:solidFill>
            <a:schemeClr val="tx1"/>
          </a:solidFill>
          <a:latin typeface="Arial"/>
          <a:ea typeface="+mn-ea"/>
          <a:cs typeface="Arial"/>
        </a:defRPr>
      </a:lvl4pPr>
      <a:lvl5pPr marL="2057400" indent="-228600" algn="l" rtl="0" fontAlgn="base">
        <a:spcBef>
          <a:spcPct val="20000"/>
        </a:spcBef>
        <a:spcAft>
          <a:spcPct val="0"/>
        </a:spcAft>
        <a:buChar char="»"/>
        <a:defRPr sz="20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stFeatheredViewBWlite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1143000"/>
            <a:ext cx="8610600" cy="4784725"/>
          </a:xfrm>
          <a:noFill/>
          <a:ln/>
        </p:spPr>
      </p:pic>
      <p:sp>
        <p:nvSpPr>
          <p:cNvPr id="8195" name="Text Box 3"/>
          <p:cNvSpPr txBox="1">
            <a:spLocks noChangeArrowheads="1"/>
          </p:cNvSpPr>
          <p:nvPr/>
        </p:nvSpPr>
        <p:spPr bwMode="auto">
          <a:xfrm>
            <a:off x="1386483" y="2350422"/>
            <a:ext cx="6904454"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1" dirty="0" smtClean="0">
                <a:solidFill>
                  <a:srgbClr val="FF0000"/>
                </a:solidFill>
                <a:latin typeface="Arial" panose="020B0604020202020204" pitchFamily="34" charset="0"/>
                <a:cs typeface="Arial" panose="020B0604020202020204" pitchFamily="34" charset="0"/>
              </a:rPr>
              <a:t>Refining Security </a:t>
            </a:r>
            <a:r>
              <a:rPr lang="en-US" sz="3600" b="1" dirty="0" smtClean="0">
                <a:solidFill>
                  <a:srgbClr val="FF0000"/>
                </a:solidFill>
                <a:latin typeface="Arial" panose="020B0604020202020204" pitchFamily="34" charset="0"/>
                <a:cs typeface="Arial" panose="020B0604020202020204" pitchFamily="34" charset="0"/>
              </a:rPr>
              <a:t>Policy </a:t>
            </a:r>
            <a:br>
              <a:rPr lang="en-US" sz="3600" b="1" dirty="0" smtClean="0">
                <a:solidFill>
                  <a:srgbClr val="FF0000"/>
                </a:solidFill>
                <a:latin typeface="Arial" panose="020B0604020202020204" pitchFamily="34" charset="0"/>
                <a:cs typeface="Arial" panose="020B0604020202020204" pitchFamily="34" charset="0"/>
              </a:rPr>
            </a:br>
            <a:r>
              <a:rPr lang="en-US" sz="3600" b="1" dirty="0" smtClean="0">
                <a:solidFill>
                  <a:srgbClr val="FF0000"/>
                </a:solidFill>
                <a:latin typeface="Arial" panose="020B0604020202020204" pitchFamily="34" charset="0"/>
                <a:cs typeface="Arial" panose="020B0604020202020204" pitchFamily="34" charset="0"/>
              </a:rPr>
              <a:t>by Learning from User Activity</a:t>
            </a:r>
            <a:endParaRPr lang="en-US" sz="3600" b="1" dirty="0">
              <a:solidFill>
                <a:srgbClr val="FF0000"/>
              </a:solidFill>
              <a:latin typeface="Arial" panose="020B0604020202020204" pitchFamily="34" charset="0"/>
              <a:cs typeface="Arial" panose="020B0604020202020204" pitchFamily="34" charset="0"/>
            </a:endParaRPr>
          </a:p>
          <a:p>
            <a:pPr algn="ctr"/>
            <a:endParaRPr lang="en-US" altLang="en-US" sz="3600" b="1" dirty="0" smtClean="0">
              <a:solidFill>
                <a:srgbClr val="000000"/>
              </a:solidFill>
              <a:latin typeface="Arial" panose="020B0604020202020204" pitchFamily="34" charset="0"/>
            </a:endParaRPr>
          </a:p>
          <a:p>
            <a:pPr algn="ctr"/>
            <a:endParaRPr lang="en-US" altLang="en-US" sz="3600" b="1" dirty="0">
              <a:solidFill>
                <a:srgbClr val="000000"/>
              </a:solidFill>
              <a:latin typeface="Arial" panose="020B0604020202020204" pitchFamily="34" charset="0"/>
            </a:endParaRPr>
          </a:p>
          <a:p>
            <a:pPr algn="ctr"/>
            <a:r>
              <a:rPr lang="en-US" altLang="en-US" sz="2800" b="1" dirty="0" smtClean="0">
                <a:solidFill>
                  <a:srgbClr val="000000"/>
                </a:solidFill>
                <a:latin typeface="Arial" panose="020B0604020202020204" pitchFamily="34" charset="0"/>
              </a:rPr>
              <a:t>Douglas Reeves</a:t>
            </a:r>
          </a:p>
          <a:p>
            <a:pPr algn="ctr"/>
            <a:endParaRPr lang="en-US" altLang="en-US" dirty="0">
              <a:solidFill>
                <a:srgbClr val="000000"/>
              </a:solidFill>
              <a:latin typeface="Arial" panose="020B0604020202020204" pitchFamily="34" charset="0"/>
            </a:endParaRPr>
          </a:p>
          <a:p>
            <a:pPr algn="ctr"/>
            <a:r>
              <a:rPr lang="en-US" altLang="en-US" dirty="0" smtClean="0">
                <a:solidFill>
                  <a:srgbClr val="000000"/>
                </a:solidFill>
                <a:latin typeface="Arial" panose="020B0604020202020204" pitchFamily="34" charset="0"/>
              </a:rPr>
              <a:t>ARO MURI Meeting</a:t>
            </a:r>
          </a:p>
          <a:p>
            <a:pPr algn="ctr"/>
            <a:r>
              <a:rPr lang="en-US" altLang="en-US" dirty="0" smtClean="0">
                <a:solidFill>
                  <a:srgbClr val="000000"/>
                </a:solidFill>
                <a:latin typeface="Arial" panose="020B0604020202020204" pitchFamily="34" charset="0"/>
              </a:rPr>
              <a:t>U. Maryland, 2015-07-08</a:t>
            </a:r>
          </a:p>
          <a:p>
            <a:pPr algn="ctr"/>
            <a:endParaRPr lang="en-US" altLang="en-US" dirty="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1A36DA9A-F960-40E5-8FED-B4E362023F63}" type="slidenum">
              <a:rPr lang="en-US" altLang="en-US" smtClean="0"/>
              <a:pPr/>
              <a:t>1</a:t>
            </a:fld>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Policies</a:t>
            </a:r>
            <a:endParaRPr lang="en-US" dirty="0"/>
          </a:p>
        </p:txBody>
      </p:sp>
      <p:sp>
        <p:nvSpPr>
          <p:cNvPr id="8" name="Content Placeholder 7"/>
          <p:cNvSpPr>
            <a:spLocks noGrp="1"/>
          </p:cNvSpPr>
          <p:nvPr>
            <p:ph idx="1"/>
          </p:nvPr>
        </p:nvSpPr>
        <p:spPr/>
        <p:txBody>
          <a:bodyPr/>
          <a:lstStyle/>
          <a:p>
            <a:r>
              <a:rPr lang="en-US" dirty="0" smtClean="0"/>
              <a:t>Qualities </a:t>
            </a:r>
            <a:r>
              <a:rPr lang="en-US" dirty="0"/>
              <a:t>of a good policy </a:t>
            </a:r>
          </a:p>
          <a:p>
            <a:pPr lvl="1"/>
            <a:r>
              <a:rPr lang="en-US" dirty="0"/>
              <a:t>perfection achievable?</a:t>
            </a:r>
          </a:p>
          <a:p>
            <a:r>
              <a:rPr lang="en-US" dirty="0" smtClean="0"/>
              <a:t>Drawback: </a:t>
            </a:r>
            <a:r>
              <a:rPr lang="en-US" dirty="0"/>
              <a:t>difficulty of </a:t>
            </a:r>
            <a:r>
              <a:rPr lang="en-US" dirty="0" smtClean="0"/>
              <a:t>writing </a:t>
            </a:r>
            <a:r>
              <a:rPr lang="en-US" dirty="0"/>
              <a:t>security policies</a:t>
            </a:r>
          </a:p>
          <a:p>
            <a:pPr lvl="1"/>
            <a:r>
              <a:rPr lang="en-US" dirty="0"/>
              <a:t>particularly for </a:t>
            </a:r>
            <a:r>
              <a:rPr lang="en-US" dirty="0" smtClean="0"/>
              <a:t>smartphones</a:t>
            </a:r>
          </a:p>
          <a:p>
            <a:pPr lvl="1"/>
            <a:r>
              <a:rPr lang="en-US" dirty="0" smtClean="0"/>
              <a:t>Defcon’13: </a:t>
            </a:r>
            <a:r>
              <a:rPr lang="en-US" dirty="0"/>
              <a:t>“</a:t>
            </a:r>
            <a:r>
              <a:rPr lang="en-US" i="1" dirty="0"/>
              <a:t>Vendors don’t know how to write </a:t>
            </a:r>
            <a:r>
              <a:rPr lang="en-US" i="1" dirty="0" smtClean="0"/>
              <a:t>[security] policies</a:t>
            </a:r>
            <a:r>
              <a:rPr lang="en-US" dirty="0" smtClean="0"/>
              <a:t>”</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10</a:t>
            </a:fld>
            <a:endParaRPr lang="en-US" altLang="en-US"/>
          </a:p>
        </p:txBody>
      </p:sp>
      <p:sp>
        <p:nvSpPr>
          <p:cNvPr id="7" name="TextBox 6"/>
          <p:cNvSpPr txBox="1"/>
          <p:nvPr/>
        </p:nvSpPr>
        <p:spPr>
          <a:xfrm>
            <a:off x="4724400" y="6019800"/>
            <a:ext cx="2362200" cy="338554"/>
          </a:xfrm>
          <a:prstGeom prst="rect">
            <a:avLst/>
          </a:prstGeom>
          <a:solidFill>
            <a:srgbClr val="FFFFFF"/>
          </a:solidFill>
        </p:spPr>
        <p:txBody>
          <a:bodyPr wrap="square" rtlCol="0">
            <a:spAutoFit/>
          </a:bodyPr>
          <a:lstStyle/>
          <a:p>
            <a:r>
              <a:rPr lang="en-US" sz="1600" dirty="0" smtClean="0"/>
              <a:t>http://</a:t>
            </a:r>
            <a:r>
              <a:rPr lang="en-US" sz="1600" dirty="0" err="1" smtClean="0"/>
              <a:t>pocketnow.com</a:t>
            </a:r>
            <a:endParaRPr lang="en-US" sz="1600" dirty="0"/>
          </a:p>
        </p:txBody>
      </p:sp>
    </p:spTree>
    <p:extLst>
      <p:ext uri="{BB962C8B-B14F-4D97-AF65-F5344CB8AC3E}">
        <p14:creationId xmlns:p14="http://schemas.microsoft.com/office/powerpoint/2010/main" val="852919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Policy </a:t>
            </a:r>
            <a:r>
              <a:rPr lang="en-US" dirty="0" smtClean="0"/>
              <a:t>Rules</a:t>
            </a:r>
            <a:endParaRPr lang="en-US" dirty="0"/>
          </a:p>
        </p:txBody>
      </p:sp>
      <p:sp>
        <p:nvSpPr>
          <p:cNvPr id="3" name="Content Placeholder 2"/>
          <p:cNvSpPr>
            <a:spLocks noGrp="1"/>
          </p:cNvSpPr>
          <p:nvPr>
            <p:ph idx="1"/>
          </p:nvPr>
        </p:nvSpPr>
        <p:spPr>
          <a:xfrm>
            <a:off x="587829" y="1295400"/>
            <a:ext cx="8403771" cy="4800600"/>
          </a:xfrm>
        </p:spPr>
        <p:txBody>
          <a:bodyPr/>
          <a:lstStyle/>
          <a:p>
            <a:pPr marL="571500" indent="-457200">
              <a:spcBef>
                <a:spcPts val="1800"/>
              </a:spcBef>
            </a:pPr>
            <a:r>
              <a:rPr lang="en-US" dirty="0" smtClean="0"/>
              <a:t>Security labels &lt;=&gt; Concrete Subjects/</a:t>
            </a:r>
            <a:r>
              <a:rPr lang="en-US" dirty="0" smtClean="0"/>
              <a:t>Objects</a:t>
            </a:r>
            <a:r>
              <a:rPr lang="en-US" sz="2800" dirty="0" smtClean="0"/>
              <a:t/>
            </a:r>
            <a:br>
              <a:rPr lang="en-US" sz="2800" dirty="0" smtClean="0"/>
            </a:br>
            <a:r>
              <a:rPr lang="en-US" sz="2800" b="1" dirty="0" err="1" smtClean="0">
                <a:solidFill>
                  <a:srgbClr val="00B0F0"/>
                </a:solidFill>
                <a:latin typeface="Courier New" panose="02070309020205020404" pitchFamily="49" charset="0"/>
                <a:cs typeface="Courier New" panose="02070309020205020404" pitchFamily="49" charset="0"/>
                <a:sym typeface="Wingdings" panose="05000000000000000000" pitchFamily="2" charset="2"/>
              </a:rPr>
              <a:t>app_data_file</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smtClean="0">
                <a:solidFill>
                  <a:srgbClr val="00B0F0"/>
                </a:solidFill>
                <a:latin typeface="Courier New" panose="02070309020205020404" pitchFamily="49" charset="0"/>
                <a:cs typeface="Courier New" panose="02070309020205020404" pitchFamily="49" charset="0"/>
              </a:rPr>
              <a:t>&lt;=&gt; </a:t>
            </a:r>
            <a:r>
              <a:rPr lang="en-US" sz="2800" b="1" dirty="0" smtClean="0">
                <a:solidFill>
                  <a:srgbClr val="00B0F0"/>
                </a:solidFill>
                <a:latin typeface="Courier New" panose="02070309020205020404" pitchFamily="49" charset="0"/>
                <a:cs typeface="Courier New" panose="02070309020205020404" pitchFamily="49" charset="0"/>
              </a:rPr>
              <a:t>/</a:t>
            </a:r>
            <a:r>
              <a:rPr lang="en-US" sz="2800" b="1" dirty="0" smtClean="0">
                <a:solidFill>
                  <a:srgbClr val="00B0F0"/>
                </a:solidFill>
                <a:latin typeface="Courier New" panose="02070309020205020404" pitchFamily="49" charset="0"/>
                <a:cs typeface="Courier New" panose="02070309020205020404" pitchFamily="49" charset="0"/>
              </a:rPr>
              <a:t>data/data/.*</a:t>
            </a:r>
          </a:p>
          <a:p>
            <a:pPr marL="571500" indent="-457200">
              <a:spcBef>
                <a:spcPts val="1800"/>
              </a:spcBef>
            </a:pPr>
            <a:r>
              <a:rPr lang="en-US" dirty="0" smtClean="0">
                <a:solidFill>
                  <a:srgbClr val="FF0000"/>
                </a:solidFill>
              </a:rPr>
              <a:t>Allow</a:t>
            </a:r>
            <a:r>
              <a:rPr lang="en-US" dirty="0" smtClean="0"/>
              <a:t> rules </a:t>
            </a:r>
            <a:r>
              <a:rPr lang="en-US" dirty="0" smtClean="0"/>
              <a:t>permit non-attack operations</a:t>
            </a:r>
            <a:r>
              <a:rPr lang="en-US" dirty="0"/>
              <a:t/>
            </a:r>
            <a:br>
              <a:rPr lang="en-US" dirty="0"/>
            </a:br>
            <a:r>
              <a:rPr lang="en-US" sz="2800" b="1" dirty="0" smtClean="0">
                <a:solidFill>
                  <a:srgbClr val="00B0F0"/>
                </a:solidFill>
                <a:latin typeface="Courier New" panose="02070309020205020404" pitchFamily="49" charset="0"/>
                <a:cs typeface="Courier New" panose="02070309020205020404" pitchFamily="49" charset="0"/>
              </a:rPr>
              <a:t>allow </a:t>
            </a:r>
            <a:r>
              <a:rPr lang="en-US" sz="2800" b="1" dirty="0" err="1" smtClean="0">
                <a:solidFill>
                  <a:srgbClr val="00B0F0"/>
                </a:solidFill>
                <a:latin typeface="Courier New" panose="02070309020205020404" pitchFamily="49" charset="0"/>
                <a:cs typeface="Courier New" panose="02070309020205020404" pitchFamily="49" charset="0"/>
              </a:rPr>
              <a:t>appdomain</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err="1" smtClean="0">
                <a:solidFill>
                  <a:srgbClr val="00B0F0"/>
                </a:solidFill>
                <a:latin typeface="Courier New" panose="02070309020205020404" pitchFamily="49" charset="0"/>
                <a:cs typeface="Courier New" panose="02070309020205020404" pitchFamily="49" charset="0"/>
              </a:rPr>
              <a:t>app_data_file:file</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smtClean="0">
                <a:solidFill>
                  <a:srgbClr val="00B0F0"/>
                </a:solidFill>
                <a:latin typeface="Courier New" panose="02070309020205020404" pitchFamily="49" charset="0"/>
                <a:cs typeface="Courier New" panose="02070309020205020404" pitchFamily="49" charset="0"/>
              </a:rPr>
              <a:t/>
            </a:r>
            <a:br>
              <a:rPr lang="en-US" sz="2800" b="1" dirty="0" smtClean="0">
                <a:solidFill>
                  <a:srgbClr val="00B0F0"/>
                </a:solidFill>
                <a:latin typeface="Courier New" panose="02070309020205020404" pitchFamily="49" charset="0"/>
                <a:cs typeface="Courier New" panose="02070309020205020404" pitchFamily="49" charset="0"/>
              </a:rPr>
            </a:br>
            <a:r>
              <a:rPr lang="en-US" sz="2800" b="1" dirty="0" smtClean="0">
                <a:solidFill>
                  <a:srgbClr val="00B0F0"/>
                </a:solidFill>
                <a:latin typeface="Courier New" panose="02070309020205020404" pitchFamily="49" charset="0"/>
                <a:cs typeface="Courier New" panose="02070309020205020404" pitchFamily="49" charset="0"/>
              </a:rPr>
              <a:t>{</a:t>
            </a:r>
            <a:r>
              <a:rPr lang="en-US" sz="2800" b="1" dirty="0" smtClean="0">
                <a:solidFill>
                  <a:srgbClr val="00B0F0"/>
                </a:solidFill>
                <a:latin typeface="Courier New" panose="02070309020205020404" pitchFamily="49" charset="0"/>
                <a:cs typeface="Courier New" panose="02070309020205020404" pitchFamily="49" charset="0"/>
              </a:rPr>
              <a:t>read write execute}</a:t>
            </a:r>
          </a:p>
          <a:p>
            <a:pPr marL="571500" indent="-457200">
              <a:spcBef>
                <a:spcPts val="1800"/>
              </a:spcBef>
            </a:pPr>
            <a:r>
              <a:rPr lang="en-US" dirty="0" err="1" smtClean="0">
                <a:solidFill>
                  <a:srgbClr val="FF0000"/>
                </a:solidFill>
                <a:cs typeface="Courier New" panose="02070309020205020404" pitchFamily="49" charset="0"/>
              </a:rPr>
              <a:t>Neverallow</a:t>
            </a:r>
            <a:r>
              <a:rPr lang="en-US" dirty="0" smtClean="0">
                <a:solidFill>
                  <a:srgbClr val="FF0000"/>
                </a:solidFill>
                <a:cs typeface="Courier New" panose="02070309020205020404" pitchFamily="49" charset="0"/>
              </a:rPr>
              <a:t> </a:t>
            </a:r>
            <a:r>
              <a:rPr lang="en-US" dirty="0" smtClean="0">
                <a:cs typeface="Courier New" panose="02070309020205020404" pitchFamily="49" charset="0"/>
              </a:rPr>
              <a:t>rules </a:t>
            </a:r>
            <a:r>
              <a:rPr lang="en-US" dirty="0" smtClean="0">
                <a:cs typeface="Courier New" panose="02070309020205020404" pitchFamily="49" charset="0"/>
              </a:rPr>
              <a:t>prevent</a:t>
            </a:r>
            <a:r>
              <a:rPr lang="en-US" dirty="0" smtClean="0">
                <a:cs typeface="Courier New" panose="02070309020205020404" pitchFamily="49" charset="0"/>
              </a:rPr>
              <a:t> </a:t>
            </a:r>
            <a:r>
              <a:rPr lang="en-US" dirty="0" smtClean="0">
                <a:cs typeface="Courier New" panose="02070309020205020404" pitchFamily="49" charset="0"/>
              </a:rPr>
              <a:t>privilege </a:t>
            </a:r>
            <a:r>
              <a:rPr lang="en-US" dirty="0" smtClean="0">
                <a:cs typeface="Courier New" panose="02070309020205020404" pitchFamily="49" charset="0"/>
              </a:rPr>
              <a:t>escalation</a:t>
            </a:r>
            <a:r>
              <a:rPr lang="en-US" sz="2800" dirty="0" smtClean="0">
                <a:cs typeface="Courier New" panose="02070309020205020404" pitchFamily="49" charset="0"/>
              </a:rPr>
              <a:t/>
            </a:r>
            <a:br>
              <a:rPr lang="en-US" sz="2800" dirty="0" smtClean="0">
                <a:cs typeface="Courier New" panose="02070309020205020404" pitchFamily="49" charset="0"/>
              </a:rPr>
            </a:br>
            <a:r>
              <a:rPr lang="en-US" sz="2800" b="1" dirty="0" err="1" smtClean="0">
                <a:solidFill>
                  <a:srgbClr val="00B0F0"/>
                </a:solidFill>
                <a:latin typeface="Courier New" panose="02070309020205020404" pitchFamily="49" charset="0"/>
                <a:cs typeface="Courier New" panose="02070309020205020404" pitchFamily="49" charset="0"/>
              </a:rPr>
              <a:t>neverallow</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err="1">
                <a:solidFill>
                  <a:srgbClr val="00B0F0"/>
                </a:solidFill>
                <a:latin typeface="Courier New" panose="02070309020205020404" pitchFamily="49" charset="0"/>
                <a:cs typeface="Courier New" panose="02070309020205020404" pitchFamily="49" charset="0"/>
              </a:rPr>
              <a:t>untrusted_app</a:t>
            </a:r>
            <a:r>
              <a:rPr lang="en-US" sz="2800" b="1" dirty="0">
                <a:solidFill>
                  <a:srgbClr val="00B0F0"/>
                </a:solidFill>
                <a:latin typeface="Courier New" panose="02070309020205020404" pitchFamily="49" charset="0"/>
                <a:cs typeface="Courier New" panose="02070309020205020404" pitchFamily="49" charset="0"/>
              </a:rPr>
              <a:t> </a:t>
            </a:r>
            <a:r>
              <a:rPr lang="en-US" sz="2800" b="1" dirty="0" err="1">
                <a:solidFill>
                  <a:srgbClr val="00B0F0"/>
                </a:solidFill>
                <a:latin typeface="Courier New" panose="02070309020205020404" pitchFamily="49" charset="0"/>
                <a:cs typeface="Courier New" panose="02070309020205020404" pitchFamily="49" charset="0"/>
              </a:rPr>
              <a:t>init:file</a:t>
            </a:r>
            <a:r>
              <a:rPr lang="en-US" sz="2800" b="1" dirty="0">
                <a:solidFill>
                  <a:srgbClr val="00B0F0"/>
                </a:solidFill>
                <a:latin typeface="Courier New" panose="02070309020205020404" pitchFamily="49" charset="0"/>
                <a:cs typeface="Courier New" panose="02070309020205020404" pitchFamily="49" charset="0"/>
              </a:rPr>
              <a:t> {read</a:t>
            </a:r>
            <a:r>
              <a:rPr lang="en-US" sz="2800" b="1" dirty="0" smtClean="0">
                <a:solidFill>
                  <a:srgbClr val="00B0F0"/>
                </a:solidFill>
                <a:latin typeface="Courier New" panose="02070309020205020404" pitchFamily="49"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a:p>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11</a:t>
            </a:fld>
            <a:endParaRPr lang="en-US" altLang="en-US"/>
          </a:p>
        </p:txBody>
      </p:sp>
    </p:spTree>
    <p:extLst>
      <p:ext uri="{BB962C8B-B14F-4D97-AF65-F5344CB8AC3E}">
        <p14:creationId xmlns:p14="http://schemas.microsoft.com/office/powerpoint/2010/main" val="14792724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Security Policy</a:t>
            </a:r>
            <a:endParaRPr lang="en-US" dirty="0"/>
          </a:p>
        </p:txBody>
      </p:sp>
      <p:sp>
        <p:nvSpPr>
          <p:cNvPr id="3" name="Content Placeholder 2"/>
          <p:cNvSpPr>
            <a:spLocks noGrp="1"/>
          </p:cNvSpPr>
          <p:nvPr>
            <p:ph idx="1"/>
          </p:nvPr>
        </p:nvSpPr>
        <p:spPr>
          <a:xfrm>
            <a:off x="609600" y="1219200"/>
            <a:ext cx="8229600" cy="5410200"/>
          </a:xfrm>
        </p:spPr>
        <p:txBody>
          <a:bodyPr/>
          <a:lstStyle/>
          <a:p>
            <a:r>
              <a:rPr lang="en-US" dirty="0" smtClean="0"/>
              <a:t>Requires expert knowledge</a:t>
            </a:r>
          </a:p>
          <a:p>
            <a:pPr lvl="1"/>
            <a:r>
              <a:rPr lang="en-US" dirty="0" smtClean="0"/>
              <a:t>block attack accesses</a:t>
            </a:r>
          </a:p>
          <a:p>
            <a:pPr lvl="1"/>
            <a:r>
              <a:rPr lang="en-US" dirty="0" smtClean="0"/>
              <a:t>allow non-attack accesses</a:t>
            </a:r>
            <a:endParaRPr lang="en-US" dirty="0"/>
          </a:p>
          <a:p>
            <a:r>
              <a:rPr lang="en-US" dirty="0" smtClean="0"/>
              <a:t>Requires continuous refinements</a:t>
            </a:r>
          </a:p>
          <a:p>
            <a:pPr lvl="1"/>
            <a:r>
              <a:rPr lang="en-US" dirty="0" smtClean="0"/>
              <a:t>New devices</a:t>
            </a:r>
          </a:p>
          <a:p>
            <a:pPr lvl="1"/>
            <a:r>
              <a:rPr lang="en-US" dirty="0" smtClean="0"/>
              <a:t>New APIs</a:t>
            </a:r>
          </a:p>
          <a:p>
            <a:pPr lvl="1"/>
            <a:r>
              <a:rPr lang="en-US" dirty="0" smtClean="0"/>
              <a:t>New Android releases</a:t>
            </a:r>
          </a:p>
          <a:p>
            <a:pPr lvl="1"/>
            <a:r>
              <a:rPr lang="en-US" dirty="0" smtClean="0"/>
              <a:t>New </a:t>
            </a:r>
            <a:r>
              <a:rPr lang="en-US" dirty="0" smtClean="0"/>
              <a:t>attacks</a:t>
            </a:r>
          </a:p>
          <a:p>
            <a:r>
              <a:rPr lang="en-US" dirty="0" smtClean="0">
                <a:solidFill>
                  <a:srgbClr val="FF0000"/>
                </a:solidFill>
              </a:rPr>
              <a:t>Too much </a:t>
            </a:r>
            <a:r>
              <a:rPr lang="en-US" dirty="0" smtClean="0"/>
              <a:t>data!</a:t>
            </a:r>
            <a:endParaRPr lang="en-US" dirty="0" smtClean="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12</a:t>
            </a:fld>
            <a:endParaRPr lang="en-US" altLang="en-US"/>
          </a:p>
        </p:txBody>
      </p:sp>
    </p:spTree>
    <p:extLst>
      <p:ext uri="{BB962C8B-B14F-4D97-AF65-F5344CB8AC3E}">
        <p14:creationId xmlns:p14="http://schemas.microsoft.com/office/powerpoint/2010/main" val="8608440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Data: Audit Logs</a:t>
            </a:r>
            <a:endParaRPr lang="en-US" dirty="0"/>
          </a:p>
        </p:txBody>
      </p:sp>
      <p:sp>
        <p:nvSpPr>
          <p:cNvPr id="3" name="Content Placeholder 2"/>
          <p:cNvSpPr>
            <a:spLocks noGrp="1"/>
          </p:cNvSpPr>
          <p:nvPr>
            <p:ph idx="1"/>
          </p:nvPr>
        </p:nvSpPr>
        <p:spPr>
          <a:xfrm>
            <a:off x="304800" y="1143000"/>
            <a:ext cx="8534400" cy="5181600"/>
          </a:xfrm>
        </p:spPr>
        <p:txBody>
          <a:bodyPr/>
          <a:lstStyle/>
          <a:p>
            <a:r>
              <a:rPr lang="en-US" dirty="0" smtClean="0"/>
              <a:t>Collected </a:t>
            </a:r>
            <a:r>
              <a:rPr lang="en-US" dirty="0"/>
              <a:t>continuously (using </a:t>
            </a:r>
            <a:r>
              <a:rPr lang="en-US" b="1" dirty="0">
                <a:latin typeface="Courier New"/>
                <a:cs typeface="Courier New"/>
              </a:rPr>
              <a:t>audit2allow</a:t>
            </a:r>
            <a:r>
              <a:rPr lang="en-US" dirty="0"/>
              <a:t>)</a:t>
            </a:r>
          </a:p>
          <a:p>
            <a:pPr lvl="1"/>
            <a:r>
              <a:rPr lang="en-US" dirty="0">
                <a:solidFill>
                  <a:srgbClr val="FF0000"/>
                </a:solidFill>
              </a:rPr>
              <a:t>attack</a:t>
            </a:r>
            <a:r>
              <a:rPr lang="en-US" dirty="0"/>
              <a:t> data is modest</a:t>
            </a:r>
          </a:p>
          <a:p>
            <a:pPr lvl="1"/>
            <a:r>
              <a:rPr lang="en-US" dirty="0">
                <a:solidFill>
                  <a:srgbClr val="FF0000"/>
                </a:solidFill>
              </a:rPr>
              <a:t>non-attack </a:t>
            </a:r>
            <a:r>
              <a:rPr lang="en-US" dirty="0"/>
              <a:t>data is gargantuan! useful?</a:t>
            </a:r>
          </a:p>
          <a:p>
            <a:r>
              <a:rPr lang="en-US" dirty="0"/>
              <a:t>Communicated to central site for aggregation/analysis</a:t>
            </a:r>
          </a:p>
          <a:p>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13</a:t>
            </a:fld>
            <a:endParaRPr lang="en-US" altLang="en-US"/>
          </a:p>
        </p:txBody>
      </p:sp>
    </p:spTree>
    <p:extLst>
      <p:ext uri="{BB962C8B-B14F-4D97-AF65-F5344CB8AC3E}">
        <p14:creationId xmlns:p14="http://schemas.microsoft.com/office/powerpoint/2010/main" val="7558540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User Activities:</a:t>
            </a:r>
            <a:r>
              <a:rPr lang="en-US" dirty="0" smtClean="0"/>
              <a:t/>
            </a:r>
            <a:br>
              <a:rPr lang="en-US" dirty="0" smtClean="0"/>
            </a:br>
            <a:r>
              <a:rPr lang="en-US" dirty="0" smtClean="0"/>
              <a:t>the</a:t>
            </a:r>
            <a:r>
              <a:rPr lang="en-US" dirty="0" smtClean="0"/>
              <a:t> </a:t>
            </a:r>
            <a:r>
              <a:rPr lang="en-US" dirty="0" smtClean="0"/>
              <a:t>Audit Log</a:t>
            </a:r>
            <a:endParaRPr lang="en-US" dirty="0"/>
          </a:p>
        </p:txBody>
      </p:sp>
      <p:sp>
        <p:nvSpPr>
          <p:cNvPr id="3" name="Content Placeholder 2"/>
          <p:cNvSpPr>
            <a:spLocks noGrp="1"/>
          </p:cNvSpPr>
          <p:nvPr>
            <p:ph idx="1"/>
          </p:nvPr>
        </p:nvSpPr>
        <p:spPr>
          <a:xfrm>
            <a:off x="609600" y="1371600"/>
            <a:ext cx="8153400" cy="4724400"/>
          </a:xfrm>
        </p:spPr>
        <p:txBody>
          <a:bodyPr/>
          <a:lstStyle/>
          <a:p>
            <a:pPr marL="342900" lvl="1" indent="-342900">
              <a:buFontTx/>
              <a:buChar char="•"/>
            </a:pPr>
            <a:r>
              <a:rPr lang="en-US" sz="3200" dirty="0" smtClean="0"/>
              <a:t>Audit Log</a:t>
            </a:r>
            <a:endParaRPr lang="en-US" dirty="0" smtClean="0"/>
          </a:p>
          <a:p>
            <a:pPr lvl="1"/>
            <a:r>
              <a:rPr lang="en-US" dirty="0" smtClean="0">
                <a:solidFill>
                  <a:srgbClr val="000000"/>
                </a:solidFill>
                <a:cs typeface="Courier New" panose="02070309020205020404" pitchFamily="49" charset="0"/>
              </a:rPr>
              <a:t>Log access events not matched with </a:t>
            </a:r>
            <a:r>
              <a:rPr lang="en-US" dirty="0" smtClean="0">
                <a:solidFill>
                  <a:srgbClr val="000000"/>
                </a:solidFill>
                <a:latin typeface="Courier New" panose="02070309020205020404" pitchFamily="49" charset="0"/>
                <a:cs typeface="Courier New" panose="02070309020205020404" pitchFamily="49" charset="0"/>
              </a:rPr>
              <a:t>allow</a:t>
            </a:r>
            <a:r>
              <a:rPr lang="en-US" dirty="0" smtClean="0">
                <a:solidFill>
                  <a:srgbClr val="000000"/>
                </a:solidFill>
                <a:cs typeface="Courier New" panose="02070309020205020404" pitchFamily="49" charset="0"/>
              </a:rPr>
              <a:t> rules or required by </a:t>
            </a:r>
            <a:r>
              <a:rPr lang="en-US" dirty="0" err="1" smtClean="0">
                <a:solidFill>
                  <a:srgbClr val="000000"/>
                </a:solidFill>
                <a:latin typeface="Courier New" panose="02070309020205020404" pitchFamily="49" charset="0"/>
                <a:cs typeface="Courier New" panose="02070309020205020404" pitchFamily="49" charset="0"/>
              </a:rPr>
              <a:t>auditallow</a:t>
            </a:r>
            <a:endParaRPr lang="en-US" dirty="0" smtClean="0">
              <a:solidFill>
                <a:srgbClr val="000000"/>
              </a:solidFill>
              <a:latin typeface="Courier New" panose="02070309020205020404" pitchFamily="49" charset="0"/>
              <a:cs typeface="Courier New" panose="02070309020205020404" pitchFamily="49" charset="0"/>
            </a:endParaRPr>
          </a:p>
          <a:p>
            <a:pPr lvl="1"/>
            <a:r>
              <a:rPr lang="en-US" dirty="0" smtClean="0">
                <a:solidFill>
                  <a:srgbClr val="000000"/>
                </a:solidFill>
                <a:cs typeface="Courier New" panose="02070309020205020404" pitchFamily="49" charset="0"/>
              </a:rPr>
              <a:t>Must then classify as attack</a:t>
            </a:r>
            <a:r>
              <a:rPr lang="en-US" dirty="0">
                <a:solidFill>
                  <a:srgbClr val="000000"/>
                </a:solidFill>
                <a:cs typeface="Courier New" panose="02070309020205020404" pitchFamily="49" charset="0"/>
              </a:rPr>
              <a:t> </a:t>
            </a:r>
            <a:r>
              <a:rPr lang="en-US" dirty="0" smtClean="0">
                <a:solidFill>
                  <a:srgbClr val="000000"/>
                </a:solidFill>
                <a:cs typeface="Courier New" panose="02070309020205020404" pitchFamily="49" charset="0"/>
              </a:rPr>
              <a:t>or </a:t>
            </a:r>
            <a:r>
              <a:rPr lang="en-US" dirty="0" smtClean="0">
                <a:solidFill>
                  <a:srgbClr val="000000"/>
                </a:solidFill>
                <a:cs typeface="Courier New" panose="02070309020205020404" pitchFamily="49" charset="0"/>
              </a:rPr>
              <a:t>non</a:t>
            </a:r>
            <a:r>
              <a:rPr lang="en-US" dirty="0" smtClean="0">
                <a:solidFill>
                  <a:srgbClr val="000000"/>
                </a:solidFill>
                <a:cs typeface="Courier New" panose="02070309020205020404" pitchFamily="49" charset="0"/>
              </a:rPr>
              <a:t>-attack</a:t>
            </a:r>
          </a:p>
          <a:p>
            <a:r>
              <a:rPr lang="en-US" dirty="0" smtClean="0"/>
              <a:t>Three </a:t>
            </a:r>
            <a:r>
              <a:rPr lang="en-US" dirty="0"/>
              <a:t>entries in one </a:t>
            </a:r>
            <a:r>
              <a:rPr lang="en-US" dirty="0" smtClean="0"/>
              <a:t>access event</a:t>
            </a:r>
            <a:endParaRPr lang="en-US" dirty="0"/>
          </a:p>
          <a:p>
            <a:pPr lvl="1"/>
            <a:r>
              <a:rPr lang="en-US" dirty="0"/>
              <a:t>AVC Entry</a:t>
            </a:r>
          </a:p>
          <a:p>
            <a:pPr lvl="1"/>
            <a:r>
              <a:rPr lang="en-US" dirty="0" err="1"/>
              <a:t>Syscall</a:t>
            </a:r>
            <a:r>
              <a:rPr lang="en-US" dirty="0"/>
              <a:t> Subject Entry</a:t>
            </a:r>
          </a:p>
          <a:p>
            <a:pPr lvl="1"/>
            <a:r>
              <a:rPr lang="en-US" dirty="0" err="1"/>
              <a:t>Syscall</a:t>
            </a:r>
            <a:r>
              <a:rPr lang="en-US" dirty="0"/>
              <a:t> Object Entry</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14</a:t>
            </a:fld>
            <a:endParaRPr lang="en-US" altLang="en-US"/>
          </a:p>
        </p:txBody>
      </p:sp>
    </p:spTree>
    <p:extLst>
      <p:ext uri="{BB962C8B-B14F-4D97-AF65-F5344CB8AC3E}">
        <p14:creationId xmlns:p14="http://schemas.microsoft.com/office/powerpoint/2010/main" val="1784874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Log </a:t>
            </a:r>
            <a:r>
              <a:rPr lang="en-US" dirty="0" smtClean="0"/>
              <a:t>Example (AVC)</a:t>
            </a:r>
            <a:endParaRPr lang="en-US" dirty="0"/>
          </a:p>
        </p:txBody>
      </p:sp>
      <p:sp>
        <p:nvSpPr>
          <p:cNvPr id="3" name="Content Placeholder 2"/>
          <p:cNvSpPr>
            <a:spLocks noGrp="1"/>
          </p:cNvSpPr>
          <p:nvPr>
            <p:ph idx="1"/>
          </p:nvPr>
        </p:nvSpPr>
        <p:spPr>
          <a:xfrm>
            <a:off x="573157" y="1219200"/>
            <a:ext cx="8189843" cy="4784035"/>
          </a:xfrm>
        </p:spPr>
        <p:txBody>
          <a:bodyPr/>
          <a:lstStyle/>
          <a:p>
            <a:pPr marL="0" indent="0">
              <a:buNone/>
            </a:pPr>
            <a:r>
              <a:rPr lang="en-US" sz="2800" dirty="0">
                <a:latin typeface="Courier New" panose="02070309020205020404" pitchFamily="49" charset="0"/>
                <a:cs typeface="Courier New" panose="02070309020205020404" pitchFamily="49" charset="0"/>
              </a:rPr>
              <a:t>type=1400 </a:t>
            </a:r>
            <a:r>
              <a:rPr lang="en-US" sz="2800" dirty="0" err="1">
                <a:latin typeface="Courier New" panose="02070309020205020404" pitchFamily="49" charset="0"/>
                <a:cs typeface="Courier New" panose="02070309020205020404" pitchFamily="49" charset="0"/>
              </a:rPr>
              <a:t>msg</a:t>
            </a:r>
            <a:r>
              <a:rPr lang="en-US" sz="2800" dirty="0">
                <a:latin typeface="Courier New" panose="02070309020205020404" pitchFamily="49" charset="0"/>
                <a:cs typeface="Courier New" panose="02070309020205020404" pitchFamily="49" charset="0"/>
              </a:rPr>
              <a:t>=audit(14580641.671:14): </a:t>
            </a:r>
            <a:r>
              <a:rPr lang="en-US" sz="2800" dirty="0" err="1">
                <a:latin typeface="Courier New" panose="02070309020205020404" pitchFamily="49" charset="0"/>
                <a:cs typeface="Courier New" panose="02070309020205020404" pitchFamily="49" charset="0"/>
              </a:rPr>
              <a:t>avc</a:t>
            </a:r>
            <a:r>
              <a:rPr lang="en-US" sz="2800" dirty="0">
                <a:latin typeface="Courier New" panose="02070309020205020404" pitchFamily="49" charset="0"/>
                <a:cs typeface="Courier New" panose="02070309020205020404" pitchFamily="49" charset="0"/>
              </a:rPr>
              <a:t>:  denied  { </a:t>
            </a:r>
            <a:r>
              <a:rPr lang="en-US" sz="2800" b="1" dirty="0" err="1">
                <a:solidFill>
                  <a:srgbClr val="FF0000"/>
                </a:solidFill>
                <a:latin typeface="Courier New" panose="02070309020205020404" pitchFamily="49" charset="0"/>
                <a:cs typeface="Courier New" panose="02070309020205020404" pitchFamily="49" charset="0"/>
              </a:rPr>
              <a:t>entrypoint</a:t>
            </a:r>
            <a:r>
              <a:rPr lang="en-US" sz="2800" dirty="0">
                <a:solidFill>
                  <a:srgbClr val="FF0000"/>
                </a:solidFill>
                <a:latin typeface="Courier New" panose="02070309020205020404" pitchFamily="49" charset="0"/>
                <a:cs typeface="Courier New" panose="02070309020205020404" pitchFamily="49" charset="0"/>
              </a:rPr>
              <a:t> </a:t>
            </a:r>
            <a:r>
              <a:rPr lang="en-US" sz="2800" dirty="0">
                <a:latin typeface="Courier New" panose="02070309020205020404" pitchFamily="49" charset="0"/>
                <a:cs typeface="Courier New" panose="02070309020205020404" pitchFamily="49" charset="0"/>
              </a:rPr>
              <a:t>} for  </a:t>
            </a:r>
            <a:r>
              <a:rPr lang="en-US" sz="2800" dirty="0" err="1">
                <a:latin typeface="Courier New" panose="02070309020205020404" pitchFamily="49" charset="0"/>
                <a:cs typeface="Courier New" panose="02070309020205020404" pitchFamily="49" charset="0"/>
              </a:rPr>
              <a:t>pid</a:t>
            </a:r>
            <a:r>
              <a:rPr lang="en-US" sz="2800" dirty="0">
                <a:latin typeface="Courier New" panose="02070309020205020404" pitchFamily="49" charset="0"/>
                <a:cs typeface="Courier New" panose="02070309020205020404" pitchFamily="49" charset="0"/>
              </a:rPr>
              <a:t>=285 </a:t>
            </a:r>
            <a:r>
              <a:rPr lang="en-US" sz="2800" dirty="0" err="1">
                <a:latin typeface="Courier New" panose="02070309020205020404" pitchFamily="49" charset="0"/>
                <a:cs typeface="Courier New" panose="02070309020205020404" pitchFamily="49" charset="0"/>
              </a:rPr>
              <a:t>comm</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init</a:t>
            </a:r>
            <a:r>
              <a:rPr lang="en-US" sz="2800" dirty="0">
                <a:latin typeface="Courier New" panose="02070309020205020404" pitchFamily="49" charset="0"/>
                <a:cs typeface="Courier New" panose="02070309020205020404" pitchFamily="49" charset="0"/>
              </a:rPr>
              <a:t>" path="/system/</a:t>
            </a:r>
            <a:r>
              <a:rPr lang="en-US" sz="2800" dirty="0" err="1">
                <a:latin typeface="Courier New" panose="02070309020205020404" pitchFamily="49" charset="0"/>
                <a:cs typeface="Courier New" panose="02070309020205020404" pitchFamily="49" charset="0"/>
              </a:rPr>
              <a:t>etc</a:t>
            </a:r>
            <a:r>
              <a:rPr lang="en-US" sz="2800" dirty="0">
                <a:latin typeface="Courier New" panose="02070309020205020404" pitchFamily="49" charset="0"/>
                <a:cs typeface="Courier New" panose="02070309020205020404" pitchFamily="49" charset="0"/>
              </a:rPr>
              <a:t>/install-recovery.sh" dev="mmcblk0p16" </a:t>
            </a:r>
            <a:r>
              <a:rPr lang="en-US" sz="2800" dirty="0" err="1">
                <a:latin typeface="Courier New" panose="02070309020205020404" pitchFamily="49" charset="0"/>
                <a:cs typeface="Courier New" panose="02070309020205020404" pitchFamily="49" charset="0"/>
              </a:rPr>
              <a:t>ino</a:t>
            </a:r>
            <a:r>
              <a:rPr lang="en-US" sz="2800" dirty="0">
                <a:latin typeface="Courier New" panose="02070309020205020404" pitchFamily="49" charset="0"/>
                <a:cs typeface="Courier New" panose="02070309020205020404" pitchFamily="49" charset="0"/>
              </a:rPr>
              <a:t>=3799 </a:t>
            </a:r>
            <a:r>
              <a:rPr lang="en-US" sz="2800" b="1" dirty="0" err="1" smtClean="0">
                <a:latin typeface="Courier New" panose="02070309020205020404" pitchFamily="49" charset="0"/>
                <a:cs typeface="Courier New" panose="02070309020205020404" pitchFamily="49" charset="0"/>
              </a:rPr>
              <a:t>scontext</a:t>
            </a:r>
            <a:r>
              <a:rPr lang="en-US" sz="2800" dirty="0" smtClean="0">
                <a:latin typeface="Courier New" panose="02070309020205020404" pitchFamily="49" charset="0"/>
                <a:cs typeface="Courier New" panose="02070309020205020404" pitchFamily="49" charset="0"/>
              </a:rPr>
              <a:t>=u:r:</a:t>
            </a:r>
            <a:r>
              <a:rPr lang="en-US" sz="2800" b="1" dirty="0" smtClean="0">
                <a:solidFill>
                  <a:srgbClr val="FF0000"/>
                </a:solidFill>
                <a:latin typeface="Courier New" panose="02070309020205020404" pitchFamily="49" charset="0"/>
                <a:cs typeface="Courier New" panose="02070309020205020404" pitchFamily="49" charset="0"/>
              </a:rPr>
              <a:t>init</a:t>
            </a:r>
            <a:r>
              <a:rPr lang="en-US" sz="2800" dirty="0" smtClean="0">
                <a:latin typeface="Courier New" panose="02070309020205020404" pitchFamily="49" charset="0"/>
                <a:cs typeface="Courier New" panose="02070309020205020404" pitchFamily="49" charset="0"/>
              </a:rPr>
              <a:t>:s0 </a:t>
            </a:r>
            <a:r>
              <a:rPr lang="en-US" sz="2800" b="1" dirty="0" err="1">
                <a:latin typeface="Courier New" panose="02070309020205020404" pitchFamily="49" charset="0"/>
                <a:cs typeface="Courier New" panose="02070309020205020404" pitchFamily="49" charset="0"/>
              </a:rPr>
              <a:t>tcontext</a:t>
            </a:r>
            <a:r>
              <a:rPr lang="en-US" sz="2800" dirty="0">
                <a:latin typeface="Courier New" panose="02070309020205020404" pitchFamily="49" charset="0"/>
                <a:cs typeface="Courier New" panose="02070309020205020404" pitchFamily="49" charset="0"/>
              </a:rPr>
              <a:t>=u:object_r:</a:t>
            </a:r>
            <a:r>
              <a:rPr lang="en-US" sz="2800" b="1" dirty="0">
                <a:solidFill>
                  <a:srgbClr val="FF0000"/>
                </a:solidFill>
                <a:latin typeface="Courier New" panose="02070309020205020404" pitchFamily="49" charset="0"/>
                <a:cs typeface="Courier New" panose="02070309020205020404" pitchFamily="49" charset="0"/>
              </a:rPr>
              <a:t>system_file</a:t>
            </a:r>
            <a:r>
              <a:rPr lang="en-US" sz="2800" dirty="0">
                <a:latin typeface="Courier New" panose="02070309020205020404" pitchFamily="49" charset="0"/>
                <a:cs typeface="Courier New" panose="02070309020205020404" pitchFamily="49" charset="0"/>
              </a:rPr>
              <a:t>:s0 </a:t>
            </a:r>
            <a:r>
              <a:rPr lang="en-US" sz="2800" b="1" dirty="0" err="1" smtClean="0">
                <a:latin typeface="Courier New" panose="02070309020205020404" pitchFamily="49" charset="0"/>
                <a:cs typeface="Courier New" panose="02070309020205020404" pitchFamily="49" charset="0"/>
              </a:rPr>
              <a:t>tclass</a:t>
            </a:r>
            <a:r>
              <a:rPr lang="en-US" sz="2800" dirty="0" smtClean="0">
                <a:latin typeface="Courier New" panose="02070309020205020404" pitchFamily="49" charset="0"/>
                <a:cs typeface="Courier New" panose="02070309020205020404" pitchFamily="49" charset="0"/>
              </a:rPr>
              <a:t>=</a:t>
            </a:r>
            <a:r>
              <a:rPr lang="en-US" sz="2800" b="1" dirty="0" smtClean="0">
                <a:solidFill>
                  <a:srgbClr val="FF0000"/>
                </a:solidFill>
                <a:latin typeface="Courier New" panose="02070309020205020404" pitchFamily="49" charset="0"/>
                <a:cs typeface="Courier New" panose="02070309020205020404" pitchFamily="49" charset="0"/>
              </a:rPr>
              <a:t>file</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15</a:t>
            </a:fld>
            <a:endParaRPr lang="en-US" altLang="en-US"/>
          </a:p>
        </p:txBody>
      </p:sp>
      <p:sp>
        <p:nvSpPr>
          <p:cNvPr id="6" name="TextBox 5"/>
          <p:cNvSpPr txBox="1"/>
          <p:nvPr/>
        </p:nvSpPr>
        <p:spPr>
          <a:xfrm>
            <a:off x="609600" y="5105400"/>
            <a:ext cx="8305800" cy="1877437"/>
          </a:xfrm>
          <a:prstGeom prst="rect">
            <a:avLst/>
          </a:prstGeom>
          <a:noFill/>
        </p:spPr>
        <p:txBody>
          <a:bodyPr wrap="square" rtlCol="0">
            <a:spAutoFit/>
          </a:bodyPr>
          <a:lstStyle/>
          <a:p>
            <a:pPr marL="0" lvl="2"/>
            <a:r>
              <a:rPr lang="en-US" sz="2800" b="1" dirty="0">
                <a:solidFill>
                  <a:srgbClr val="00B0F0"/>
                </a:solidFill>
                <a:latin typeface="Courier New" panose="02070309020205020404" pitchFamily="49" charset="0"/>
                <a:cs typeface="Courier New" panose="02070309020205020404" pitchFamily="49" charset="0"/>
              </a:rPr>
              <a:t>&lt;</a:t>
            </a:r>
            <a:r>
              <a:rPr lang="en-US" sz="2800" b="1" dirty="0" err="1">
                <a:solidFill>
                  <a:srgbClr val="00B0F0"/>
                </a:solidFill>
                <a:latin typeface="Courier New" panose="02070309020205020404" pitchFamily="49" charset="0"/>
                <a:cs typeface="Courier New" panose="02070309020205020404" pitchFamily="49" charset="0"/>
              </a:rPr>
              <a:t>init</a:t>
            </a:r>
            <a:r>
              <a:rPr lang="en-US" sz="2800" b="1" dirty="0">
                <a:solidFill>
                  <a:srgbClr val="00B0F0"/>
                </a:solidFill>
                <a:latin typeface="Courier New" panose="02070309020205020404" pitchFamily="49" charset="0"/>
                <a:cs typeface="Courier New" panose="02070309020205020404" pitchFamily="49" charset="0"/>
              </a:rPr>
              <a:t>, </a:t>
            </a:r>
            <a:r>
              <a:rPr lang="en-US" sz="2800" b="1" dirty="0" err="1">
                <a:solidFill>
                  <a:srgbClr val="00B0F0"/>
                </a:solidFill>
                <a:latin typeface="Courier New" panose="02070309020205020404" pitchFamily="49" charset="0"/>
                <a:cs typeface="Courier New" panose="02070309020205020404" pitchFamily="49" charset="0"/>
              </a:rPr>
              <a:t>system_file</a:t>
            </a:r>
            <a:r>
              <a:rPr lang="en-US" sz="2800" b="1" dirty="0">
                <a:solidFill>
                  <a:srgbClr val="00B0F0"/>
                </a:solidFill>
                <a:latin typeface="Courier New" panose="02070309020205020404" pitchFamily="49" charset="0"/>
                <a:cs typeface="Courier New" panose="02070309020205020404" pitchFamily="49" charset="0"/>
              </a:rPr>
              <a:t>, file, </a:t>
            </a:r>
            <a:r>
              <a:rPr lang="en-US" sz="2800" b="1" dirty="0" err="1">
                <a:solidFill>
                  <a:srgbClr val="00B0F0"/>
                </a:solidFill>
                <a:latin typeface="Courier New" panose="02070309020205020404" pitchFamily="49" charset="0"/>
                <a:cs typeface="Courier New" panose="02070309020205020404" pitchFamily="49" charset="0"/>
              </a:rPr>
              <a:t>entrypoint</a:t>
            </a:r>
            <a:r>
              <a:rPr lang="en-US" sz="2800" b="1" dirty="0" smtClean="0">
                <a:solidFill>
                  <a:srgbClr val="00B0F0"/>
                </a:solidFill>
                <a:latin typeface="Courier New" panose="02070309020205020404" pitchFamily="49" charset="0"/>
                <a:cs typeface="Courier New" panose="02070309020205020404" pitchFamily="49" charset="0"/>
              </a:rPr>
              <a:t>&gt;</a:t>
            </a:r>
          </a:p>
          <a:p>
            <a:pPr marL="0" lvl="2"/>
            <a:r>
              <a:rPr lang="en-US" sz="2800" b="1" dirty="0" smtClean="0">
                <a:solidFill>
                  <a:srgbClr val="00B0F0"/>
                </a:solidFill>
                <a:latin typeface="Courier New" panose="02070309020205020404" pitchFamily="49" charset="0"/>
                <a:cs typeface="Courier New" panose="02070309020205020404" pitchFamily="49" charset="0"/>
              </a:rPr>
              <a:t>=&gt; allow </a:t>
            </a:r>
            <a:r>
              <a:rPr lang="en-US" sz="2800" b="1" dirty="0" err="1" smtClean="0">
                <a:solidFill>
                  <a:srgbClr val="00B0F0"/>
                </a:solidFill>
                <a:latin typeface="Courier New" panose="02070309020205020404" pitchFamily="49" charset="0"/>
                <a:cs typeface="Courier New" panose="02070309020205020404" pitchFamily="49" charset="0"/>
              </a:rPr>
              <a:t>init</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err="1" smtClean="0">
                <a:solidFill>
                  <a:srgbClr val="00B0F0"/>
                </a:solidFill>
                <a:latin typeface="Courier New" panose="02070309020205020404" pitchFamily="49" charset="0"/>
                <a:cs typeface="Courier New" panose="02070309020205020404" pitchFamily="49" charset="0"/>
              </a:rPr>
              <a:t>system_file:file</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err="1" smtClean="0">
                <a:solidFill>
                  <a:srgbClr val="00B0F0"/>
                </a:solidFill>
                <a:latin typeface="Courier New" panose="02070309020205020404" pitchFamily="49" charset="0"/>
                <a:cs typeface="Courier New" panose="02070309020205020404" pitchFamily="49" charset="0"/>
              </a:rPr>
              <a:t>entrypoint</a:t>
            </a:r>
            <a:r>
              <a:rPr lang="en-US" sz="2800" b="1" dirty="0" smtClean="0">
                <a:solidFill>
                  <a:srgbClr val="00B0F0"/>
                </a:solidFill>
                <a:latin typeface="Courier New" panose="02070309020205020404" pitchFamily="49" charset="0"/>
                <a:cs typeface="Courier New" panose="02070309020205020404" pitchFamily="49" charset="0"/>
              </a:rPr>
              <a:t>}</a:t>
            </a:r>
            <a:endParaRPr lang="en-US" sz="2800" b="1" dirty="0">
              <a:solidFill>
                <a:srgbClr val="00B0F0"/>
              </a:solidFill>
              <a:latin typeface="Courier New" panose="02070309020205020404" pitchFamily="49" charset="0"/>
              <a:cs typeface="Courier New" panose="02070309020205020404" pitchFamily="49" charset="0"/>
            </a:endParaRPr>
          </a:p>
          <a:p>
            <a:endParaRPr lang="en-US" sz="3200" dirty="0"/>
          </a:p>
        </p:txBody>
      </p:sp>
    </p:spTree>
    <p:extLst>
      <p:ext uri="{BB962C8B-B14F-4D97-AF65-F5344CB8AC3E}">
        <p14:creationId xmlns:p14="http://schemas.microsoft.com/office/powerpoint/2010/main" val="23312767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Log </a:t>
            </a:r>
            <a:r>
              <a:rPr lang="en-US" dirty="0" smtClean="0"/>
              <a:t>Example (</a:t>
            </a:r>
            <a:r>
              <a:rPr lang="en-US" dirty="0" err="1" smtClean="0"/>
              <a:t>Syscall</a:t>
            </a:r>
            <a:r>
              <a:rPr lang="en-US" dirty="0" smtClean="0"/>
              <a:t> </a:t>
            </a:r>
            <a:r>
              <a:rPr lang="en-US" dirty="0" err="1" smtClean="0"/>
              <a:t>Sbj</a:t>
            </a:r>
            <a:r>
              <a:rPr lang="en-US" dirty="0" smtClean="0"/>
              <a:t>)</a:t>
            </a:r>
            <a:endParaRPr lang="en-US" dirty="0"/>
          </a:p>
        </p:txBody>
      </p:sp>
      <p:sp>
        <p:nvSpPr>
          <p:cNvPr id="3" name="Content Placeholder 2"/>
          <p:cNvSpPr>
            <a:spLocks noGrp="1"/>
          </p:cNvSpPr>
          <p:nvPr>
            <p:ph idx="1"/>
          </p:nvPr>
        </p:nvSpPr>
        <p:spPr>
          <a:xfrm>
            <a:off x="609600" y="1219200"/>
            <a:ext cx="8153400" cy="4876800"/>
          </a:xfrm>
        </p:spPr>
        <p:txBody>
          <a:bodyPr/>
          <a:lstStyle/>
          <a:p>
            <a:pPr marL="0" indent="0">
              <a:buNone/>
            </a:pPr>
            <a:r>
              <a:rPr lang="en-US" sz="2800" dirty="0">
                <a:latin typeface="Courier New" panose="02070309020205020404" pitchFamily="49" charset="0"/>
                <a:cs typeface="Courier New" panose="02070309020205020404" pitchFamily="49" charset="0"/>
              </a:rPr>
              <a:t>type=1300 </a:t>
            </a:r>
            <a:r>
              <a:rPr lang="en-US" sz="2800" dirty="0" err="1">
                <a:latin typeface="Courier New" panose="02070309020205020404" pitchFamily="49" charset="0"/>
                <a:cs typeface="Courier New" panose="02070309020205020404" pitchFamily="49" charset="0"/>
              </a:rPr>
              <a:t>msg</a:t>
            </a:r>
            <a:r>
              <a:rPr lang="en-US" sz="2800" dirty="0">
                <a:latin typeface="Courier New" panose="02070309020205020404" pitchFamily="49" charset="0"/>
                <a:cs typeface="Courier New" panose="02070309020205020404" pitchFamily="49" charset="0"/>
              </a:rPr>
              <a:t>=audit(14580641.671:14): arch=40000028 </a:t>
            </a:r>
            <a:r>
              <a:rPr lang="en-US" sz="2800" b="1" dirty="0" err="1">
                <a:solidFill>
                  <a:srgbClr val="FF0000"/>
                </a:solidFill>
                <a:latin typeface="Courier New" panose="02070309020205020404" pitchFamily="49" charset="0"/>
                <a:cs typeface="Courier New" panose="02070309020205020404" pitchFamily="49" charset="0"/>
              </a:rPr>
              <a:t>syscall</a:t>
            </a:r>
            <a:r>
              <a:rPr lang="en-US" sz="2800" b="1" dirty="0">
                <a:solidFill>
                  <a:srgbClr val="FF0000"/>
                </a:solidFill>
                <a:latin typeface="Courier New" panose="02070309020205020404" pitchFamily="49" charset="0"/>
                <a:cs typeface="Courier New" panose="02070309020205020404" pitchFamily="49" charset="0"/>
              </a:rPr>
              <a:t>=11(</a:t>
            </a:r>
            <a:r>
              <a:rPr lang="en-US" sz="2800" b="1" dirty="0" err="1">
                <a:solidFill>
                  <a:srgbClr val="FF0000"/>
                </a:solidFill>
                <a:latin typeface="Courier New" panose="02070309020205020404" pitchFamily="49" charset="0"/>
                <a:cs typeface="Courier New" panose="02070309020205020404" pitchFamily="49" charset="0"/>
              </a:rPr>
              <a:t>execve</a:t>
            </a:r>
            <a:r>
              <a:rPr lang="en-US" sz="2800" b="1" dirty="0">
                <a:solidFill>
                  <a:srgbClr val="FF0000"/>
                </a:solidFill>
                <a:latin typeface="Courier New" panose="02070309020205020404" pitchFamily="49" charset="0"/>
                <a:cs typeface="Courier New" panose="02070309020205020404" pitchFamily="49" charset="0"/>
              </a:rPr>
              <a:t>)</a:t>
            </a:r>
            <a:r>
              <a:rPr lang="en-US" sz="2800" dirty="0">
                <a:latin typeface="Courier New" panose="02070309020205020404" pitchFamily="49" charset="0"/>
                <a:cs typeface="Courier New" panose="02070309020205020404" pitchFamily="49" charset="0"/>
              </a:rPr>
              <a:t> per=800000 success=no exit=-13 </a:t>
            </a:r>
            <a:r>
              <a:rPr lang="en-US" sz="2800" dirty="0" smtClean="0">
                <a:latin typeface="Courier New" panose="02070309020205020404" pitchFamily="49" charset="0"/>
                <a:cs typeface="Courier New" panose="02070309020205020404" pitchFamily="49" charset="0"/>
              </a:rPr>
              <a:t>items=1 </a:t>
            </a:r>
            <a:r>
              <a:rPr lang="en-US" sz="2800" dirty="0" err="1">
                <a:latin typeface="Courier New" panose="02070309020205020404" pitchFamily="49" charset="0"/>
                <a:cs typeface="Courier New" panose="02070309020205020404" pitchFamily="49" charset="0"/>
              </a:rPr>
              <a:t>ppid</a:t>
            </a:r>
            <a:r>
              <a:rPr lang="en-US" sz="2800" dirty="0">
                <a:latin typeface="Courier New" panose="02070309020205020404" pitchFamily="49" charset="0"/>
                <a:cs typeface="Courier New" panose="02070309020205020404" pitchFamily="49" charset="0"/>
              </a:rPr>
              <a:t>=1 </a:t>
            </a:r>
            <a:r>
              <a:rPr lang="en-US" sz="2800" dirty="0" err="1">
                <a:latin typeface="Courier New" panose="02070309020205020404" pitchFamily="49" charset="0"/>
                <a:cs typeface="Courier New" panose="02070309020205020404" pitchFamily="49" charset="0"/>
              </a:rPr>
              <a:t>pid</a:t>
            </a:r>
            <a:r>
              <a:rPr lang="en-US" sz="2800" dirty="0">
                <a:latin typeface="Courier New" panose="02070309020205020404" pitchFamily="49" charset="0"/>
                <a:cs typeface="Courier New" panose="02070309020205020404" pitchFamily="49" charset="0"/>
              </a:rPr>
              <a:t>=285 </a:t>
            </a:r>
            <a:r>
              <a:rPr lang="en-US" sz="2800" dirty="0" err="1">
                <a:latin typeface="Courier New" panose="02070309020205020404" pitchFamily="49" charset="0"/>
                <a:cs typeface="Courier New" panose="02070309020205020404" pitchFamily="49" charset="0"/>
              </a:rPr>
              <a:t>auid</a:t>
            </a:r>
            <a:r>
              <a:rPr lang="en-US" sz="2800" dirty="0">
                <a:latin typeface="Courier New" panose="02070309020205020404" pitchFamily="49" charset="0"/>
                <a:cs typeface="Courier New" panose="02070309020205020404" pitchFamily="49" charset="0"/>
              </a:rPr>
              <a:t>=4294967295 </a:t>
            </a:r>
            <a:r>
              <a:rPr lang="en-US" sz="2800" dirty="0" err="1">
                <a:latin typeface="Courier New" panose="02070309020205020404" pitchFamily="49" charset="0"/>
                <a:cs typeface="Courier New" panose="02070309020205020404" pitchFamily="49" charset="0"/>
              </a:rPr>
              <a:t>uid</a:t>
            </a:r>
            <a:r>
              <a:rPr lang="en-US" sz="2800" dirty="0">
                <a:latin typeface="Courier New" panose="02070309020205020404" pitchFamily="49" charset="0"/>
                <a:cs typeface="Courier New" panose="02070309020205020404" pitchFamily="49" charset="0"/>
              </a:rPr>
              <a:t>=0 </a:t>
            </a:r>
            <a:r>
              <a:rPr lang="en-US" sz="2800" dirty="0" err="1">
                <a:latin typeface="Courier New" panose="02070309020205020404" pitchFamily="49" charset="0"/>
                <a:cs typeface="Courier New" panose="02070309020205020404" pitchFamily="49" charset="0"/>
              </a:rPr>
              <a:t>gid</a:t>
            </a:r>
            <a:r>
              <a:rPr lang="en-US" sz="2800" dirty="0">
                <a:latin typeface="Courier New" panose="02070309020205020404" pitchFamily="49" charset="0"/>
                <a:cs typeface="Courier New" panose="02070309020205020404" pitchFamily="49" charset="0"/>
              </a:rPr>
              <a:t>=0 </a:t>
            </a:r>
            <a:r>
              <a:rPr lang="en-US" sz="2800" dirty="0" err="1">
                <a:latin typeface="Courier New" panose="02070309020205020404" pitchFamily="49" charset="0"/>
                <a:cs typeface="Courier New" panose="02070309020205020404" pitchFamily="49" charset="0"/>
              </a:rPr>
              <a:t>euid</a:t>
            </a:r>
            <a:r>
              <a:rPr lang="en-US" sz="2800" dirty="0">
                <a:latin typeface="Courier New" panose="02070309020205020404" pitchFamily="49" charset="0"/>
                <a:cs typeface="Courier New" panose="02070309020205020404" pitchFamily="49" charset="0"/>
              </a:rPr>
              <a:t>=0 </a:t>
            </a:r>
            <a:r>
              <a:rPr lang="en-US" sz="2800" dirty="0" err="1">
                <a:latin typeface="Courier New" panose="02070309020205020404" pitchFamily="49" charset="0"/>
                <a:cs typeface="Courier New" panose="02070309020205020404" pitchFamily="49" charset="0"/>
              </a:rPr>
              <a:t>tty</a:t>
            </a:r>
            <a:r>
              <a:rPr lang="en-US" sz="2800" dirty="0">
                <a:latin typeface="Courier New" panose="02070309020205020404" pitchFamily="49" charset="0"/>
                <a:cs typeface="Courier New" panose="02070309020205020404" pitchFamily="49" charset="0"/>
              </a:rPr>
              <a:t>=(none) </a:t>
            </a:r>
            <a:r>
              <a:rPr lang="en-US" sz="2800" dirty="0" err="1">
                <a:latin typeface="Courier New" panose="02070309020205020404" pitchFamily="49" charset="0"/>
                <a:cs typeface="Courier New" panose="02070309020205020404" pitchFamily="49" charset="0"/>
              </a:rPr>
              <a:t>ses</a:t>
            </a:r>
            <a:r>
              <a:rPr lang="en-US" sz="2800" dirty="0">
                <a:latin typeface="Courier New" panose="02070309020205020404" pitchFamily="49" charset="0"/>
                <a:cs typeface="Courier New" panose="02070309020205020404" pitchFamily="49" charset="0"/>
              </a:rPr>
              <a:t>=4294967295 </a:t>
            </a:r>
            <a:r>
              <a:rPr lang="en-US" sz="2800" dirty="0" err="1">
                <a:latin typeface="Courier New" panose="02070309020205020404" pitchFamily="49" charset="0"/>
                <a:cs typeface="Courier New" panose="02070309020205020404" pitchFamily="49" charset="0"/>
              </a:rPr>
              <a:t>comm</a:t>
            </a:r>
            <a:r>
              <a:rPr lang="en-US" sz="2800" dirty="0">
                <a:latin typeface="Courier New" panose="02070309020205020404" pitchFamily="49" charset="0"/>
                <a:cs typeface="Courier New" panose="02070309020205020404" pitchFamily="49" charset="0"/>
              </a:rPr>
              <a:t>="</a:t>
            </a:r>
            <a:r>
              <a:rPr lang="en-US" sz="2800" dirty="0" err="1">
                <a:latin typeface="Courier New" panose="02070309020205020404" pitchFamily="49" charset="0"/>
                <a:cs typeface="Courier New" panose="02070309020205020404" pitchFamily="49" charset="0"/>
              </a:rPr>
              <a:t>init</a:t>
            </a:r>
            <a:r>
              <a:rPr lang="en-US" sz="2800" dirty="0">
                <a:latin typeface="Courier New" panose="02070309020205020404" pitchFamily="49" charset="0"/>
                <a:cs typeface="Courier New" panose="02070309020205020404" pitchFamily="49" charset="0"/>
              </a:rPr>
              <a:t>" </a:t>
            </a:r>
            <a:r>
              <a:rPr lang="en-US" sz="2800" b="1" dirty="0">
                <a:solidFill>
                  <a:srgbClr val="FF0000"/>
                </a:solidFill>
                <a:latin typeface="Courier New" panose="02070309020205020404" pitchFamily="49" charset="0"/>
                <a:cs typeface="Courier New" panose="02070309020205020404" pitchFamily="49" charset="0"/>
              </a:rPr>
              <a:t>exe="/</a:t>
            </a:r>
            <a:r>
              <a:rPr lang="en-US" sz="2800" b="1" dirty="0" err="1">
                <a:solidFill>
                  <a:srgbClr val="FF0000"/>
                </a:solidFill>
                <a:latin typeface="Courier New" panose="02070309020205020404" pitchFamily="49" charset="0"/>
                <a:cs typeface="Courier New" panose="02070309020205020404" pitchFamily="49" charset="0"/>
              </a:rPr>
              <a:t>init</a:t>
            </a:r>
            <a:r>
              <a:rPr lang="en-US" sz="2800" b="1" dirty="0">
                <a:solidFill>
                  <a:srgbClr val="FF0000"/>
                </a:solidFill>
                <a:latin typeface="Courier New" panose="02070309020205020404" pitchFamily="49" charset="0"/>
                <a:cs typeface="Courier New" panose="02070309020205020404" pitchFamily="49" charset="0"/>
              </a:rPr>
              <a:t>"</a:t>
            </a: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subj</a:t>
            </a:r>
            <a:r>
              <a:rPr lang="en-US" sz="2800" dirty="0">
                <a:latin typeface="Courier New" panose="02070309020205020404" pitchFamily="49" charset="0"/>
                <a:cs typeface="Courier New" panose="02070309020205020404" pitchFamily="49" charset="0"/>
              </a:rPr>
              <a:t>=u:r:init:s0 key=(null</a:t>
            </a:r>
            <a:r>
              <a:rPr lang="en-US" sz="2800" dirty="0" smtClean="0">
                <a:latin typeface="Courier New" panose="02070309020205020404" pitchFamily="49" charset="0"/>
                <a:cs typeface="Courier New" panose="02070309020205020404" pitchFamily="49" charset="0"/>
              </a:rPr>
              <a:t>)</a:t>
            </a:r>
            <a:endParaRPr lang="en-US" sz="2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16</a:t>
            </a:fld>
            <a:endParaRPr lang="en-US" altLang="en-US"/>
          </a:p>
        </p:txBody>
      </p:sp>
    </p:spTree>
    <p:extLst>
      <p:ext uri="{BB962C8B-B14F-4D97-AF65-F5344CB8AC3E}">
        <p14:creationId xmlns:p14="http://schemas.microsoft.com/office/powerpoint/2010/main" val="31818355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Log </a:t>
            </a:r>
            <a:r>
              <a:rPr lang="en-US" dirty="0" smtClean="0"/>
              <a:t>Example (</a:t>
            </a:r>
            <a:r>
              <a:rPr lang="en-US" dirty="0" err="1" smtClean="0"/>
              <a:t>Syscall</a:t>
            </a:r>
            <a:r>
              <a:rPr lang="en-US" dirty="0" smtClean="0"/>
              <a:t> </a:t>
            </a:r>
            <a:r>
              <a:rPr lang="en-US" dirty="0" err="1" smtClean="0"/>
              <a:t>Obj</a:t>
            </a:r>
            <a:r>
              <a:rPr lang="en-US" dirty="0" smtClean="0"/>
              <a:t>)</a:t>
            </a:r>
            <a:endParaRPr lang="en-US" dirty="0"/>
          </a:p>
        </p:txBody>
      </p:sp>
      <p:sp>
        <p:nvSpPr>
          <p:cNvPr id="3" name="Content Placeholder 2"/>
          <p:cNvSpPr>
            <a:spLocks noGrp="1"/>
          </p:cNvSpPr>
          <p:nvPr>
            <p:ph idx="1"/>
          </p:nvPr>
        </p:nvSpPr>
        <p:spPr>
          <a:xfrm>
            <a:off x="609600" y="1295400"/>
            <a:ext cx="8305800" cy="4800600"/>
          </a:xfrm>
        </p:spPr>
        <p:txBody>
          <a:bodyPr/>
          <a:lstStyle/>
          <a:p>
            <a:pPr marL="0" indent="0">
              <a:buNone/>
            </a:pPr>
            <a:r>
              <a:rPr lang="en-US" sz="2800" dirty="0" smtClean="0">
                <a:latin typeface="Courier New" panose="02070309020205020404" pitchFamily="49" charset="0"/>
                <a:cs typeface="Courier New" panose="02070309020205020404" pitchFamily="49" charset="0"/>
              </a:rPr>
              <a:t>type=1302 </a:t>
            </a:r>
          </a:p>
          <a:p>
            <a:pPr marL="0" indent="0">
              <a:buNone/>
            </a:pPr>
            <a:r>
              <a:rPr lang="en-US" sz="2800" dirty="0" err="1" smtClean="0">
                <a:latin typeface="Courier New" panose="02070309020205020404" pitchFamily="49" charset="0"/>
                <a:cs typeface="Courier New" panose="02070309020205020404" pitchFamily="49" charset="0"/>
              </a:rPr>
              <a:t>msg</a:t>
            </a:r>
            <a:r>
              <a:rPr lang="en-US" sz="2800" dirty="0" smtClean="0">
                <a:latin typeface="Courier New" panose="02070309020205020404" pitchFamily="49" charset="0"/>
                <a:cs typeface="Courier New" panose="02070309020205020404" pitchFamily="49" charset="0"/>
              </a:rPr>
              <a:t>=audit(14580641.671:14</a:t>
            </a:r>
            <a:r>
              <a:rPr lang="en-US" sz="2800" dirty="0">
                <a:latin typeface="Courier New" panose="02070309020205020404" pitchFamily="49" charset="0"/>
                <a:cs typeface="Courier New" panose="02070309020205020404" pitchFamily="49" charset="0"/>
              </a:rPr>
              <a:t>): item=0 </a:t>
            </a:r>
            <a:r>
              <a:rPr lang="en-US" sz="2800" b="1" dirty="0">
                <a:solidFill>
                  <a:srgbClr val="FF0000"/>
                </a:solidFill>
                <a:latin typeface="Courier New" panose="02070309020205020404" pitchFamily="49" charset="0"/>
                <a:cs typeface="Courier New" panose="02070309020205020404" pitchFamily="49" charset="0"/>
              </a:rPr>
              <a:t>name="/system/</a:t>
            </a:r>
            <a:r>
              <a:rPr lang="en-US" sz="2800" b="1" dirty="0" err="1">
                <a:solidFill>
                  <a:srgbClr val="FF0000"/>
                </a:solidFill>
                <a:latin typeface="Courier New" panose="02070309020205020404" pitchFamily="49" charset="0"/>
                <a:cs typeface="Courier New" panose="02070309020205020404" pitchFamily="49" charset="0"/>
              </a:rPr>
              <a:t>etc</a:t>
            </a:r>
            <a:r>
              <a:rPr lang="en-US" sz="2800" b="1" dirty="0">
                <a:solidFill>
                  <a:srgbClr val="FF0000"/>
                </a:solidFill>
                <a:latin typeface="Courier New" panose="02070309020205020404" pitchFamily="49" charset="0"/>
                <a:cs typeface="Courier New" panose="02070309020205020404" pitchFamily="49" charset="0"/>
              </a:rPr>
              <a:t>/install-recovery.sh"</a:t>
            </a:r>
            <a:r>
              <a:rPr lang="en-US" sz="2800" dirty="0">
                <a:latin typeface="Courier New" panose="02070309020205020404" pitchFamily="49" charset="0"/>
                <a:cs typeface="Courier New" panose="02070309020205020404" pitchFamily="49" charset="0"/>
              </a:rPr>
              <a:t> </a:t>
            </a:r>
            <a:r>
              <a:rPr lang="en-US" sz="2800" dirty="0" err="1">
                <a:latin typeface="Courier New" panose="02070309020205020404" pitchFamily="49" charset="0"/>
                <a:cs typeface="Courier New" panose="02070309020205020404" pitchFamily="49" charset="0"/>
              </a:rPr>
              <a:t>inode</a:t>
            </a:r>
            <a:r>
              <a:rPr lang="en-US" sz="2800" dirty="0">
                <a:latin typeface="Courier New" panose="02070309020205020404" pitchFamily="49" charset="0"/>
                <a:cs typeface="Courier New" panose="02070309020205020404" pitchFamily="49" charset="0"/>
              </a:rPr>
              <a:t>=3799 dev=b3:10 mode=0100755 </a:t>
            </a:r>
            <a:r>
              <a:rPr lang="en-US" sz="2800" dirty="0" err="1">
                <a:latin typeface="Courier New" panose="02070309020205020404" pitchFamily="49" charset="0"/>
                <a:cs typeface="Courier New" panose="02070309020205020404" pitchFamily="49" charset="0"/>
              </a:rPr>
              <a:t>ouid</a:t>
            </a:r>
            <a:r>
              <a:rPr lang="en-US" sz="2800" dirty="0">
                <a:latin typeface="Courier New" panose="02070309020205020404" pitchFamily="49" charset="0"/>
                <a:cs typeface="Courier New" panose="02070309020205020404" pitchFamily="49" charset="0"/>
              </a:rPr>
              <a:t>=0 </a:t>
            </a:r>
            <a:r>
              <a:rPr lang="en-US" sz="2800" dirty="0" err="1">
                <a:latin typeface="Courier New" panose="02070309020205020404" pitchFamily="49" charset="0"/>
                <a:cs typeface="Courier New" panose="02070309020205020404" pitchFamily="49" charset="0"/>
              </a:rPr>
              <a:t>ogid</a:t>
            </a:r>
            <a:r>
              <a:rPr lang="en-US" sz="2800" dirty="0">
                <a:latin typeface="Courier New" panose="02070309020205020404" pitchFamily="49" charset="0"/>
                <a:cs typeface="Courier New" panose="02070309020205020404" pitchFamily="49" charset="0"/>
              </a:rPr>
              <a:t>=0 </a:t>
            </a:r>
            <a:r>
              <a:rPr lang="en-US" sz="2800" dirty="0" err="1">
                <a:latin typeface="Courier New" panose="02070309020205020404" pitchFamily="49" charset="0"/>
                <a:cs typeface="Courier New" panose="02070309020205020404" pitchFamily="49" charset="0"/>
              </a:rPr>
              <a:t>rdev</a:t>
            </a:r>
            <a:r>
              <a:rPr lang="en-US" sz="2800" dirty="0">
                <a:latin typeface="Courier New" panose="02070309020205020404" pitchFamily="49" charset="0"/>
                <a:cs typeface="Courier New" panose="02070309020205020404" pitchFamily="49" charset="0"/>
              </a:rPr>
              <a:t>=00:00 </a:t>
            </a:r>
            <a:r>
              <a:rPr lang="en-US" sz="2800" b="1" dirty="0" err="1" smtClean="0">
                <a:latin typeface="Courier New" panose="02070309020205020404" pitchFamily="49" charset="0"/>
                <a:cs typeface="Courier New" panose="02070309020205020404" pitchFamily="49" charset="0"/>
              </a:rPr>
              <a:t>obj</a:t>
            </a:r>
            <a:r>
              <a:rPr lang="en-US" sz="2800" dirty="0" smtClean="0">
                <a:latin typeface="Courier New" panose="02070309020205020404" pitchFamily="49" charset="0"/>
                <a:cs typeface="Courier New" panose="02070309020205020404" pitchFamily="49" charset="0"/>
              </a:rPr>
              <a:t>=u:object_r:system_file:s0</a:t>
            </a:r>
            <a:endParaRPr lang="en-US" sz="2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17</a:t>
            </a:fld>
            <a:endParaRPr lang="en-US" altLang="en-US"/>
          </a:p>
        </p:txBody>
      </p:sp>
      <p:sp>
        <p:nvSpPr>
          <p:cNvPr id="6" name="TextBox 5"/>
          <p:cNvSpPr txBox="1"/>
          <p:nvPr/>
        </p:nvSpPr>
        <p:spPr>
          <a:xfrm>
            <a:off x="609600" y="4495800"/>
            <a:ext cx="8305800" cy="2369880"/>
          </a:xfrm>
          <a:prstGeom prst="rect">
            <a:avLst/>
          </a:prstGeom>
          <a:noFill/>
        </p:spPr>
        <p:txBody>
          <a:bodyPr wrap="square" rtlCol="0">
            <a:spAutoFit/>
          </a:bodyPr>
          <a:lstStyle/>
          <a:p>
            <a:pPr marL="0" lvl="2"/>
            <a:r>
              <a:rPr lang="en-US" sz="3200" dirty="0" smtClean="0">
                <a:latin typeface="Arial"/>
                <a:cs typeface="Arial"/>
              </a:rPr>
              <a:t>Access Pattern Definition:</a:t>
            </a:r>
          </a:p>
          <a:p>
            <a:pPr marL="0" lvl="2"/>
            <a:r>
              <a:rPr lang="en-US" sz="2800" b="1" dirty="0" smtClean="0">
                <a:solidFill>
                  <a:srgbClr val="00B0F0"/>
                </a:solidFill>
                <a:latin typeface="Courier New" panose="02070309020205020404" pitchFamily="49" charset="0"/>
                <a:cs typeface="Courier New" panose="02070309020205020404" pitchFamily="49" charset="0"/>
              </a:rPr>
              <a:t>&lt;</a:t>
            </a:r>
            <a:r>
              <a:rPr lang="en-US" sz="2800" b="1" dirty="0" err="1" smtClean="0">
                <a:solidFill>
                  <a:srgbClr val="00B0F0"/>
                </a:solidFill>
                <a:latin typeface="Courier New" panose="02070309020205020404" pitchFamily="49" charset="0"/>
                <a:cs typeface="Courier New" panose="02070309020205020404" pitchFamily="49" charset="0"/>
              </a:rPr>
              <a:t>init</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err="1" smtClean="0">
                <a:solidFill>
                  <a:srgbClr val="00B0F0"/>
                </a:solidFill>
                <a:latin typeface="Courier New" panose="02070309020205020404" pitchFamily="49" charset="0"/>
                <a:cs typeface="Courier New" panose="02070309020205020404" pitchFamily="49" charset="0"/>
              </a:rPr>
              <a:t>init</a:t>
            </a:r>
            <a:r>
              <a:rPr lang="en-US" sz="2800" b="1" dirty="0" smtClean="0">
                <a:solidFill>
                  <a:srgbClr val="00B0F0"/>
                </a:solidFill>
                <a:latin typeface="Courier New" panose="02070309020205020404" pitchFamily="49" charset="0"/>
                <a:cs typeface="Courier New" panose="02070309020205020404" pitchFamily="49" charset="0"/>
              </a:rPr>
              <a:t>”, </a:t>
            </a:r>
            <a:r>
              <a:rPr lang="en-US" sz="2800" b="1" dirty="0" err="1" smtClean="0">
                <a:solidFill>
                  <a:srgbClr val="00B0F0"/>
                </a:solidFill>
                <a:latin typeface="Courier New" panose="02070309020205020404" pitchFamily="49" charset="0"/>
                <a:cs typeface="Courier New" panose="02070309020205020404" pitchFamily="49" charset="0"/>
              </a:rPr>
              <a:t>entrypoint</a:t>
            </a:r>
            <a:r>
              <a:rPr lang="en-US" sz="2800" b="1" dirty="0" smtClean="0">
                <a:solidFill>
                  <a:srgbClr val="00B0F0"/>
                </a:solidFill>
                <a:latin typeface="Courier New" panose="02070309020205020404" pitchFamily="49" charset="0"/>
                <a:cs typeface="Courier New" panose="02070309020205020404" pitchFamily="49" charset="0"/>
              </a:rPr>
              <a:t>, file, </a:t>
            </a:r>
            <a:r>
              <a:rPr lang="en-US" sz="2800" b="1" dirty="0" err="1" smtClean="0">
                <a:solidFill>
                  <a:srgbClr val="00B0F0"/>
                </a:solidFill>
                <a:latin typeface="Courier New" panose="02070309020205020404" pitchFamily="49" charset="0"/>
                <a:cs typeface="Courier New" panose="02070309020205020404" pitchFamily="49" charset="0"/>
              </a:rPr>
              <a:t>system_file</a:t>
            </a:r>
            <a:r>
              <a:rPr lang="en-US" sz="2800" b="1" dirty="0" smtClean="0">
                <a:solidFill>
                  <a:srgbClr val="00B0F0"/>
                </a:solidFill>
                <a:latin typeface="Courier New" panose="02070309020205020404" pitchFamily="49" charset="0"/>
                <a:cs typeface="Courier New" panose="02070309020205020404" pitchFamily="49" charset="0"/>
              </a:rPr>
              <a:t>, </a:t>
            </a:r>
            <a:br>
              <a:rPr lang="en-US" sz="2800" b="1" dirty="0" smtClean="0">
                <a:solidFill>
                  <a:srgbClr val="00B0F0"/>
                </a:solidFill>
                <a:latin typeface="Courier New" panose="02070309020205020404" pitchFamily="49" charset="0"/>
                <a:cs typeface="Courier New" panose="02070309020205020404" pitchFamily="49" charset="0"/>
              </a:rPr>
            </a:br>
            <a:r>
              <a:rPr lang="en-US" sz="2800" b="1" dirty="0" smtClean="0">
                <a:solidFill>
                  <a:srgbClr val="00B0F0"/>
                </a:solidFill>
                <a:latin typeface="Courier New" panose="02070309020205020404" pitchFamily="49" charset="0"/>
                <a:cs typeface="Courier New" panose="02070309020205020404" pitchFamily="49" charset="0"/>
              </a:rPr>
              <a:t>“/system/</a:t>
            </a:r>
            <a:r>
              <a:rPr lang="en-US" sz="2800" b="1" dirty="0" err="1" smtClean="0">
                <a:solidFill>
                  <a:srgbClr val="00B0F0"/>
                </a:solidFill>
                <a:latin typeface="Courier New" panose="02070309020205020404" pitchFamily="49" charset="0"/>
                <a:cs typeface="Courier New" panose="02070309020205020404" pitchFamily="49" charset="0"/>
              </a:rPr>
              <a:t>etc</a:t>
            </a:r>
            <a:r>
              <a:rPr lang="en-US" sz="2800" b="1" dirty="0" smtClean="0">
                <a:solidFill>
                  <a:srgbClr val="00B0F0"/>
                </a:solidFill>
                <a:latin typeface="Courier New" panose="02070309020205020404" pitchFamily="49" charset="0"/>
                <a:cs typeface="Courier New" panose="02070309020205020404" pitchFamily="49" charset="0"/>
              </a:rPr>
              <a:t>/install-recovery.sh”&gt;</a:t>
            </a:r>
            <a:endParaRPr lang="en-US" sz="2800" b="1" dirty="0">
              <a:solidFill>
                <a:srgbClr val="00B0F0"/>
              </a:solidFill>
              <a:latin typeface="Courier New" panose="02070309020205020404" pitchFamily="49" charset="0"/>
              <a:cs typeface="Courier New" panose="02070309020205020404" pitchFamily="49" charset="0"/>
            </a:endParaRPr>
          </a:p>
          <a:p>
            <a:endParaRPr lang="en-US" sz="3200" dirty="0"/>
          </a:p>
        </p:txBody>
      </p:sp>
    </p:spTree>
    <p:extLst>
      <p:ext uri="{BB962C8B-B14F-4D97-AF65-F5344CB8AC3E}">
        <p14:creationId xmlns:p14="http://schemas.microsoft.com/office/powerpoint/2010/main" val="692189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dirty="0" smtClean="0"/>
              <a:t>Overview: Data to Insight to Protection</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18</a:t>
            </a:fld>
            <a:endParaRPr lang="en-US" altLang="en-US"/>
          </a:p>
        </p:txBody>
      </p:sp>
      <p:sp>
        <p:nvSpPr>
          <p:cNvPr id="6" name="Rounded Rectangle 5"/>
          <p:cNvSpPr/>
          <p:nvPr/>
        </p:nvSpPr>
        <p:spPr>
          <a:xfrm>
            <a:off x="152400" y="1600200"/>
            <a:ext cx="1143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Audit</a:t>
            </a:r>
            <a:br>
              <a:rPr lang="en-US" sz="2000" dirty="0" smtClean="0"/>
            </a:br>
            <a:r>
              <a:rPr lang="en-US" sz="2000" dirty="0" smtClean="0"/>
              <a:t>Logs</a:t>
            </a:r>
            <a:endParaRPr lang="en-US" sz="2000" dirty="0"/>
          </a:p>
        </p:txBody>
      </p:sp>
      <p:sp>
        <p:nvSpPr>
          <p:cNvPr id="8" name="Parallelogram 7"/>
          <p:cNvSpPr/>
          <p:nvPr/>
        </p:nvSpPr>
        <p:spPr>
          <a:xfrm>
            <a:off x="1676400" y="1600200"/>
            <a:ext cx="2057400" cy="1066800"/>
          </a:xfrm>
          <a:prstGeom prst="parallelogram">
            <a:avLst/>
          </a:prstGeom>
          <a:solidFill>
            <a:srgbClr val="94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Machine Learning</a:t>
            </a:r>
            <a:endParaRPr lang="en-US" sz="2000" dirty="0"/>
          </a:p>
        </p:txBody>
      </p:sp>
      <p:sp>
        <p:nvSpPr>
          <p:cNvPr id="9" name="Rounded Rectangle 8"/>
          <p:cNvSpPr/>
          <p:nvPr/>
        </p:nvSpPr>
        <p:spPr>
          <a:xfrm>
            <a:off x="4038600" y="1600200"/>
            <a:ext cx="2286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Suggested Policy Modifications</a:t>
            </a:r>
            <a:endParaRPr lang="en-US" sz="2000" dirty="0"/>
          </a:p>
        </p:txBody>
      </p:sp>
      <p:sp>
        <p:nvSpPr>
          <p:cNvPr id="10" name="Parallelogram 9"/>
          <p:cNvSpPr/>
          <p:nvPr/>
        </p:nvSpPr>
        <p:spPr>
          <a:xfrm>
            <a:off x="6629400" y="1600200"/>
            <a:ext cx="2362200" cy="1066800"/>
          </a:xfrm>
          <a:prstGeom prst="parallelogram">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Reviewed by Security Analysts</a:t>
            </a:r>
            <a:endParaRPr lang="en-US" sz="2000" dirty="0">
              <a:solidFill>
                <a:schemeClr val="tx1"/>
              </a:solidFill>
            </a:endParaRPr>
          </a:p>
        </p:txBody>
      </p:sp>
      <p:cxnSp>
        <p:nvCxnSpPr>
          <p:cNvPr id="12" name="Straight Arrow Connector 11"/>
          <p:cNvCxnSpPr>
            <a:stCxn id="6" idx="3"/>
            <a:endCxn id="8" idx="5"/>
          </p:cNvCxnSpPr>
          <p:nvPr/>
        </p:nvCxnSpPr>
        <p:spPr>
          <a:xfrm>
            <a:off x="1295400" y="2133600"/>
            <a:ext cx="5143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2"/>
            <a:endCxn id="9" idx="1"/>
          </p:cNvCxnSpPr>
          <p:nvPr/>
        </p:nvCxnSpPr>
        <p:spPr>
          <a:xfrm>
            <a:off x="3600450" y="2133600"/>
            <a:ext cx="4381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10" idx="5"/>
          </p:cNvCxnSpPr>
          <p:nvPr/>
        </p:nvCxnSpPr>
        <p:spPr>
          <a:xfrm>
            <a:off x="6324600" y="2133600"/>
            <a:ext cx="4381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10" idx="4"/>
            <a:endCxn id="7" idx="3"/>
          </p:cNvCxnSpPr>
          <p:nvPr/>
        </p:nvCxnSpPr>
        <p:spPr>
          <a:xfrm rot="5400000">
            <a:off x="6438900" y="2324100"/>
            <a:ext cx="1028700" cy="17145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7" idx="1"/>
            <a:endCxn id="8" idx="3"/>
          </p:cNvCxnSpPr>
          <p:nvPr/>
        </p:nvCxnSpPr>
        <p:spPr>
          <a:xfrm rot="10800000">
            <a:off x="2571750" y="2667000"/>
            <a:ext cx="1771650" cy="10287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2"/>
          <a:stretch>
            <a:fillRect/>
          </a:stretch>
        </p:blipFill>
        <p:spPr>
          <a:xfrm>
            <a:off x="98312" y="1295400"/>
            <a:ext cx="8936716" cy="4724400"/>
          </a:xfrm>
          <a:prstGeom prst="rect">
            <a:avLst/>
          </a:prstGeom>
        </p:spPr>
      </p:pic>
      <p:sp>
        <p:nvSpPr>
          <p:cNvPr id="7" name="Rounded Rectangle 6"/>
          <p:cNvSpPr/>
          <p:nvPr/>
        </p:nvSpPr>
        <p:spPr>
          <a:xfrm>
            <a:off x="4343400" y="3048000"/>
            <a:ext cx="1752600" cy="1295400"/>
          </a:xfrm>
          <a:prstGeom prst="roundRect">
            <a:avLst/>
          </a:prstGeom>
          <a:solidFill>
            <a:srgbClr val="4A4A3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Policy</a:t>
            </a:r>
            <a:br>
              <a:rPr lang="en-US" dirty="0" smtClean="0"/>
            </a:br>
            <a:r>
              <a:rPr lang="en-US" dirty="0" smtClean="0"/>
              <a:t>Database</a:t>
            </a:r>
            <a:endParaRPr lang="en-US" dirty="0"/>
          </a:p>
        </p:txBody>
      </p:sp>
    </p:spTree>
    <p:extLst>
      <p:ext uri="{BB962C8B-B14F-4D97-AF65-F5344CB8AC3E}">
        <p14:creationId xmlns:p14="http://schemas.microsoft.com/office/powerpoint/2010/main" val="1640843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7.9729E-7 4.81259E-7 L -0.1876 0.22767 " pathEditMode="relative" rAng="0" ptsTypes="AA">
                                      <p:cBhvr>
                                        <p:cTn id="32" dur="2000" fill="hold"/>
                                        <p:tgtEl>
                                          <p:spTgt spid="7"/>
                                        </p:tgtEl>
                                        <p:attrNameLst>
                                          <p:attrName>ppt_x</p:attrName>
                                          <p:attrName>ppt_y</p:attrName>
                                        </p:attrNameLst>
                                      </p:cBhvr>
                                      <p:rCtr x="-9380" y="11384"/>
                                    </p:animMotion>
                                  </p:childTnLst>
                                </p:cTn>
                              </p:par>
                              <p:par>
                                <p:cTn id="33" presetID="9"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EASEAndroid</a:t>
            </a:r>
            <a:endParaRPr lang="en-US" dirty="0"/>
          </a:p>
        </p:txBody>
      </p:sp>
      <p:sp>
        <p:nvSpPr>
          <p:cNvPr id="3" name="Content Placeholder 2"/>
          <p:cNvSpPr>
            <a:spLocks noGrp="1"/>
          </p:cNvSpPr>
          <p:nvPr>
            <p:ph idx="1"/>
          </p:nvPr>
        </p:nvSpPr>
        <p:spPr>
          <a:xfrm>
            <a:off x="602974" y="1219200"/>
            <a:ext cx="8312426" cy="5486400"/>
          </a:xfrm>
        </p:spPr>
        <p:txBody>
          <a:bodyPr/>
          <a:lstStyle/>
          <a:p>
            <a:r>
              <a:rPr lang="en-US" sz="2800" u="sng" dirty="0" smtClean="0"/>
              <a:t>E</a:t>
            </a:r>
            <a:r>
              <a:rPr lang="en-US" sz="2800" dirty="0" smtClean="0"/>
              <a:t>lastic </a:t>
            </a:r>
            <a:r>
              <a:rPr lang="en-US" sz="2800" u="sng" dirty="0" smtClean="0"/>
              <a:t>A</a:t>
            </a:r>
            <a:r>
              <a:rPr lang="en-US" sz="2800" dirty="0" smtClean="0"/>
              <a:t>nalytics of </a:t>
            </a:r>
            <a:r>
              <a:rPr lang="en-US" sz="2800" u="sng" dirty="0" smtClean="0"/>
              <a:t>SEAndroid</a:t>
            </a:r>
          </a:p>
          <a:p>
            <a:pPr lvl="1"/>
            <a:r>
              <a:rPr lang="en-US" dirty="0" smtClean="0"/>
              <a:t>The first large-scale analytic platform for automated policy refinement</a:t>
            </a:r>
          </a:p>
          <a:p>
            <a:r>
              <a:rPr lang="en-US" sz="2800" dirty="0" smtClean="0"/>
              <a:t>Goals</a:t>
            </a:r>
            <a:endParaRPr lang="en-US" sz="2400" dirty="0" smtClean="0"/>
          </a:p>
          <a:p>
            <a:pPr marL="914400" lvl="1" indent="-457200">
              <a:buFont typeface="+mj-lt"/>
              <a:buAutoNum type="arabicPeriod"/>
            </a:pPr>
            <a:r>
              <a:rPr lang="en-US" sz="2400" dirty="0" smtClean="0"/>
              <a:t>Analyze audit logs </a:t>
            </a:r>
            <a:r>
              <a:rPr lang="en-US" sz="2400" dirty="0" smtClean="0"/>
              <a:t>at</a:t>
            </a:r>
            <a:r>
              <a:rPr lang="en-US" sz="2400" dirty="0" smtClean="0"/>
              <a:t> </a:t>
            </a:r>
            <a:r>
              <a:rPr lang="en-US" sz="2400" dirty="0" smtClean="0"/>
              <a:t>a large scale</a:t>
            </a:r>
          </a:p>
          <a:p>
            <a:pPr marL="914400" lvl="1" indent="-457200">
              <a:buFont typeface="+mj-lt"/>
              <a:buAutoNum type="arabicPeriod"/>
            </a:pPr>
            <a:r>
              <a:rPr lang="en-US" sz="2400" dirty="0" smtClean="0"/>
              <a:t>Classify </a:t>
            </a:r>
            <a:r>
              <a:rPr lang="en-US" sz="2400" dirty="0" smtClean="0"/>
              <a:t>new access patterns as attacks or non-attacks</a:t>
            </a:r>
            <a:endParaRPr lang="en-US" sz="2400" dirty="0" smtClean="0"/>
          </a:p>
          <a:p>
            <a:pPr marL="914400" lvl="1" indent="-457200">
              <a:buFont typeface="+mj-lt"/>
              <a:buAutoNum type="arabicPeriod"/>
            </a:pPr>
            <a:r>
              <a:rPr lang="en-US" sz="2400" dirty="0" smtClean="0"/>
              <a:t>Propose new security labels and </a:t>
            </a:r>
            <a:r>
              <a:rPr lang="en-US" sz="2400" dirty="0" smtClean="0"/>
              <a:t>create new policy rules</a:t>
            </a:r>
            <a:endParaRPr lang="en-US" sz="2400" dirty="0" smtClean="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19</a:t>
            </a:fld>
            <a:endParaRPr lang="en-US" altLang="en-US"/>
          </a:p>
        </p:txBody>
      </p:sp>
    </p:spTree>
    <p:extLst>
      <p:ext uri="{BB962C8B-B14F-4D97-AF65-F5344CB8AC3E}">
        <p14:creationId xmlns:p14="http://schemas.microsoft.com/office/powerpoint/2010/main" val="3584403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Funded by this MURI</a:t>
            </a:r>
            <a:endParaRPr lang="en-US" dirty="0"/>
          </a:p>
        </p:txBody>
      </p:sp>
      <p:sp>
        <p:nvSpPr>
          <p:cNvPr id="3" name="Content Placeholder 2"/>
          <p:cNvSpPr>
            <a:spLocks noGrp="1"/>
          </p:cNvSpPr>
          <p:nvPr>
            <p:ph idx="1"/>
          </p:nvPr>
        </p:nvSpPr>
        <p:spPr>
          <a:xfrm>
            <a:off x="609600" y="1371600"/>
            <a:ext cx="8153400" cy="4800600"/>
          </a:xfrm>
        </p:spPr>
        <p:txBody>
          <a:bodyPr/>
          <a:lstStyle/>
          <a:p>
            <a:r>
              <a:rPr lang="en-US" dirty="0" smtClean="0"/>
              <a:t>Network Service Discovery: </a:t>
            </a:r>
            <a:r>
              <a:rPr lang="en-US" dirty="0" err="1" smtClean="0"/>
              <a:t>NSDMiner</a:t>
            </a:r>
            <a:endParaRPr lang="en-US" dirty="0" smtClean="0"/>
          </a:p>
          <a:p>
            <a:r>
              <a:rPr lang="en-US" dirty="0" smtClean="0"/>
              <a:t>Automatic Signature Generation: </a:t>
            </a:r>
            <a:r>
              <a:rPr lang="en-US" dirty="0" err="1" smtClean="0"/>
              <a:t>Metasymploit</a:t>
            </a:r>
            <a:endParaRPr lang="en-US" dirty="0" smtClean="0"/>
          </a:p>
          <a:p>
            <a:r>
              <a:rPr lang="en-US" dirty="0" smtClean="0"/>
              <a:t>Security Policy Refinement and Generation: </a:t>
            </a:r>
            <a:r>
              <a:rPr lang="en-US" dirty="0" err="1" smtClean="0"/>
              <a:t>EASEAndroid</a:t>
            </a:r>
            <a:endParaRPr lang="en-US" dirty="0" smtClean="0"/>
          </a:p>
          <a:p>
            <a:pPr lvl="1"/>
            <a:endParaRPr lang="en-US" dirty="0"/>
          </a:p>
        </p:txBody>
      </p:sp>
      <p:sp>
        <p:nvSpPr>
          <p:cNvPr id="4" name="Slide Number Placeholder 3"/>
          <p:cNvSpPr>
            <a:spLocks noGrp="1"/>
          </p:cNvSpPr>
          <p:nvPr>
            <p:ph type="sldNum" sz="quarter" idx="12"/>
          </p:nvPr>
        </p:nvSpPr>
        <p:spPr>
          <a:xfrm>
            <a:off x="381000" y="6248400"/>
            <a:ext cx="457200" cy="457200"/>
          </a:xfrm>
        </p:spPr>
        <p:txBody>
          <a:bodyPr/>
          <a:lstStyle/>
          <a:p>
            <a:fld id="{593DAB7B-A5DC-4766-B0C7-B6FD62FC83E5}" type="slidenum">
              <a:rPr lang="en-US" altLang="en-US" smtClean="0"/>
              <a:pPr/>
              <a:t>2</a:t>
            </a:fld>
            <a:endParaRPr lang="en-US" altLang="en-US"/>
          </a:p>
        </p:txBody>
      </p:sp>
      <p:pic>
        <p:nvPicPr>
          <p:cNvPr id="5" name="Picture 4"/>
          <p:cNvPicPr>
            <a:picLocks noChangeAspect="1"/>
          </p:cNvPicPr>
          <p:nvPr/>
        </p:nvPicPr>
        <p:blipFill rotWithShape="1">
          <a:blip r:embed="rId3"/>
          <a:srcRect l="5149"/>
          <a:stretch/>
        </p:blipFill>
        <p:spPr>
          <a:xfrm>
            <a:off x="609600" y="4572000"/>
            <a:ext cx="1107162" cy="1340690"/>
          </a:xfrm>
          <a:prstGeom prst="rect">
            <a:avLst/>
          </a:prstGeom>
        </p:spPr>
      </p:pic>
      <p:pic>
        <p:nvPicPr>
          <p:cNvPr id="6" name="Picture 5"/>
          <p:cNvPicPr>
            <a:picLocks noChangeAspect="1"/>
          </p:cNvPicPr>
          <p:nvPr/>
        </p:nvPicPr>
        <p:blipFill rotWithShape="1">
          <a:blip r:embed="rId4"/>
          <a:srcRect l="12085" t="4562" r="10476" b="16520"/>
          <a:stretch/>
        </p:blipFill>
        <p:spPr>
          <a:xfrm>
            <a:off x="7427238" y="4419600"/>
            <a:ext cx="1107162" cy="1657015"/>
          </a:xfrm>
          <a:prstGeom prst="rect">
            <a:avLst/>
          </a:prstGeom>
        </p:spPr>
      </p:pic>
      <p:pic>
        <p:nvPicPr>
          <p:cNvPr id="7" name="Picture 6"/>
          <p:cNvPicPr>
            <a:picLocks noChangeAspect="1"/>
          </p:cNvPicPr>
          <p:nvPr/>
        </p:nvPicPr>
        <p:blipFill rotWithShape="1">
          <a:blip r:embed="rId5"/>
          <a:srcRect l="12995" t="7531" r="22050" b="15359"/>
          <a:stretch/>
        </p:blipFill>
        <p:spPr>
          <a:xfrm>
            <a:off x="2209800" y="4492405"/>
            <a:ext cx="1331781" cy="1580976"/>
          </a:xfrm>
          <a:prstGeom prst="rect">
            <a:avLst/>
          </a:prstGeom>
        </p:spPr>
      </p:pic>
      <p:pic>
        <p:nvPicPr>
          <p:cNvPr id="8" name="Picture 7"/>
          <p:cNvPicPr>
            <a:picLocks noChangeAspect="1"/>
          </p:cNvPicPr>
          <p:nvPr/>
        </p:nvPicPr>
        <p:blipFill rotWithShape="1">
          <a:blip r:embed="rId6"/>
          <a:srcRect l="44999" t="9790" r="11643" b="16975"/>
          <a:stretch/>
        </p:blipFill>
        <p:spPr>
          <a:xfrm>
            <a:off x="4038600" y="4419600"/>
            <a:ext cx="1353198" cy="1712019"/>
          </a:xfrm>
          <a:prstGeom prst="rect">
            <a:avLst/>
          </a:prstGeom>
        </p:spPr>
      </p:pic>
      <p:pic>
        <p:nvPicPr>
          <p:cNvPr id="9" name="Picture 8"/>
          <p:cNvPicPr>
            <a:picLocks noChangeAspect="1"/>
          </p:cNvPicPr>
          <p:nvPr/>
        </p:nvPicPr>
        <p:blipFill rotWithShape="1">
          <a:blip r:embed="rId7"/>
          <a:srcRect l="17201" t="2371" r="15507" b="33760"/>
          <a:stretch/>
        </p:blipFill>
        <p:spPr>
          <a:xfrm>
            <a:off x="5813738" y="4495800"/>
            <a:ext cx="1120462" cy="1595188"/>
          </a:xfrm>
          <a:prstGeom prst="rect">
            <a:avLst/>
          </a:prstGeom>
        </p:spPr>
      </p:pic>
    </p:spTree>
    <p:extLst>
      <p:ext uri="{BB962C8B-B14F-4D97-AF65-F5344CB8AC3E}">
        <p14:creationId xmlns:p14="http://schemas.microsoft.com/office/powerpoint/2010/main" val="1633886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
                                            <p:txEl>
                                              <p:pRg st="1" end="1"/>
                                            </p:txEl>
                                          </p:spTgt>
                                        </p:tgtEl>
                                        <p:attrNameLst>
                                          <p:attrName>style.color</p:attrName>
                                        </p:attrNameLst>
                                      </p:cBhvr>
                                      <p:to>
                                        <a:schemeClr val="bg1"/>
                                      </p:to>
                                    </p:animClr>
                                    <p:animClr clrSpc="rgb" dir="cw">
                                      <p:cBhvr>
                                        <p:cTn id="12" dur="250" autoRev="1" fill="remove"/>
                                        <p:tgtEl>
                                          <p:spTgt spid="3">
                                            <p:txEl>
                                              <p:pRg st="1" end="1"/>
                                            </p:txEl>
                                          </p:spTgt>
                                        </p:tgtEl>
                                        <p:attrNameLst>
                                          <p:attrName>fillcolor</p:attrName>
                                        </p:attrNameLst>
                                      </p:cBhvr>
                                      <p:to>
                                        <a:schemeClr val="bg1"/>
                                      </p:to>
                                    </p:animClr>
                                    <p:set>
                                      <p:cBhvr>
                                        <p:cTn id="13" dur="250" autoRev="1" fill="remove"/>
                                        <p:tgtEl>
                                          <p:spTgt spid="3">
                                            <p:txEl>
                                              <p:pRg st="1" end="1"/>
                                            </p:txEl>
                                          </p:spTgt>
                                        </p:tgtEl>
                                        <p:attrNameLst>
                                          <p:attrName>fill.type</p:attrName>
                                        </p:attrNameLst>
                                      </p:cBhvr>
                                      <p:to>
                                        <p:strVal val="solid"/>
                                      </p:to>
                                    </p:set>
                                    <p:set>
                                      <p:cBhvr>
                                        <p:cTn id="14" dur="250" autoRev="1" fill="remove"/>
                                        <p:tgtEl>
                                          <p:spTgt spid="3">
                                            <p:txEl>
                                              <p:pRg st="1" end="1"/>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3">
                                            <p:txEl>
                                              <p:pRg st="2" end="2"/>
                                            </p:txEl>
                                          </p:spTgt>
                                        </p:tgtEl>
                                        <p:attrNameLst>
                                          <p:attrName>style.color</p:attrName>
                                        </p:attrNameLst>
                                      </p:cBhvr>
                                      <p:to>
                                        <a:schemeClr val="bg1"/>
                                      </p:to>
                                    </p:animClr>
                                    <p:animClr clrSpc="rgb" dir="cw">
                                      <p:cBhvr>
                                        <p:cTn id="17" dur="250" autoRev="1" fill="remove"/>
                                        <p:tgtEl>
                                          <p:spTgt spid="3">
                                            <p:txEl>
                                              <p:pRg st="2" end="2"/>
                                            </p:txEl>
                                          </p:spTgt>
                                        </p:tgtEl>
                                        <p:attrNameLst>
                                          <p:attrName>fillcolor</p:attrName>
                                        </p:attrNameLst>
                                      </p:cBhvr>
                                      <p:to>
                                        <a:schemeClr val="bg1"/>
                                      </p:to>
                                    </p:animClr>
                                    <p:set>
                                      <p:cBhvr>
                                        <p:cTn id="18" dur="250" autoRev="1" fill="remove"/>
                                        <p:tgtEl>
                                          <p:spTgt spid="3">
                                            <p:txEl>
                                              <p:pRg st="2" end="2"/>
                                            </p:txEl>
                                          </p:spTgt>
                                        </p:tgtEl>
                                        <p:attrNameLst>
                                          <p:attrName>fill.type</p:attrName>
                                        </p:attrNameLst>
                                      </p:cBhvr>
                                      <p:to>
                                        <p:strVal val="solid"/>
                                      </p:to>
                                    </p:set>
                                    <p:set>
                                      <p:cBhvr>
                                        <p:cTn id="19"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Semi-Supervised Learning</a:t>
            </a:r>
            <a:endParaRPr lang="en-US" dirty="0"/>
          </a:p>
        </p:txBody>
      </p:sp>
      <p:sp>
        <p:nvSpPr>
          <p:cNvPr id="3" name="Content Placeholder 2"/>
          <p:cNvSpPr>
            <a:spLocks noGrp="1"/>
          </p:cNvSpPr>
          <p:nvPr>
            <p:ph idx="1"/>
          </p:nvPr>
        </p:nvSpPr>
        <p:spPr>
          <a:xfrm>
            <a:off x="609600" y="1371600"/>
            <a:ext cx="8153400" cy="4572000"/>
          </a:xfrm>
        </p:spPr>
        <p:txBody>
          <a:bodyPr/>
          <a:lstStyle/>
          <a:p>
            <a:r>
              <a:rPr lang="en-US" sz="2800" dirty="0" smtClean="0"/>
              <a:t>Identify the feature set</a:t>
            </a:r>
          </a:p>
          <a:p>
            <a:r>
              <a:rPr lang="en-US" sz="2800" dirty="0"/>
              <a:t>Define </a:t>
            </a:r>
            <a:r>
              <a:rPr lang="en-US" sz="2800" dirty="0" smtClean="0"/>
              <a:t>reasonable similarity/distance </a:t>
            </a:r>
            <a:r>
              <a:rPr lang="en-US" sz="2800" dirty="0"/>
              <a:t>metrics </a:t>
            </a:r>
            <a:endParaRPr lang="en-US" sz="2800" dirty="0" smtClean="0"/>
          </a:p>
          <a:p>
            <a:r>
              <a:rPr lang="en-US" sz="2800" dirty="0" smtClean="0"/>
              <a:t>Correlate access patterns and policy rules</a:t>
            </a:r>
          </a:p>
          <a:p>
            <a:r>
              <a:rPr lang="en-US" sz="2800" dirty="0" smtClean="0"/>
              <a:t>Use multiple classifiers to enhance confidence</a:t>
            </a:r>
          </a:p>
          <a:p>
            <a:endParaRPr lang="en-US" sz="2800"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20</a:t>
            </a:fld>
            <a:endParaRPr lang="en-US" altLang="en-US"/>
          </a:p>
        </p:txBody>
      </p:sp>
    </p:spTree>
    <p:extLst>
      <p:ext uri="{BB962C8B-B14F-4D97-AF65-F5344CB8AC3E}">
        <p14:creationId xmlns:p14="http://schemas.microsoft.com/office/powerpoint/2010/main" val="13542325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7" name="Slide Number Placeholder 6"/>
          <p:cNvSpPr>
            <a:spLocks noGrp="1"/>
          </p:cNvSpPr>
          <p:nvPr>
            <p:ph type="sldNum" sz="quarter" idx="12"/>
          </p:nvPr>
        </p:nvSpPr>
        <p:spPr/>
        <p:txBody>
          <a:bodyPr/>
          <a:lstStyle/>
          <a:p>
            <a:fld id="{593DAB7B-A5DC-4766-B0C7-B6FD62FC83E5}" type="slidenum">
              <a:rPr lang="en-US" altLang="en-US" smtClean="0"/>
              <a:pPr/>
              <a:t>21</a:t>
            </a:fld>
            <a:endParaRPr lang="en-US" altLang="en-US"/>
          </a:p>
        </p:txBody>
      </p:sp>
      <p:pic>
        <p:nvPicPr>
          <p:cNvPr id="4" name="Picture 3"/>
          <p:cNvPicPr>
            <a:picLocks noChangeAspect="1"/>
          </p:cNvPicPr>
          <p:nvPr/>
        </p:nvPicPr>
        <p:blipFill>
          <a:blip r:embed="rId3"/>
          <a:stretch>
            <a:fillRect/>
          </a:stretch>
        </p:blipFill>
        <p:spPr>
          <a:xfrm>
            <a:off x="381000" y="1752600"/>
            <a:ext cx="8780498" cy="3733800"/>
          </a:xfrm>
          <a:prstGeom prst="rect">
            <a:avLst/>
          </a:prstGeom>
        </p:spPr>
      </p:pic>
    </p:spTree>
    <p:extLst>
      <p:ext uri="{BB962C8B-B14F-4D97-AF65-F5344CB8AC3E}">
        <p14:creationId xmlns:p14="http://schemas.microsoft.com/office/powerpoint/2010/main" val="40045315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Nearest-Neighbor (NN) Classifier</a:t>
            </a:r>
            <a:endParaRPr lang="en-US" sz="4000" dirty="0"/>
          </a:p>
        </p:txBody>
      </p:sp>
      <p:sp>
        <p:nvSpPr>
          <p:cNvPr id="3" name="Content Placeholder 2"/>
          <p:cNvSpPr>
            <a:spLocks noGrp="1"/>
          </p:cNvSpPr>
          <p:nvPr>
            <p:ph idx="1"/>
          </p:nvPr>
        </p:nvSpPr>
        <p:spPr>
          <a:xfrm>
            <a:off x="609600" y="1219200"/>
            <a:ext cx="8229600" cy="5257800"/>
          </a:xfrm>
        </p:spPr>
        <p:txBody>
          <a:bodyPr/>
          <a:lstStyle/>
          <a:p>
            <a:r>
              <a:rPr lang="en-US" dirty="0" smtClean="0"/>
              <a:t>Possibilities</a:t>
            </a:r>
          </a:p>
          <a:p>
            <a:pPr lvl="1"/>
            <a:r>
              <a:rPr lang="en-US" dirty="0" smtClean="0"/>
              <a:t>Known subjects </a:t>
            </a:r>
            <a:r>
              <a:rPr lang="en-US" dirty="0" smtClean="0"/>
              <a:t>appear in new </a:t>
            </a:r>
            <a:r>
              <a:rPr lang="en-US" dirty="0" smtClean="0"/>
              <a:t>access patterns</a:t>
            </a:r>
          </a:p>
          <a:p>
            <a:pPr lvl="2"/>
            <a:r>
              <a:rPr lang="en-US" dirty="0" smtClean="0"/>
              <a:t>E.g., apps updated with new features</a:t>
            </a:r>
          </a:p>
          <a:p>
            <a:pPr lvl="1"/>
            <a:r>
              <a:rPr lang="en-US" dirty="0" smtClean="0"/>
              <a:t>New subjects </a:t>
            </a:r>
            <a:r>
              <a:rPr lang="en-US" dirty="0" smtClean="0"/>
              <a:t>appear in known </a:t>
            </a:r>
            <a:r>
              <a:rPr lang="en-US" dirty="0" smtClean="0"/>
              <a:t>access patterns</a:t>
            </a:r>
          </a:p>
          <a:p>
            <a:pPr lvl="2"/>
            <a:r>
              <a:rPr lang="en-US" dirty="0" smtClean="0"/>
              <a:t>E.g., new exploits share attack behaviors</a:t>
            </a:r>
          </a:p>
          <a:p>
            <a:r>
              <a:rPr lang="en-US" dirty="0" smtClean="0"/>
              <a:t>NN </a:t>
            </a:r>
            <a:r>
              <a:rPr lang="en-US" dirty="0" smtClean="0"/>
              <a:t>Classifier: classify based </a:t>
            </a:r>
            <a:r>
              <a:rPr lang="en-US" dirty="0" smtClean="0"/>
              <a:t>on proximity to </a:t>
            </a:r>
            <a:r>
              <a:rPr lang="en-US" dirty="0" smtClean="0"/>
              <a:t>previously-classified </a:t>
            </a:r>
            <a:r>
              <a:rPr lang="en-US" dirty="0" smtClean="0">
                <a:solidFill>
                  <a:srgbClr val="FF0000"/>
                </a:solidFill>
              </a:rPr>
              <a:t>access patterns</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22</a:t>
            </a:fld>
            <a:endParaRPr lang="en-US" altLang="en-US"/>
          </a:p>
        </p:txBody>
      </p:sp>
    </p:spTree>
    <p:extLst>
      <p:ext uri="{BB962C8B-B14F-4D97-AF65-F5344CB8AC3E}">
        <p14:creationId xmlns:p14="http://schemas.microsoft.com/office/powerpoint/2010/main" val="41809813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Pattern-to-Rule Distance Measurer</a:t>
            </a:r>
            <a:endParaRPr lang="en-US" sz="4000" dirty="0"/>
          </a:p>
        </p:txBody>
      </p:sp>
      <p:sp>
        <p:nvSpPr>
          <p:cNvPr id="3" name="Content Placeholder 2"/>
          <p:cNvSpPr>
            <a:spLocks noGrp="1"/>
          </p:cNvSpPr>
          <p:nvPr>
            <p:ph idx="1"/>
          </p:nvPr>
        </p:nvSpPr>
        <p:spPr>
          <a:xfrm>
            <a:off x="609600" y="1295400"/>
            <a:ext cx="8153400" cy="5181600"/>
          </a:xfrm>
        </p:spPr>
        <p:txBody>
          <a:bodyPr/>
          <a:lstStyle/>
          <a:p>
            <a:r>
              <a:rPr lang="en-US" dirty="0" smtClean="0"/>
              <a:t>Classify based on </a:t>
            </a:r>
            <a:r>
              <a:rPr lang="en-US" dirty="0" smtClean="0"/>
              <a:t>distance from access pattern to </a:t>
            </a:r>
            <a:r>
              <a:rPr lang="en-US" dirty="0" smtClean="0">
                <a:solidFill>
                  <a:srgbClr val="FF0000"/>
                </a:solidFill>
              </a:rPr>
              <a:t>policy </a:t>
            </a:r>
            <a:r>
              <a:rPr lang="en-US" dirty="0" smtClean="0">
                <a:solidFill>
                  <a:srgbClr val="FF0000"/>
                </a:solidFill>
              </a:rPr>
              <a:t>rule</a:t>
            </a:r>
          </a:p>
          <a:p>
            <a:pPr lvl="1"/>
            <a:r>
              <a:rPr lang="en-US" dirty="0"/>
              <a:t>C</a:t>
            </a:r>
            <a:r>
              <a:rPr lang="en-US" dirty="0" smtClean="0"/>
              <a:t>losest to </a:t>
            </a:r>
            <a:r>
              <a:rPr lang="en-US" dirty="0"/>
              <a:t>an </a:t>
            </a:r>
            <a:r>
              <a:rPr lang="en-US" b="1" dirty="0">
                <a:latin typeface="Courier New" panose="02070309020205020404" pitchFamily="49" charset="0"/>
                <a:cs typeface="Courier New" panose="02070309020205020404" pitchFamily="49" charset="0"/>
              </a:rPr>
              <a:t>allow</a:t>
            </a:r>
            <a:r>
              <a:rPr lang="en-US" dirty="0"/>
              <a:t> </a:t>
            </a:r>
            <a:r>
              <a:rPr lang="en-US" dirty="0" smtClean="0"/>
              <a:t>rule? </a:t>
            </a:r>
            <a:br>
              <a:rPr lang="en-US" dirty="0" smtClean="0"/>
            </a:br>
            <a:r>
              <a:rPr lang="en-US" dirty="0" smtClean="0"/>
              <a:t>Classify as non-attack</a:t>
            </a:r>
          </a:p>
          <a:p>
            <a:pPr lvl="1"/>
            <a:r>
              <a:rPr lang="en-US" dirty="0" smtClean="0"/>
              <a:t>Closest </a:t>
            </a:r>
            <a:r>
              <a:rPr lang="en-US" dirty="0"/>
              <a:t>to a </a:t>
            </a:r>
            <a:r>
              <a:rPr lang="en-US" b="1" dirty="0" err="1">
                <a:latin typeface="Courier New" panose="02070309020205020404" pitchFamily="49" charset="0"/>
                <a:cs typeface="Courier New" panose="02070309020205020404" pitchFamily="49" charset="0"/>
              </a:rPr>
              <a:t>neverallow</a:t>
            </a:r>
            <a:r>
              <a:rPr lang="en-US" dirty="0"/>
              <a:t> </a:t>
            </a:r>
            <a:r>
              <a:rPr lang="en-US" dirty="0" smtClean="0"/>
              <a:t>rule? </a:t>
            </a:r>
            <a:br>
              <a:rPr lang="en-US" dirty="0" smtClean="0"/>
            </a:br>
            <a:r>
              <a:rPr lang="en-US" dirty="0" smtClean="0"/>
              <a:t>Classify as </a:t>
            </a:r>
            <a:r>
              <a:rPr lang="en-US" dirty="0" smtClean="0"/>
              <a:t>attack</a:t>
            </a:r>
            <a:endParaRPr lang="en-US" dirty="0" smtClean="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23</a:t>
            </a:fld>
            <a:endParaRPr lang="en-US" altLang="en-US"/>
          </a:p>
        </p:txBody>
      </p:sp>
    </p:spTree>
    <p:extLst>
      <p:ext uri="{BB962C8B-B14F-4D97-AF65-F5344CB8AC3E}">
        <p14:creationId xmlns:p14="http://schemas.microsoft.com/office/powerpoint/2010/main" val="40408387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Co-Occurrence Learner</a:t>
            </a:r>
            <a:endParaRPr lang="en-US" dirty="0"/>
          </a:p>
        </p:txBody>
      </p:sp>
      <p:sp>
        <p:nvSpPr>
          <p:cNvPr id="3" name="Content Placeholder 2"/>
          <p:cNvSpPr>
            <a:spLocks noGrp="1"/>
          </p:cNvSpPr>
          <p:nvPr>
            <p:ph idx="1"/>
          </p:nvPr>
        </p:nvSpPr>
        <p:spPr>
          <a:xfrm>
            <a:off x="609600" y="1219200"/>
            <a:ext cx="8229600" cy="4876800"/>
          </a:xfrm>
        </p:spPr>
        <p:txBody>
          <a:bodyPr/>
          <a:lstStyle/>
          <a:p>
            <a:r>
              <a:rPr lang="en-US" dirty="0" smtClean="0"/>
              <a:t>Proximity in time often indicates relationship between access events</a:t>
            </a:r>
          </a:p>
          <a:p>
            <a:r>
              <a:rPr lang="en-US" dirty="0" smtClean="0"/>
              <a:t>Classify new access patterns based on </a:t>
            </a:r>
            <a:r>
              <a:rPr lang="en-US" dirty="0" smtClean="0"/>
              <a:t>previously-classified patterns </a:t>
            </a:r>
            <a:r>
              <a:rPr lang="en-US" dirty="0" smtClean="0"/>
              <a:t>if…</a:t>
            </a:r>
          </a:p>
          <a:p>
            <a:pPr marL="914400" lvl="1" indent="-514350">
              <a:buFont typeface="+mj-lt"/>
              <a:buAutoNum type="arabicPeriod"/>
            </a:pPr>
            <a:r>
              <a:rPr lang="en-US" dirty="0" smtClean="0"/>
              <a:t>they occur close enough </a:t>
            </a:r>
            <a:r>
              <a:rPr lang="en-US" dirty="0" smtClean="0"/>
              <a:t>together in </a:t>
            </a:r>
            <a:r>
              <a:rPr lang="en-US" dirty="0" smtClean="0"/>
              <a:t>time, </a:t>
            </a:r>
          </a:p>
          <a:p>
            <a:pPr marL="914400" lvl="1" indent="-514350">
              <a:buFont typeface="+mj-lt"/>
              <a:buAutoNum type="arabicPeriod"/>
            </a:pPr>
            <a:r>
              <a:rPr lang="en-US" dirty="0" smtClean="0"/>
              <a:t>a sufficient number/fraction of times</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24</a:t>
            </a:fld>
            <a:endParaRPr lang="en-US" altLang="en-US"/>
          </a:p>
        </p:txBody>
      </p:sp>
    </p:spTree>
    <p:extLst>
      <p:ext uri="{BB962C8B-B14F-4D97-AF65-F5344CB8AC3E}">
        <p14:creationId xmlns:p14="http://schemas.microsoft.com/office/powerpoint/2010/main" val="30299201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Balancer &amp; Combiner</a:t>
            </a:r>
            <a:endParaRPr lang="en-US" dirty="0"/>
          </a:p>
        </p:txBody>
      </p:sp>
      <p:sp>
        <p:nvSpPr>
          <p:cNvPr id="3" name="Content Placeholder 2"/>
          <p:cNvSpPr>
            <a:spLocks noGrp="1"/>
          </p:cNvSpPr>
          <p:nvPr>
            <p:ph idx="1"/>
          </p:nvPr>
        </p:nvSpPr>
        <p:spPr>
          <a:xfrm>
            <a:off x="609600" y="1295400"/>
            <a:ext cx="8229600" cy="4800600"/>
          </a:xfrm>
        </p:spPr>
        <p:txBody>
          <a:bodyPr/>
          <a:lstStyle/>
          <a:p>
            <a:r>
              <a:rPr lang="en-US" sz="2800" dirty="0" smtClean="0"/>
              <a:t>Adjust thresholds </a:t>
            </a:r>
            <a:r>
              <a:rPr lang="en-US" sz="2800" dirty="0"/>
              <a:t>of each </a:t>
            </a:r>
            <a:r>
              <a:rPr lang="en-US" sz="2800" dirty="0" smtClean="0"/>
              <a:t>learner</a:t>
            </a:r>
          </a:p>
          <a:p>
            <a:pPr lvl="1"/>
            <a:r>
              <a:rPr lang="en-US" sz="2400" dirty="0" smtClean="0"/>
              <a:t>to balance precision </a:t>
            </a:r>
            <a:r>
              <a:rPr lang="en-US" sz="2400" dirty="0"/>
              <a:t>and </a:t>
            </a:r>
            <a:r>
              <a:rPr lang="en-US" sz="2400" dirty="0" smtClean="0"/>
              <a:t>coverage</a:t>
            </a:r>
            <a:endParaRPr lang="en-US" sz="2400" dirty="0"/>
          </a:p>
          <a:p>
            <a:r>
              <a:rPr lang="en-US" sz="2800" dirty="0" smtClean="0"/>
              <a:t>Combine classification results</a:t>
            </a:r>
            <a:endParaRPr lang="en-US" sz="2800" dirty="0"/>
          </a:p>
          <a:p>
            <a:r>
              <a:rPr lang="en-US" sz="2800" dirty="0"/>
              <a:t>Approaches</a:t>
            </a:r>
          </a:p>
          <a:p>
            <a:pPr lvl="1"/>
            <a:r>
              <a:rPr lang="en-US" sz="2400" dirty="0"/>
              <a:t>strict threshold (high precision)</a:t>
            </a:r>
          </a:p>
          <a:p>
            <a:pPr lvl="1"/>
            <a:r>
              <a:rPr lang="en-US" sz="2400" dirty="0"/>
              <a:t>relaxed thresholds with Majority Vote (high coverage)</a:t>
            </a:r>
          </a:p>
          <a:p>
            <a:r>
              <a:rPr lang="en-US" sz="2800" dirty="0" smtClean="0"/>
              <a:t>Add results back to knowledge base</a:t>
            </a: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25</a:t>
            </a:fld>
            <a:endParaRPr lang="en-US" altLang="en-US"/>
          </a:p>
        </p:txBody>
      </p:sp>
    </p:spTree>
    <p:extLst>
      <p:ext uri="{BB962C8B-B14F-4D97-AF65-F5344CB8AC3E}">
        <p14:creationId xmlns:p14="http://schemas.microsoft.com/office/powerpoint/2010/main" val="20119159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Refinement Generator</a:t>
            </a:r>
            <a:endParaRPr lang="en-US" dirty="0"/>
          </a:p>
        </p:txBody>
      </p:sp>
      <p:sp>
        <p:nvSpPr>
          <p:cNvPr id="3" name="Content Placeholder 2"/>
          <p:cNvSpPr>
            <a:spLocks noGrp="1"/>
          </p:cNvSpPr>
          <p:nvPr>
            <p:ph idx="1"/>
          </p:nvPr>
        </p:nvSpPr>
        <p:spPr>
          <a:xfrm>
            <a:off x="609600" y="1219200"/>
            <a:ext cx="8229600" cy="4953000"/>
          </a:xfrm>
        </p:spPr>
        <p:txBody>
          <a:bodyPr/>
          <a:lstStyle/>
          <a:p>
            <a:r>
              <a:rPr lang="en-US" dirty="0" smtClean="0"/>
              <a:t>Suggest new security labels and rules</a:t>
            </a:r>
          </a:p>
          <a:p>
            <a:r>
              <a:rPr lang="en-US" dirty="0" smtClean="0"/>
              <a:t>Group </a:t>
            </a:r>
            <a:r>
              <a:rPr lang="en-US" dirty="0" err="1" smtClean="0"/>
              <a:t>sbjs</a:t>
            </a:r>
            <a:r>
              <a:rPr lang="en-US" dirty="0" smtClean="0"/>
              <a:t> / </a:t>
            </a:r>
            <a:r>
              <a:rPr lang="en-US" dirty="0" err="1" smtClean="0"/>
              <a:t>objs</a:t>
            </a:r>
            <a:r>
              <a:rPr lang="en-US" dirty="0" smtClean="0"/>
              <a:t> </a:t>
            </a:r>
            <a:r>
              <a:rPr lang="en-US" dirty="0" smtClean="0"/>
              <a:t>together </a:t>
            </a:r>
            <a:r>
              <a:rPr lang="en-US" dirty="0"/>
              <a:t>b</a:t>
            </a:r>
            <a:r>
              <a:rPr lang="en-US" dirty="0" smtClean="0"/>
              <a:t>ased on existing coarse-grained labels</a:t>
            </a:r>
          </a:p>
          <a:p>
            <a:r>
              <a:rPr lang="en-US" dirty="0"/>
              <a:t>I</a:t>
            </a:r>
            <a:r>
              <a:rPr lang="en-US" dirty="0" smtClean="0"/>
              <a:t>nfer fine-grained labels and encode into rules</a:t>
            </a: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26</a:t>
            </a:fld>
            <a:endParaRPr lang="en-US" altLang="en-US"/>
          </a:p>
        </p:txBody>
      </p:sp>
    </p:spTree>
    <p:extLst>
      <p:ext uri="{BB962C8B-B14F-4D97-AF65-F5344CB8AC3E}">
        <p14:creationId xmlns:p14="http://schemas.microsoft.com/office/powerpoint/2010/main" val="16524144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573157" y="1066800"/>
            <a:ext cx="8113643" cy="4800600"/>
          </a:xfrm>
        </p:spPr>
        <p:txBody>
          <a:bodyPr/>
          <a:lstStyle/>
          <a:p>
            <a:r>
              <a:rPr lang="en-US" sz="2800" dirty="0" smtClean="0"/>
              <a:t>Audit Log Dataset</a:t>
            </a:r>
          </a:p>
          <a:p>
            <a:pPr lvl="1"/>
            <a:r>
              <a:rPr lang="en-US" sz="2400" dirty="0" smtClean="0"/>
              <a:t>1.3M audit logs from real-world Samsung devices with Android 4.3 over the entire 2014</a:t>
            </a:r>
          </a:p>
          <a:p>
            <a:pPr lvl="1"/>
            <a:r>
              <a:rPr lang="en-US" sz="2400" dirty="0" smtClean="0">
                <a:solidFill>
                  <a:srgbClr val="FF0000"/>
                </a:solidFill>
              </a:rPr>
              <a:t>14M</a:t>
            </a:r>
            <a:r>
              <a:rPr lang="en-US" sz="2400" dirty="0" smtClean="0"/>
              <a:t> access </a:t>
            </a:r>
            <a:r>
              <a:rPr lang="en-US" sz="2400" dirty="0" smtClean="0">
                <a:solidFill>
                  <a:srgbClr val="FF0000"/>
                </a:solidFill>
              </a:rPr>
              <a:t>events</a:t>
            </a:r>
            <a:r>
              <a:rPr lang="en-US" sz="2400" dirty="0" smtClean="0"/>
              <a:t>, 145K unique ones, generalized into </a:t>
            </a:r>
            <a:r>
              <a:rPr lang="en-US" sz="2400" dirty="0" smtClean="0">
                <a:solidFill>
                  <a:srgbClr val="FF0000"/>
                </a:solidFill>
              </a:rPr>
              <a:t>3530</a:t>
            </a:r>
            <a:r>
              <a:rPr lang="en-US" sz="2400" dirty="0" smtClean="0"/>
              <a:t> </a:t>
            </a:r>
            <a:r>
              <a:rPr lang="en-US" sz="2400" dirty="0"/>
              <a:t>access </a:t>
            </a:r>
            <a:r>
              <a:rPr lang="en-US" sz="2400" dirty="0" smtClean="0">
                <a:solidFill>
                  <a:srgbClr val="FF0000"/>
                </a:solidFill>
              </a:rPr>
              <a:t>patterns</a:t>
            </a:r>
          </a:p>
          <a:p>
            <a:r>
              <a:rPr lang="en-US" sz="2800" dirty="0" smtClean="0"/>
              <a:t>Initial Knowledge</a:t>
            </a:r>
          </a:p>
          <a:p>
            <a:pPr lvl="1"/>
            <a:r>
              <a:rPr lang="en-US" sz="2400" dirty="0" smtClean="0"/>
              <a:t>early 2014 Samsung (manually written) policy </a:t>
            </a:r>
            <a:br>
              <a:rPr lang="en-US" sz="2400" dirty="0" smtClean="0"/>
            </a:br>
            <a:r>
              <a:rPr lang="en-US" sz="2400" dirty="0" smtClean="0"/>
              <a:t>+ 9 confirmed exploit kits</a:t>
            </a:r>
          </a:p>
          <a:p>
            <a:r>
              <a:rPr lang="en-US" sz="2800" dirty="0" smtClean="0"/>
              <a:t>Ground Truth</a:t>
            </a:r>
          </a:p>
          <a:p>
            <a:pPr lvl="1"/>
            <a:r>
              <a:rPr lang="en-US" sz="2400" dirty="0" smtClean="0"/>
              <a:t>early 2015 Samsung (manually written) policy</a:t>
            </a:r>
            <a:br>
              <a:rPr lang="en-US" sz="2400" dirty="0" smtClean="0"/>
            </a:br>
            <a:r>
              <a:rPr lang="en-US" sz="2400" dirty="0" smtClean="0"/>
              <a:t>+ review by experienced security analysts</a:t>
            </a:r>
          </a:p>
          <a:p>
            <a:endParaRPr lang="en-US" sz="2800"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27</a:t>
            </a:fld>
            <a:endParaRPr lang="en-US" altLang="en-US"/>
          </a:p>
        </p:txBody>
      </p:sp>
    </p:spTree>
    <p:extLst>
      <p:ext uri="{BB962C8B-B14F-4D97-AF65-F5344CB8AC3E}">
        <p14:creationId xmlns:p14="http://schemas.microsoft.com/office/powerpoint/2010/main" val="3141635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Results of Naïve Matching</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28</a:t>
            </a:fld>
            <a:endParaRPr lang="en-US" altLang="en-US"/>
          </a:p>
        </p:txBody>
      </p:sp>
      <p:graphicFrame>
        <p:nvGraphicFramePr>
          <p:cNvPr id="14" name="Chart 13"/>
          <p:cNvGraphicFramePr>
            <a:graphicFrameLocks/>
          </p:cNvGraphicFramePr>
          <p:nvPr>
            <p:extLst>
              <p:ext uri="{D42A27DB-BD31-4B8C-83A1-F6EECF244321}">
                <p14:modId xmlns:p14="http://schemas.microsoft.com/office/powerpoint/2010/main" val="1453419370"/>
              </p:ext>
            </p:extLst>
          </p:nvPr>
        </p:nvGraphicFramePr>
        <p:xfrm>
          <a:off x="152400" y="457200"/>
          <a:ext cx="8991600" cy="5943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0953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Results of </a:t>
            </a:r>
            <a:r>
              <a:rPr lang="en-US" sz="3200" dirty="0" err="1" smtClean="0"/>
              <a:t>EASEAndroid</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29</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1266546602"/>
              </p:ext>
            </p:extLst>
          </p:nvPr>
        </p:nvGraphicFramePr>
        <p:xfrm>
          <a:off x="381000" y="1066800"/>
          <a:ext cx="8305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3954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79597" y="1713854"/>
            <a:ext cx="5600768" cy="3823817"/>
          </a:xfrm>
          <a:prstGeom prst="rect">
            <a:avLst/>
          </a:prstGeom>
        </p:spPr>
      </p:pic>
      <p:sp>
        <p:nvSpPr>
          <p:cNvPr id="2" name="Title 1"/>
          <p:cNvSpPr>
            <a:spLocks noGrp="1"/>
          </p:cNvSpPr>
          <p:nvPr>
            <p:ph type="title"/>
          </p:nvPr>
        </p:nvSpPr>
        <p:spPr/>
        <p:txBody>
          <a:bodyPr/>
          <a:lstStyle/>
          <a:p>
            <a:r>
              <a:rPr lang="en-US" dirty="0" smtClean="0"/>
              <a:t>Network Service Discovery</a:t>
            </a:r>
            <a:br>
              <a:rPr lang="en-US" dirty="0" smtClean="0"/>
            </a:br>
            <a:r>
              <a:rPr lang="en-US" sz="2000" b="0" i="1" dirty="0" err="1"/>
              <a:t>Infocom</a:t>
            </a:r>
            <a:r>
              <a:rPr lang="en-US" sz="2000" b="0" i="1" dirty="0"/>
              <a:t> 2012</a:t>
            </a:r>
          </a:p>
        </p:txBody>
      </p:sp>
      <p:sp>
        <p:nvSpPr>
          <p:cNvPr id="3" name="Content Placeholder 2"/>
          <p:cNvSpPr>
            <a:spLocks noGrp="1"/>
          </p:cNvSpPr>
          <p:nvPr>
            <p:ph idx="1"/>
          </p:nvPr>
        </p:nvSpPr>
        <p:spPr>
          <a:xfrm>
            <a:off x="152400" y="1078243"/>
            <a:ext cx="4011013" cy="5398757"/>
          </a:xfrm>
        </p:spPr>
        <p:txBody>
          <a:bodyPr>
            <a:normAutofit fontScale="92500" lnSpcReduction="10000"/>
          </a:bodyPr>
          <a:lstStyle/>
          <a:p>
            <a:r>
              <a:rPr lang="en-US" dirty="0"/>
              <a:t>Automated discovery of </a:t>
            </a:r>
            <a:r>
              <a:rPr lang="en-US" dirty="0">
                <a:solidFill>
                  <a:srgbClr val="FF0000"/>
                </a:solidFill>
              </a:rPr>
              <a:t>network service dependencies</a:t>
            </a:r>
            <a:r>
              <a:rPr lang="en-US" dirty="0"/>
              <a:t>, based on passive observation of network </a:t>
            </a:r>
            <a:r>
              <a:rPr lang="en-US" dirty="0" smtClean="0"/>
              <a:t>traffic</a:t>
            </a:r>
          </a:p>
          <a:p>
            <a:r>
              <a:rPr lang="en-US" dirty="0" smtClean="0"/>
              <a:t>Essential for defending, configuring, and maintaining networked services</a:t>
            </a:r>
            <a:endParaRPr lang="en-US" dirty="0"/>
          </a:p>
        </p:txBody>
      </p:sp>
      <p:sp>
        <p:nvSpPr>
          <p:cNvPr id="4" name="Slide Number Placeholder 3"/>
          <p:cNvSpPr>
            <a:spLocks noGrp="1"/>
          </p:cNvSpPr>
          <p:nvPr>
            <p:ph type="sldNum" sz="quarter" idx="12"/>
          </p:nvPr>
        </p:nvSpPr>
        <p:spPr/>
        <p:txBody>
          <a:bodyPr/>
          <a:lstStyle/>
          <a:p>
            <a:fld id="{8121F409-EDAE-CD4E-93FE-A1241A0F4466}" type="slidenum">
              <a:rPr lang="en-US" smtClean="0"/>
              <a:t>3</a:t>
            </a:fld>
            <a:endParaRPr lang="en-US"/>
          </a:p>
        </p:txBody>
      </p:sp>
      <p:sp>
        <p:nvSpPr>
          <p:cNvPr id="5" name="Title 1"/>
          <p:cNvSpPr txBox="1">
            <a:spLocks/>
          </p:cNvSpPr>
          <p:nvPr/>
        </p:nvSpPr>
        <p:spPr>
          <a:xfrm>
            <a:off x="103250" y="0"/>
            <a:ext cx="1610255" cy="3679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l"/>
            <a:r>
              <a:rPr lang="en-US" sz="2000" dirty="0" smtClean="0"/>
              <a:t>1</a:t>
            </a:r>
            <a:endParaRPr lang="en-US" sz="2000" dirty="0"/>
          </a:p>
        </p:txBody>
      </p:sp>
    </p:spTree>
    <p:extLst>
      <p:ext uri="{BB962C8B-B14F-4D97-AF65-F5344CB8AC3E}">
        <p14:creationId xmlns:p14="http://schemas.microsoft.com/office/powerpoint/2010/main" val="2422927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Refinement Example</a:t>
            </a:r>
            <a:endParaRPr lang="en-US" sz="3200" dirty="0"/>
          </a:p>
        </p:txBody>
      </p:sp>
      <p:sp>
        <p:nvSpPr>
          <p:cNvPr id="3" name="Content Placeholder 2"/>
          <p:cNvSpPr>
            <a:spLocks noGrp="1"/>
          </p:cNvSpPr>
          <p:nvPr>
            <p:ph idx="1"/>
          </p:nvPr>
        </p:nvSpPr>
        <p:spPr>
          <a:xfrm>
            <a:off x="457200" y="1447800"/>
            <a:ext cx="8382000" cy="4648200"/>
          </a:xfrm>
        </p:spPr>
        <p:txBody>
          <a:bodyPr/>
          <a:lstStyle/>
          <a:p>
            <a:pPr marL="0" indent="0">
              <a:buNone/>
            </a:pPr>
            <a:r>
              <a:rPr lang="en-US" sz="2000" dirty="0" smtClean="0"/>
              <a:t>&lt;</a:t>
            </a:r>
            <a:r>
              <a:rPr lang="en-US" sz="2000" dirty="0" err="1" smtClean="0"/>
              <a:t>surfaceflinger</a:t>
            </a:r>
            <a:r>
              <a:rPr lang="en-US" sz="2000" dirty="0" smtClean="0"/>
              <a:t>, open, file, /data/</a:t>
            </a:r>
            <a:r>
              <a:rPr lang="en-US" sz="2000" dirty="0" err="1" smtClean="0"/>
              <a:t>misc</a:t>
            </a:r>
            <a:r>
              <a:rPr lang="en-US" sz="2000" dirty="0" smtClean="0"/>
              <a:t>/</a:t>
            </a:r>
            <a:r>
              <a:rPr lang="en-US" sz="2000" dirty="0" err="1" smtClean="0"/>
              <a:t>zoneinfo</a:t>
            </a:r>
            <a:r>
              <a:rPr lang="en-US" sz="2000" dirty="0" smtClean="0"/>
              <a:t>/*, </a:t>
            </a:r>
            <a:r>
              <a:rPr lang="en-US" sz="2000" dirty="0" err="1" smtClean="0"/>
              <a:t>system_data_file</a:t>
            </a:r>
            <a:r>
              <a:rPr lang="en-US" sz="2000" dirty="0" smtClean="0"/>
              <a:t>&gt;</a:t>
            </a:r>
          </a:p>
          <a:p>
            <a:pPr marL="0" indent="0">
              <a:buNone/>
            </a:pPr>
            <a:r>
              <a:rPr lang="en-US" sz="2000" dirty="0" smtClean="0"/>
              <a:t>&lt;</a:t>
            </a:r>
            <a:r>
              <a:rPr lang="en-US" sz="2000" dirty="0" err="1" smtClean="0"/>
              <a:t>dhcpcd</a:t>
            </a:r>
            <a:r>
              <a:rPr lang="en-US" sz="2000" dirty="0" smtClean="0"/>
              <a:t>, </a:t>
            </a:r>
            <a:r>
              <a:rPr lang="en-US" sz="2000" dirty="0"/>
              <a:t>open, file, /data/</a:t>
            </a:r>
            <a:r>
              <a:rPr lang="en-US" sz="2000" dirty="0" err="1"/>
              <a:t>misc</a:t>
            </a:r>
            <a:r>
              <a:rPr lang="en-US" sz="2000" dirty="0"/>
              <a:t>/</a:t>
            </a:r>
            <a:r>
              <a:rPr lang="en-US" sz="2000" dirty="0" err="1"/>
              <a:t>zoneinfo</a:t>
            </a:r>
            <a:r>
              <a:rPr lang="en-US" sz="2000" dirty="0" smtClean="0"/>
              <a:t>/*, </a:t>
            </a:r>
            <a:r>
              <a:rPr lang="en-US" sz="2000" dirty="0" err="1"/>
              <a:t>system_data_file</a:t>
            </a:r>
            <a:r>
              <a:rPr lang="en-US" sz="2000" dirty="0"/>
              <a:t> &gt;</a:t>
            </a:r>
            <a:endParaRPr lang="en-US" sz="2000" dirty="0" smtClean="0"/>
          </a:p>
          <a:p>
            <a:pPr marL="0" indent="0">
              <a:buNone/>
            </a:pPr>
            <a:r>
              <a:rPr lang="en-US" sz="2000" dirty="0" smtClean="0"/>
              <a:t>&lt;</a:t>
            </a:r>
            <a:r>
              <a:rPr lang="en-US" sz="2000" dirty="0" err="1" smtClean="0"/>
              <a:t>pppd</a:t>
            </a:r>
            <a:r>
              <a:rPr lang="en-US" sz="2000" dirty="0" smtClean="0"/>
              <a:t>, </a:t>
            </a:r>
            <a:r>
              <a:rPr lang="en-US" sz="2000" dirty="0"/>
              <a:t>open, file, /data/</a:t>
            </a:r>
            <a:r>
              <a:rPr lang="en-US" sz="2000" dirty="0" err="1"/>
              <a:t>misc</a:t>
            </a:r>
            <a:r>
              <a:rPr lang="en-US" sz="2000" dirty="0"/>
              <a:t>/</a:t>
            </a:r>
            <a:r>
              <a:rPr lang="en-US" sz="2000" dirty="0" err="1"/>
              <a:t>zoneinfo</a:t>
            </a:r>
            <a:r>
              <a:rPr lang="en-US" sz="2000" dirty="0" smtClean="0"/>
              <a:t>/*, </a:t>
            </a:r>
            <a:r>
              <a:rPr lang="en-US" sz="2000" dirty="0" err="1"/>
              <a:t>system_data_file</a:t>
            </a:r>
            <a:r>
              <a:rPr lang="en-US" sz="2000" dirty="0"/>
              <a:t> &gt;</a:t>
            </a:r>
            <a:endParaRPr lang="en-US" sz="2000" dirty="0" smtClean="0"/>
          </a:p>
          <a:p>
            <a:pPr marL="0" indent="0">
              <a:buNone/>
            </a:pPr>
            <a:r>
              <a:rPr lang="en-US" sz="2000" dirty="0" smtClean="0"/>
              <a:t>&lt;</a:t>
            </a:r>
            <a:r>
              <a:rPr lang="en-US" sz="2000" dirty="0" err="1" smtClean="0"/>
              <a:t>vendor_daemon</a:t>
            </a:r>
            <a:r>
              <a:rPr lang="en-US" sz="2000" dirty="0" smtClean="0"/>
              <a:t>, </a:t>
            </a:r>
            <a:r>
              <a:rPr lang="en-US" sz="2000" dirty="0"/>
              <a:t>open, file, /data/</a:t>
            </a:r>
            <a:r>
              <a:rPr lang="en-US" sz="2000" dirty="0" err="1"/>
              <a:t>misc</a:t>
            </a:r>
            <a:r>
              <a:rPr lang="en-US" sz="2000" dirty="0"/>
              <a:t>/</a:t>
            </a:r>
            <a:r>
              <a:rPr lang="en-US" sz="2000" dirty="0" err="1"/>
              <a:t>zoneinfo</a:t>
            </a:r>
            <a:r>
              <a:rPr lang="en-US" sz="2000" dirty="0" smtClean="0"/>
              <a:t>/*, </a:t>
            </a:r>
            <a:r>
              <a:rPr lang="en-US" sz="2000" dirty="0" err="1"/>
              <a:t>system_data_file</a:t>
            </a:r>
            <a:r>
              <a:rPr lang="en-US" sz="2000" dirty="0"/>
              <a:t> &gt;</a:t>
            </a:r>
            <a:endParaRPr lang="en-US" sz="2000" dirty="0" smtClean="0"/>
          </a:p>
          <a:p>
            <a:pPr marL="0" indent="0">
              <a:buNone/>
            </a:pPr>
            <a:r>
              <a:rPr lang="en-US" sz="2400" dirty="0" smtClean="0"/>
              <a:t>=&gt;</a:t>
            </a:r>
          </a:p>
          <a:p>
            <a:pPr marL="0" indent="0">
              <a:buNone/>
            </a:pPr>
            <a:r>
              <a:rPr lang="en-US" sz="2000" b="1" dirty="0">
                <a:solidFill>
                  <a:srgbClr val="0070C0"/>
                </a:solidFill>
                <a:latin typeface="Courier New" panose="02070309020205020404" pitchFamily="49" charset="0"/>
                <a:cs typeface="Courier New" panose="02070309020205020404" pitchFamily="49" charset="0"/>
              </a:rPr>
              <a:t>/data/</a:t>
            </a:r>
            <a:r>
              <a:rPr lang="en-US" sz="2000" b="1" dirty="0" err="1">
                <a:solidFill>
                  <a:srgbClr val="0070C0"/>
                </a:solidFill>
                <a:latin typeface="Courier New" panose="02070309020205020404" pitchFamily="49" charset="0"/>
                <a:cs typeface="Courier New" panose="02070309020205020404" pitchFamily="49" charset="0"/>
              </a:rPr>
              <a:t>misc</a:t>
            </a:r>
            <a:r>
              <a:rPr lang="en-US" sz="2000" b="1" dirty="0">
                <a:solidFill>
                  <a:srgbClr val="0070C0"/>
                </a:solidFill>
                <a:latin typeface="Courier New" panose="02070309020205020404" pitchFamily="49" charset="0"/>
                <a:cs typeface="Courier New" panose="02070309020205020404" pitchFamily="49" charset="0"/>
              </a:rPr>
              <a:t>/</a:t>
            </a:r>
            <a:r>
              <a:rPr lang="en-US" sz="2000" b="1" dirty="0" err="1">
                <a:solidFill>
                  <a:srgbClr val="0070C0"/>
                </a:solidFill>
                <a:latin typeface="Courier New" panose="02070309020205020404" pitchFamily="49" charset="0"/>
                <a:cs typeface="Courier New" panose="02070309020205020404" pitchFamily="49" charset="0"/>
              </a:rPr>
              <a:t>zoneinfo</a:t>
            </a:r>
            <a:r>
              <a:rPr lang="en-US" sz="2000" b="1" dirty="0">
                <a:solidFill>
                  <a:srgbClr val="0070C0"/>
                </a:solidFill>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sym typeface="Wingdings" panose="05000000000000000000" pitchFamily="2" charset="2"/>
              </a:rPr>
              <a:t> u:object_r:zoneinfo_file:s0</a:t>
            </a:r>
            <a:endParaRPr lang="en-US" sz="2000" b="1" dirty="0">
              <a:solidFill>
                <a:srgbClr val="0070C0"/>
              </a:solidFill>
              <a:latin typeface="Courier New" panose="02070309020205020404" pitchFamily="49" charset="0"/>
              <a:cs typeface="Courier New" panose="02070309020205020404" pitchFamily="49" charset="0"/>
            </a:endParaRPr>
          </a:p>
          <a:p>
            <a:pPr marL="0" indent="0">
              <a:buNone/>
            </a:pPr>
            <a:r>
              <a:rPr lang="en-US" sz="2000" b="1" dirty="0" smtClean="0">
                <a:solidFill>
                  <a:srgbClr val="0070C0"/>
                </a:solidFill>
                <a:latin typeface="Courier New" panose="02070309020205020404" pitchFamily="49" charset="0"/>
                <a:cs typeface="Courier New" panose="02070309020205020404" pitchFamily="49" charset="0"/>
              </a:rPr>
              <a:t>attribute </a:t>
            </a:r>
            <a:r>
              <a:rPr lang="en-US" sz="2000" b="1" dirty="0" err="1" smtClean="0">
                <a:solidFill>
                  <a:srgbClr val="0070C0"/>
                </a:solidFill>
                <a:latin typeface="Courier New" panose="02070309020205020404" pitchFamily="49" charset="0"/>
                <a:cs typeface="Courier New" panose="02070309020205020404" pitchFamily="49" charset="0"/>
              </a:rPr>
              <a:t>access_zoneinfo</a:t>
            </a:r>
            <a:r>
              <a:rPr lang="en-US" sz="2000" b="1" dirty="0" err="1">
                <a:solidFill>
                  <a:srgbClr val="0070C0"/>
                </a:solidFill>
                <a:latin typeface="Courier New" panose="02070309020205020404" pitchFamily="49" charset="0"/>
                <a:cs typeface="Courier New" panose="02070309020205020404" pitchFamily="49" charset="0"/>
              </a:rPr>
              <a:t>_</a:t>
            </a:r>
            <a:r>
              <a:rPr lang="en-US" sz="2000" b="1" dirty="0" err="1" smtClean="0">
                <a:solidFill>
                  <a:srgbClr val="0070C0"/>
                </a:solidFill>
                <a:latin typeface="Courier New" panose="02070309020205020404" pitchFamily="49" charset="0"/>
                <a:cs typeface="Courier New" panose="02070309020205020404" pitchFamily="49" charset="0"/>
              </a:rPr>
              <a:t>domain</a:t>
            </a:r>
            <a:r>
              <a:rPr lang="en-US" sz="2000" b="1" dirty="0" smtClean="0">
                <a:solidFill>
                  <a:srgbClr val="0070C0"/>
                </a:solidFill>
                <a:latin typeface="Courier New" panose="02070309020205020404" pitchFamily="49" charset="0"/>
                <a:cs typeface="Courier New" panose="02070309020205020404" pitchFamily="49" charset="0"/>
              </a:rPr>
              <a:t>;</a:t>
            </a:r>
          </a:p>
          <a:p>
            <a:pPr marL="0" indent="0">
              <a:buNone/>
            </a:pPr>
            <a:r>
              <a:rPr lang="en-US" sz="2000" b="1" dirty="0" err="1" smtClean="0">
                <a:solidFill>
                  <a:srgbClr val="0070C0"/>
                </a:solidFill>
                <a:latin typeface="Courier New" panose="02070309020205020404" pitchFamily="49" charset="0"/>
                <a:cs typeface="Courier New" panose="02070309020205020404" pitchFamily="49" charset="0"/>
              </a:rPr>
              <a:t>typeattribute</a:t>
            </a:r>
            <a:r>
              <a:rPr lang="en-US" sz="2000" b="1" dirty="0" smtClean="0">
                <a:solidFill>
                  <a:srgbClr val="0070C0"/>
                </a:solidFill>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surfaceflinger</a:t>
            </a:r>
            <a:r>
              <a:rPr lang="en-US" sz="2000" b="1" dirty="0" smtClean="0">
                <a:solidFill>
                  <a:srgbClr val="0070C0"/>
                </a:solidFill>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access_zoneinfo_domain</a:t>
            </a:r>
            <a:r>
              <a:rPr lang="en-US" sz="2000" b="1" dirty="0" smtClean="0">
                <a:solidFill>
                  <a:srgbClr val="0070C0"/>
                </a:solidFill>
                <a:latin typeface="Courier New" panose="02070309020205020404" pitchFamily="49" charset="0"/>
                <a:cs typeface="Courier New" panose="02070309020205020404" pitchFamily="49" charset="0"/>
              </a:rPr>
              <a:t>;</a:t>
            </a:r>
          </a:p>
          <a:p>
            <a:pPr marL="0" indent="0">
              <a:buNone/>
            </a:pPr>
            <a:r>
              <a:rPr lang="en-US" sz="2000" b="1" dirty="0" smtClean="0">
                <a:solidFill>
                  <a:srgbClr val="0070C0"/>
                </a:solidFill>
                <a:latin typeface="Courier New" panose="02070309020205020404" pitchFamily="49" charset="0"/>
                <a:cs typeface="Courier New" panose="02070309020205020404" pitchFamily="49" charset="0"/>
              </a:rPr>
              <a:t>...</a:t>
            </a:r>
          </a:p>
          <a:p>
            <a:pPr marL="0" indent="0">
              <a:buNone/>
            </a:pPr>
            <a:r>
              <a:rPr lang="en-US" sz="2000" b="1" dirty="0">
                <a:solidFill>
                  <a:srgbClr val="00B050"/>
                </a:solidFill>
                <a:latin typeface="Courier New" panose="02070309020205020404" pitchFamily="49" charset="0"/>
                <a:cs typeface="Courier New" panose="02070309020205020404" pitchFamily="49" charset="0"/>
              </a:rPr>
              <a:t>allow</a:t>
            </a:r>
            <a:r>
              <a:rPr lang="en-US" sz="2000" b="1" dirty="0">
                <a:solidFill>
                  <a:srgbClr val="0070C0"/>
                </a:solidFill>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access_zoneinfo</a:t>
            </a:r>
            <a:r>
              <a:rPr lang="en-US" sz="2000" b="1" dirty="0" err="1">
                <a:solidFill>
                  <a:srgbClr val="0070C0"/>
                </a:solidFill>
                <a:latin typeface="Courier New" panose="02070309020205020404" pitchFamily="49" charset="0"/>
                <a:cs typeface="Courier New" panose="02070309020205020404" pitchFamily="49" charset="0"/>
              </a:rPr>
              <a:t>_</a:t>
            </a:r>
            <a:r>
              <a:rPr lang="en-US" sz="2000" b="1" dirty="0" err="1" smtClean="0">
                <a:solidFill>
                  <a:srgbClr val="0070C0"/>
                </a:solidFill>
                <a:latin typeface="Courier New" panose="02070309020205020404" pitchFamily="49" charset="0"/>
                <a:cs typeface="Courier New" panose="02070309020205020404" pitchFamily="49" charset="0"/>
              </a:rPr>
              <a:t>domain</a:t>
            </a:r>
            <a:r>
              <a:rPr lang="en-US" sz="2000" b="1" dirty="0" smtClean="0">
                <a:solidFill>
                  <a:srgbClr val="0070C0"/>
                </a:solidFill>
                <a:latin typeface="Courier New" panose="02070309020205020404" pitchFamily="49" charset="0"/>
                <a:cs typeface="Courier New" panose="02070309020205020404" pitchFamily="49" charset="0"/>
              </a:rPr>
              <a:t> </a:t>
            </a:r>
            <a:r>
              <a:rPr lang="en-US" sz="2000" b="1" dirty="0" err="1" smtClean="0">
                <a:solidFill>
                  <a:srgbClr val="0070C0"/>
                </a:solidFill>
                <a:latin typeface="Courier New" panose="02070309020205020404" pitchFamily="49" charset="0"/>
                <a:cs typeface="Courier New" panose="02070309020205020404" pitchFamily="49" charset="0"/>
              </a:rPr>
              <a:t>zoneinfo_file:file</a:t>
            </a:r>
            <a:r>
              <a:rPr lang="en-US" sz="2000" b="1" dirty="0" smtClean="0">
                <a:solidFill>
                  <a:srgbClr val="0070C0"/>
                </a:solidFill>
                <a:latin typeface="Courier New" panose="02070309020205020404" pitchFamily="49" charset="0"/>
                <a:cs typeface="Courier New" panose="02070309020205020404" pitchFamily="49" charset="0"/>
              </a:rPr>
              <a:t> {open};</a:t>
            </a:r>
            <a:endParaRPr lang="en-US" sz="2400" b="1" dirty="0">
              <a:solidFill>
                <a:srgbClr val="0070C0"/>
              </a:solidFill>
              <a:latin typeface="Courier New" panose="02070309020205020404" pitchFamily="49" charset="0"/>
              <a:cs typeface="Courier New" panose="02070309020205020404" pitchFamily="49" charset="0"/>
            </a:endParaRPr>
          </a:p>
          <a:p>
            <a:pPr marL="0" indent="0">
              <a:buNone/>
            </a:pPr>
            <a:endParaRPr lang="en-US" sz="2800"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30</a:t>
            </a:fld>
            <a:endParaRPr lang="en-US" altLang="en-US"/>
          </a:p>
        </p:txBody>
      </p:sp>
    </p:spTree>
    <p:extLst>
      <p:ext uri="{BB962C8B-B14F-4D97-AF65-F5344CB8AC3E}">
        <p14:creationId xmlns:p14="http://schemas.microsoft.com/office/powerpoint/2010/main" val="34994555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Comparison with 2015 Policy</a:t>
            </a:r>
            <a:endParaRPr lang="en-US" sz="3200" dirty="0"/>
          </a:p>
        </p:txBody>
      </p:sp>
      <p:sp>
        <p:nvSpPr>
          <p:cNvPr id="3" name="Content Placeholder 2"/>
          <p:cNvSpPr>
            <a:spLocks noGrp="1"/>
          </p:cNvSpPr>
          <p:nvPr>
            <p:ph idx="1"/>
          </p:nvPr>
        </p:nvSpPr>
        <p:spPr>
          <a:xfrm>
            <a:off x="609600" y="1219200"/>
            <a:ext cx="8153400" cy="4876800"/>
          </a:xfrm>
        </p:spPr>
        <p:txBody>
          <a:bodyPr/>
          <a:lstStyle/>
          <a:p>
            <a:r>
              <a:rPr lang="en-US" dirty="0" smtClean="0"/>
              <a:t>336 non-attack access patterns =&gt; </a:t>
            </a:r>
            <a:br>
              <a:rPr lang="en-US" dirty="0" smtClean="0"/>
            </a:br>
            <a:r>
              <a:rPr lang="en-US" dirty="0" smtClean="0"/>
              <a:t>51 policy rules</a:t>
            </a:r>
          </a:p>
          <a:p>
            <a:r>
              <a:rPr lang="en-US" dirty="0" smtClean="0"/>
              <a:t>All rules semantically match manually written rules</a:t>
            </a:r>
          </a:p>
          <a:p>
            <a:r>
              <a:rPr lang="en-US" dirty="0" smtClean="0"/>
              <a:t>EASEAndroid: Fine-grained + Evidence</a:t>
            </a:r>
          </a:p>
          <a:p>
            <a:pPr lvl="1"/>
            <a:r>
              <a:rPr lang="en-US" sz="2400" b="1" dirty="0">
                <a:solidFill>
                  <a:srgbClr val="00B050"/>
                </a:solidFill>
                <a:latin typeface="Courier New" panose="02070309020205020404" pitchFamily="49" charset="0"/>
                <a:cs typeface="Courier New" panose="02070309020205020404" pitchFamily="49" charset="0"/>
              </a:rPr>
              <a:t>allow</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access_zoneinfo_domain</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zoneinfo_file:file</a:t>
            </a:r>
            <a:r>
              <a:rPr lang="en-US" sz="2400" b="1" dirty="0">
                <a:solidFill>
                  <a:srgbClr val="0070C0"/>
                </a:solidFill>
                <a:latin typeface="Courier New" panose="02070309020205020404" pitchFamily="49" charset="0"/>
                <a:cs typeface="Courier New" panose="02070309020205020404" pitchFamily="49" charset="0"/>
              </a:rPr>
              <a:t> {open</a:t>
            </a:r>
            <a:r>
              <a:rPr lang="en-US" sz="2400" b="1" dirty="0" smtClean="0">
                <a:solidFill>
                  <a:srgbClr val="0070C0"/>
                </a:solidFill>
                <a:latin typeface="Courier New" panose="02070309020205020404" pitchFamily="49" charset="0"/>
                <a:cs typeface="Courier New" panose="02070309020205020404" pitchFamily="49" charset="0"/>
              </a:rPr>
              <a:t>};</a:t>
            </a:r>
            <a:endParaRPr lang="en-US" sz="2400" dirty="0" smtClean="0"/>
          </a:p>
          <a:p>
            <a:r>
              <a:rPr lang="en-US" dirty="0" smtClean="0"/>
              <a:t>Human: Coarse-grained + Macro</a:t>
            </a:r>
          </a:p>
          <a:p>
            <a:pPr lvl="1"/>
            <a:r>
              <a:rPr lang="en-US" sz="2400" b="1" dirty="0">
                <a:solidFill>
                  <a:srgbClr val="00B050"/>
                </a:solidFill>
                <a:latin typeface="Courier New" panose="02070309020205020404" pitchFamily="49" charset="0"/>
                <a:cs typeface="Courier New" panose="02070309020205020404" pitchFamily="49" charset="0"/>
              </a:rPr>
              <a:t>allow </a:t>
            </a:r>
            <a:r>
              <a:rPr lang="en-US" sz="2400" b="1" dirty="0" err="1">
                <a:solidFill>
                  <a:srgbClr val="0070C0"/>
                </a:solidFill>
                <a:latin typeface="Courier New" panose="02070309020205020404" pitchFamily="49" charset="0"/>
                <a:cs typeface="Courier New" panose="02070309020205020404" pitchFamily="49" charset="0"/>
              </a:rPr>
              <a:t>system_domain</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zoneinfo_data_file:file</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smtClean="0">
                <a:solidFill>
                  <a:srgbClr val="0070C0"/>
                </a:solidFill>
                <a:latin typeface="Courier New" panose="02070309020205020404" pitchFamily="49" charset="0"/>
                <a:cs typeface="Courier New" panose="02070309020205020404" pitchFamily="49" charset="0"/>
              </a:rPr>
              <a:t>rw_file_perms</a:t>
            </a:r>
            <a:r>
              <a:rPr lang="en-US" sz="2400" b="1" dirty="0" smtClean="0">
                <a:solidFill>
                  <a:srgbClr val="0070C0"/>
                </a:solidFill>
                <a:latin typeface="Courier New" panose="02070309020205020404" pitchFamily="49" charset="0"/>
                <a:cs typeface="Courier New" panose="02070309020205020404" pitchFamily="49" charset="0"/>
              </a:rPr>
              <a: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31</a:t>
            </a:fld>
            <a:endParaRPr lang="en-US" altLang="en-US"/>
          </a:p>
        </p:txBody>
      </p:sp>
    </p:spTree>
    <p:extLst>
      <p:ext uri="{BB962C8B-B14F-4D97-AF65-F5344CB8AC3E}">
        <p14:creationId xmlns:p14="http://schemas.microsoft.com/office/powerpoint/2010/main" val="30886303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br>
              <a:rPr lang="en-US" dirty="0" smtClean="0"/>
            </a:br>
            <a:r>
              <a:rPr lang="en-US" sz="3200" dirty="0" smtClean="0"/>
              <a:t>Malicious Access Patterns</a:t>
            </a:r>
            <a:endParaRPr lang="en-US" sz="3200"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32</a:t>
            </a:fld>
            <a:endParaRPr lang="en-US" altLang="en-US"/>
          </a:p>
        </p:txBody>
      </p:sp>
      <p:graphicFrame>
        <p:nvGraphicFramePr>
          <p:cNvPr id="10" name="Chart 9"/>
          <p:cNvGraphicFramePr>
            <a:graphicFrameLocks/>
          </p:cNvGraphicFramePr>
          <p:nvPr>
            <p:extLst>
              <p:ext uri="{D42A27DB-BD31-4B8C-83A1-F6EECF244321}">
                <p14:modId xmlns:p14="http://schemas.microsoft.com/office/powerpoint/2010/main" val="476320504"/>
              </p:ext>
            </p:extLst>
          </p:nvPr>
        </p:nvGraphicFramePr>
        <p:xfrm>
          <a:off x="457200" y="0"/>
          <a:ext cx="86868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ular Callout 23"/>
          <p:cNvSpPr/>
          <p:nvPr/>
        </p:nvSpPr>
        <p:spPr>
          <a:xfrm>
            <a:off x="990600" y="5486400"/>
            <a:ext cx="7696200" cy="914400"/>
          </a:xfrm>
          <a:prstGeom prst="wedgeRectCallout">
            <a:avLst>
              <a:gd name="adj1" fmla="val 3193"/>
              <a:gd name="adj2" fmla="val -410833"/>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 {</a:t>
            </a:r>
            <a:r>
              <a:rPr lang="en-US" sz="2000" dirty="0" err="1"/>
              <a:t>read,write</a:t>
            </a:r>
            <a:r>
              <a:rPr lang="en-US" sz="2000" dirty="0"/>
              <a:t>} files on /dev/graphics, /dev/block, /dev/</a:t>
            </a:r>
            <a:r>
              <a:rPr lang="en-US" sz="2000" dirty="0" err="1"/>
              <a:t>exynos</a:t>
            </a:r>
            <a:r>
              <a:rPr lang="en-US" sz="2000" dirty="0"/>
              <a:t>-mem, /dev/mem, /dev/</a:t>
            </a:r>
            <a:r>
              <a:rPr lang="en-US" sz="2000" dirty="0" err="1"/>
              <a:t>android_adb</a:t>
            </a:r>
            <a:r>
              <a:rPr lang="en-US" sz="2000" dirty="0"/>
              <a:t>, /</a:t>
            </a:r>
            <a:r>
              <a:rPr lang="en-US" sz="2000" dirty="0" smtClean="0"/>
              <a:t>dev/s3c-mfc</a:t>
            </a:r>
            <a:endParaRPr lang="en-US" sz="2000" dirty="0"/>
          </a:p>
        </p:txBody>
      </p:sp>
      <p:sp>
        <p:nvSpPr>
          <p:cNvPr id="25" name="Rectangular Callout 24"/>
          <p:cNvSpPr/>
          <p:nvPr/>
        </p:nvSpPr>
        <p:spPr>
          <a:xfrm>
            <a:off x="990600" y="5486400"/>
            <a:ext cx="7696200" cy="914400"/>
          </a:xfrm>
          <a:prstGeom prst="wedgeRectCallout">
            <a:avLst>
              <a:gd name="adj1" fmla="val 10421"/>
              <a:gd name="adj2" fmla="val -238333"/>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 {</a:t>
            </a:r>
            <a:r>
              <a:rPr lang="en-US" sz="2000" dirty="0" err="1"/>
              <a:t>dac_override,chown,fsetid</a:t>
            </a:r>
            <a:r>
              <a:rPr lang="en-US" sz="2000" dirty="0"/>
              <a:t>} capability on /data/data, /data/local, /data/</a:t>
            </a:r>
            <a:r>
              <a:rPr lang="en-US" sz="2000" dirty="0" err="1"/>
              <a:t>misc</a:t>
            </a:r>
            <a:r>
              <a:rPr lang="en-US" sz="2000" dirty="0"/>
              <a:t>, /data/system, /</a:t>
            </a:r>
            <a:r>
              <a:rPr lang="en-US" sz="2000" dirty="0" err="1"/>
              <a:t>sdcard</a:t>
            </a:r>
            <a:r>
              <a:rPr lang="en-US" sz="2000" dirty="0"/>
              <a:t> </a:t>
            </a:r>
          </a:p>
        </p:txBody>
      </p:sp>
      <p:sp>
        <p:nvSpPr>
          <p:cNvPr id="26" name="Rectangular Callout 25"/>
          <p:cNvSpPr/>
          <p:nvPr/>
        </p:nvSpPr>
        <p:spPr>
          <a:xfrm>
            <a:off x="990600" y="5486400"/>
            <a:ext cx="7696200" cy="914400"/>
          </a:xfrm>
          <a:prstGeom prst="wedgeRectCallout">
            <a:avLst>
              <a:gd name="adj1" fmla="val -6609"/>
              <a:gd name="adj2" fmla="val -169167"/>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3. {</a:t>
            </a:r>
            <a:r>
              <a:rPr lang="en-US" sz="2000" dirty="0" err="1"/>
              <a:t>create,write,unlink</a:t>
            </a:r>
            <a:r>
              <a:rPr lang="en-US" sz="2000" dirty="0"/>
              <a:t>} files on /system/app, /system/bin, /system/</a:t>
            </a:r>
            <a:r>
              <a:rPr lang="en-US" sz="2000" dirty="0" err="1"/>
              <a:t>xbin</a:t>
            </a:r>
            <a:r>
              <a:rPr lang="en-US" sz="2000" dirty="0"/>
              <a:t>, /system/</a:t>
            </a:r>
            <a:r>
              <a:rPr lang="en-US" sz="2000" dirty="0" err="1"/>
              <a:t>etc</a:t>
            </a:r>
            <a:r>
              <a:rPr lang="en-US" sz="2000" dirty="0"/>
              <a:t> </a:t>
            </a:r>
          </a:p>
        </p:txBody>
      </p:sp>
      <p:sp>
        <p:nvSpPr>
          <p:cNvPr id="27" name="Rectangular Callout 26"/>
          <p:cNvSpPr/>
          <p:nvPr/>
        </p:nvSpPr>
        <p:spPr>
          <a:xfrm>
            <a:off x="990600" y="5486400"/>
            <a:ext cx="7696200" cy="914400"/>
          </a:xfrm>
          <a:prstGeom prst="wedgeRectCallout">
            <a:avLst>
              <a:gd name="adj1" fmla="val -30866"/>
              <a:gd name="adj2" fmla="val -271667"/>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4. {</a:t>
            </a:r>
            <a:r>
              <a:rPr lang="en-US" sz="2000" dirty="0" err="1"/>
              <a:t>read,write</a:t>
            </a:r>
            <a:r>
              <a:rPr lang="en-US" sz="2000" dirty="0"/>
              <a:t>} files on /sys/block, /sys/devices, /sys/fs, /sys/kernel </a:t>
            </a:r>
          </a:p>
        </p:txBody>
      </p:sp>
      <p:sp>
        <p:nvSpPr>
          <p:cNvPr id="28" name="Rectangular Callout 27"/>
          <p:cNvSpPr/>
          <p:nvPr/>
        </p:nvSpPr>
        <p:spPr>
          <a:xfrm>
            <a:off x="990600" y="5486400"/>
            <a:ext cx="7696200" cy="914400"/>
          </a:xfrm>
          <a:prstGeom prst="wedgeRectCallout">
            <a:avLst>
              <a:gd name="adj1" fmla="val -24826"/>
              <a:gd name="adj2" fmla="val -385000"/>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5. {</a:t>
            </a:r>
            <a:r>
              <a:rPr lang="en-US" sz="2000" dirty="0" err="1"/>
              <a:t>kill,sys_admin,sys_ptrace,sys_chroot,setuid,setgid</a:t>
            </a:r>
            <a:r>
              <a:rPr lang="en-US" sz="2000" dirty="0"/>
              <a:t>} capability </a:t>
            </a:r>
          </a:p>
        </p:txBody>
      </p:sp>
      <p:sp>
        <p:nvSpPr>
          <p:cNvPr id="29" name="Rectangular Callout 28"/>
          <p:cNvSpPr/>
          <p:nvPr/>
        </p:nvSpPr>
        <p:spPr>
          <a:xfrm>
            <a:off x="990600" y="5486400"/>
            <a:ext cx="7696200" cy="914400"/>
          </a:xfrm>
          <a:prstGeom prst="wedgeRectCallout">
            <a:avLst>
              <a:gd name="adj1" fmla="val -15024"/>
              <a:gd name="adj2" fmla="val -450000"/>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6. {</a:t>
            </a:r>
            <a:r>
              <a:rPr lang="en-US" sz="2000" dirty="0" err="1"/>
              <a:t>transition,dyntransition</a:t>
            </a:r>
            <a:r>
              <a:rPr lang="en-US" sz="2000" dirty="0"/>
              <a:t>} process </a:t>
            </a:r>
          </a:p>
        </p:txBody>
      </p:sp>
      <p:sp>
        <p:nvSpPr>
          <p:cNvPr id="30" name="Rectangular Callout 29"/>
          <p:cNvSpPr/>
          <p:nvPr/>
        </p:nvSpPr>
        <p:spPr>
          <a:xfrm>
            <a:off x="990600" y="5486400"/>
            <a:ext cx="7696200" cy="914400"/>
          </a:xfrm>
          <a:prstGeom prst="wedgeRectCallout">
            <a:avLst>
              <a:gd name="adj1" fmla="val -8786"/>
              <a:gd name="adj2" fmla="val -454167"/>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7. {</a:t>
            </a:r>
            <a:r>
              <a:rPr lang="en-US" sz="2000" dirty="0" err="1"/>
              <a:t>read,write</a:t>
            </a:r>
            <a:r>
              <a:rPr lang="en-US" sz="2000" dirty="0"/>
              <a:t>} files on /</a:t>
            </a:r>
            <a:r>
              <a:rPr lang="en-US" sz="2000" dirty="0" err="1"/>
              <a:t>proc</a:t>
            </a:r>
            <a:r>
              <a:rPr lang="en-US" sz="2000" dirty="0"/>
              <a:t>/sys, /</a:t>
            </a:r>
            <a:r>
              <a:rPr lang="en-US" sz="2000" dirty="0" err="1"/>
              <a:t>proc</a:t>
            </a:r>
            <a:r>
              <a:rPr lang="en-US" sz="2000" dirty="0"/>
              <a:t>/</a:t>
            </a:r>
            <a:r>
              <a:rPr lang="en-US" sz="2000" dirty="0" err="1"/>
              <a:t>app_pid</a:t>
            </a:r>
            <a:r>
              <a:rPr lang="en-US" sz="2000" dirty="0"/>
              <a:t>/</a:t>
            </a:r>
            <a:r>
              <a:rPr lang="en-US" sz="2000" dirty="0" err="1"/>
              <a:t>cwd|environ|exe|mem|mounts</a:t>
            </a:r>
            <a:r>
              <a:rPr lang="en-US" sz="2000" dirty="0"/>
              <a:t> </a:t>
            </a:r>
          </a:p>
        </p:txBody>
      </p:sp>
      <p:sp>
        <p:nvSpPr>
          <p:cNvPr id="31" name="Rectangular Callout 30"/>
          <p:cNvSpPr/>
          <p:nvPr/>
        </p:nvSpPr>
        <p:spPr>
          <a:xfrm>
            <a:off x="990600" y="5486400"/>
            <a:ext cx="7696200" cy="914400"/>
          </a:xfrm>
          <a:prstGeom prst="wedgeRectCallout">
            <a:avLst>
              <a:gd name="adj1" fmla="val -4529"/>
              <a:gd name="adj2" fmla="val -476667"/>
            </a:avLst>
          </a:prstGeom>
          <a:solidFill>
            <a:schemeClr val="tx1">
              <a:lumMod val="85000"/>
              <a:lumOff val="1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 {</a:t>
            </a:r>
            <a:r>
              <a:rPr lang="en-US" sz="2000" dirty="0" err="1"/>
              <a:t>connectto</a:t>
            </a:r>
            <a:r>
              <a:rPr lang="en-US" sz="2000" dirty="0"/>
              <a:t>} </a:t>
            </a:r>
            <a:r>
              <a:rPr lang="en-US" sz="2000" dirty="0" err="1"/>
              <a:t>unix</a:t>
            </a:r>
            <a:r>
              <a:rPr lang="en-US" sz="2000" dirty="0"/>
              <a:t> domain sockets of privileged daemons directly </a:t>
            </a:r>
          </a:p>
        </p:txBody>
      </p:sp>
    </p:spTree>
    <p:extLst>
      <p:ext uri="{BB962C8B-B14F-4D97-AF65-F5344CB8AC3E}">
        <p14:creationId xmlns:p14="http://schemas.microsoft.com/office/powerpoint/2010/main" val="544459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Confirmed Previously-Unknown</a:t>
            </a:r>
            <a:br>
              <a:rPr lang="en-US" sz="3200" dirty="0" smtClean="0"/>
            </a:br>
            <a:r>
              <a:rPr lang="en-US" sz="3200" dirty="0" smtClean="0"/>
              <a:t>Attacks against SEAndroid</a:t>
            </a:r>
            <a:endParaRPr lang="en-US" sz="3200" dirty="0"/>
          </a:p>
        </p:txBody>
      </p:sp>
      <p:sp>
        <p:nvSpPr>
          <p:cNvPr id="3" name="Content Placeholder 2"/>
          <p:cNvSpPr>
            <a:spLocks noGrp="1"/>
          </p:cNvSpPr>
          <p:nvPr>
            <p:ph idx="1"/>
          </p:nvPr>
        </p:nvSpPr>
        <p:spPr>
          <a:xfrm>
            <a:off x="609600" y="1447800"/>
            <a:ext cx="8229600" cy="4648200"/>
          </a:xfrm>
        </p:spPr>
        <p:txBody>
          <a:bodyPr/>
          <a:lstStyle/>
          <a:p>
            <a:r>
              <a:rPr lang="en-US" dirty="0" smtClean="0"/>
              <a:t>{</a:t>
            </a:r>
            <a:r>
              <a:rPr lang="en-US" dirty="0" err="1" smtClean="0"/>
              <a:t>read,write</a:t>
            </a:r>
            <a:r>
              <a:rPr lang="en-US" dirty="0" smtClean="0"/>
              <a:t>} files under </a:t>
            </a:r>
            <a:r>
              <a:rPr lang="en-US" sz="2800" b="1" dirty="0">
                <a:latin typeface="Courier New"/>
                <a:cs typeface="Courier New"/>
              </a:rPr>
              <a:t>/sys/fs/</a:t>
            </a:r>
            <a:r>
              <a:rPr lang="en-US" sz="2800" b="1" dirty="0" err="1">
                <a:latin typeface="Courier New"/>
                <a:cs typeface="Courier New"/>
              </a:rPr>
              <a:t>selinux</a:t>
            </a:r>
            <a:endParaRPr lang="en-US" sz="2800" b="1" dirty="0">
              <a:latin typeface="Courier New"/>
              <a:cs typeface="Courier New"/>
            </a:endParaRPr>
          </a:p>
          <a:p>
            <a:pPr lvl="1"/>
            <a:r>
              <a:rPr lang="en-US" dirty="0" err="1" smtClean="0"/>
              <a:t>SuperSU</a:t>
            </a:r>
            <a:r>
              <a:rPr lang="en-US" dirty="0" smtClean="0"/>
              <a:t>: </a:t>
            </a:r>
            <a:r>
              <a:rPr lang="en-US" dirty="0" err="1" smtClean="0"/>
              <a:t>supolicy</a:t>
            </a:r>
            <a:endParaRPr lang="en-US" dirty="0" smtClean="0"/>
          </a:p>
          <a:p>
            <a:pPr lvl="1"/>
            <a:r>
              <a:rPr lang="en-US" dirty="0" smtClean="0"/>
              <a:t>Directly inject </a:t>
            </a:r>
            <a:r>
              <a:rPr lang="en-US" b="1" dirty="0" smtClean="0">
                <a:latin typeface="Courier New" panose="02070309020205020404" pitchFamily="49" charset="0"/>
                <a:cs typeface="Courier New" panose="02070309020205020404" pitchFamily="49" charset="0"/>
              </a:rPr>
              <a:t>allow</a:t>
            </a:r>
            <a:r>
              <a:rPr lang="en-US" dirty="0" smtClean="0"/>
              <a:t> rules into </a:t>
            </a:r>
            <a:r>
              <a:rPr lang="en-US" dirty="0" smtClean="0"/>
              <a:t/>
            </a:r>
            <a:br>
              <a:rPr lang="en-US" dirty="0" smtClean="0"/>
            </a:br>
            <a:r>
              <a:rPr lang="en-US" b="1" dirty="0" smtClean="0">
                <a:latin typeface="Courier New"/>
                <a:cs typeface="Courier New"/>
              </a:rPr>
              <a:t>/</a:t>
            </a:r>
            <a:r>
              <a:rPr lang="en-US" b="1" dirty="0" smtClean="0">
                <a:latin typeface="Courier New"/>
                <a:cs typeface="Courier New"/>
              </a:rPr>
              <a:t>sys/fs/</a:t>
            </a:r>
            <a:r>
              <a:rPr lang="en-US" b="1" dirty="0" err="1" smtClean="0">
                <a:latin typeface="Courier New"/>
                <a:cs typeface="Courier New"/>
              </a:rPr>
              <a:t>selinux</a:t>
            </a:r>
            <a:r>
              <a:rPr lang="en-US" b="1" dirty="0" smtClean="0">
                <a:latin typeface="Courier New"/>
                <a:cs typeface="Courier New"/>
              </a:rPr>
              <a:t>/</a:t>
            </a:r>
            <a:r>
              <a:rPr lang="en-US" b="1" dirty="0">
                <a:latin typeface="Courier New"/>
                <a:cs typeface="Courier New"/>
              </a:rPr>
              <a:t>policy</a:t>
            </a:r>
          </a:p>
          <a:p>
            <a:pPr marL="457200" lvl="1" indent="0">
              <a:buNone/>
            </a:pPr>
            <a:r>
              <a:rPr lang="en-US" sz="1600" dirty="0" smtClean="0"/>
              <a:t>Source: </a:t>
            </a:r>
            <a:r>
              <a:rPr lang="en-US" sz="1600" dirty="0" smtClean="0">
                <a:solidFill>
                  <a:srgbClr val="0070C0"/>
                </a:solidFill>
              </a:rPr>
              <a:t>https</a:t>
            </a:r>
            <a:r>
              <a:rPr lang="en-US" sz="1600" dirty="0">
                <a:solidFill>
                  <a:srgbClr val="0070C0"/>
                </a:solidFill>
              </a:rPr>
              <a:t>://</a:t>
            </a:r>
            <a:r>
              <a:rPr lang="en-US" sz="1600" dirty="0" smtClean="0">
                <a:solidFill>
                  <a:srgbClr val="0070C0"/>
                </a:solidFill>
              </a:rPr>
              <a:t>bitbucket.org/joshua_brindle/sepolicy-inject, http://su.chainfire.eu </a:t>
            </a:r>
          </a:p>
          <a:p>
            <a:pPr marL="457200" lvl="1" indent="0">
              <a:buNone/>
            </a:pPr>
            <a:endParaRPr lang="en-US" sz="1600" dirty="0">
              <a:solidFill>
                <a:srgbClr val="0070C0"/>
              </a:solidFill>
            </a:endParaRPr>
          </a:p>
          <a:p>
            <a:r>
              <a:rPr lang="en-US" dirty="0" smtClean="0"/>
              <a:t>{</a:t>
            </a:r>
            <a:r>
              <a:rPr lang="en-US" dirty="0" err="1" smtClean="0"/>
              <a:t>transition,dyntransition</a:t>
            </a:r>
            <a:r>
              <a:rPr lang="en-US" dirty="0" smtClean="0"/>
              <a:t>} process</a:t>
            </a:r>
          </a:p>
          <a:p>
            <a:pPr lvl="1"/>
            <a:r>
              <a:rPr lang="en-US" dirty="0" err="1" smtClean="0"/>
              <a:t>Kingroot</a:t>
            </a:r>
            <a:r>
              <a:rPr lang="en-US" dirty="0" smtClean="0"/>
              <a:t> exploit/misuse 2 vendor system daemons</a:t>
            </a:r>
          </a:p>
          <a:p>
            <a:pPr marL="457200" lvl="1" indent="0">
              <a:buNone/>
            </a:pPr>
            <a:r>
              <a:rPr lang="en-US" sz="1600" dirty="0" smtClean="0"/>
              <a:t>Source: </a:t>
            </a:r>
            <a:r>
              <a:rPr lang="en-US" sz="1600" dirty="0" smtClean="0">
                <a:solidFill>
                  <a:srgbClr val="0070C0"/>
                </a:solidFill>
              </a:rPr>
              <a:t>http</a:t>
            </a:r>
            <a:r>
              <a:rPr lang="en-US" sz="1600" dirty="0">
                <a:solidFill>
                  <a:srgbClr val="0070C0"/>
                </a:solidFill>
              </a:rPr>
              <a:t>://forum.xda-developers.com/galaxy-s6/general/root-pingpongroot-s6-root-tool-t3103016</a:t>
            </a:r>
            <a:endParaRPr lang="en-US" sz="1600" dirty="0" smtClean="0">
              <a:solidFill>
                <a:srgbClr val="0070C0"/>
              </a:solidFill>
            </a:endParaRP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33</a:t>
            </a:fld>
            <a:endParaRPr lang="en-US" altLang="en-US"/>
          </a:p>
        </p:txBody>
      </p:sp>
    </p:spTree>
    <p:extLst>
      <p:ext uri="{BB962C8B-B14F-4D97-AF65-F5344CB8AC3E}">
        <p14:creationId xmlns:p14="http://schemas.microsoft.com/office/powerpoint/2010/main" val="27873636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a:t>
            </a:r>
            <a:endParaRPr lang="en-US" dirty="0"/>
          </a:p>
        </p:txBody>
      </p:sp>
      <p:sp>
        <p:nvSpPr>
          <p:cNvPr id="3" name="Content Placeholder 2"/>
          <p:cNvSpPr>
            <a:spLocks noGrp="1"/>
          </p:cNvSpPr>
          <p:nvPr>
            <p:ph idx="1"/>
          </p:nvPr>
        </p:nvSpPr>
        <p:spPr/>
        <p:txBody>
          <a:bodyPr/>
          <a:lstStyle/>
          <a:p>
            <a:r>
              <a:rPr lang="en-US" dirty="0" smtClean="0"/>
              <a:t>Logging non-attacker behavior is useful</a:t>
            </a:r>
            <a:endParaRPr lang="en-US" dirty="0"/>
          </a:p>
          <a:p>
            <a:r>
              <a:rPr lang="en-US" dirty="0" smtClean="0"/>
              <a:t>Machine learning is effective at aggregating and discriminating attack / non-attack behavior</a:t>
            </a:r>
            <a:endParaRPr lang="en-US" dirty="0"/>
          </a:p>
          <a:p>
            <a:r>
              <a:rPr lang="en-US" dirty="0" smtClean="0"/>
              <a:t>Iterative refinement with analysts “in the loop”…</a:t>
            </a:r>
          </a:p>
          <a:p>
            <a:pPr marL="971550" lvl="1" indent="-514350">
              <a:buFont typeface="+mj-lt"/>
              <a:buAutoNum type="arabicPeriod"/>
            </a:pPr>
            <a:r>
              <a:rPr lang="en-US" dirty="0"/>
              <a:t>p</a:t>
            </a:r>
            <a:r>
              <a:rPr lang="en-US" dirty="0" smtClean="0"/>
              <a:t>roduces high quality results,</a:t>
            </a:r>
          </a:p>
          <a:p>
            <a:pPr marL="971550" lvl="1" indent="-514350">
              <a:buFont typeface="+mj-lt"/>
              <a:buAutoNum type="arabicPeriod"/>
            </a:pPr>
            <a:r>
              <a:rPr lang="en-US" dirty="0"/>
              <a:t>i</a:t>
            </a:r>
            <a:r>
              <a:rPr lang="en-US" dirty="0" smtClean="0"/>
              <a:t>ncorporates real-world constraints,</a:t>
            </a:r>
          </a:p>
          <a:p>
            <a:pPr marL="971550" lvl="1" indent="-514350">
              <a:buFont typeface="+mj-lt"/>
              <a:buAutoNum type="arabicPeriod"/>
            </a:pPr>
            <a:r>
              <a:rPr lang="en-US" dirty="0" smtClean="0"/>
              <a:t>greatly reduces analyst effort</a:t>
            </a:r>
          </a:p>
          <a:p>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34</a:t>
            </a:fld>
            <a:endParaRPr lang="en-US" altLang="en-US"/>
          </a:p>
        </p:txBody>
      </p:sp>
    </p:spTree>
    <p:extLst>
      <p:ext uri="{BB962C8B-B14F-4D97-AF65-F5344CB8AC3E}">
        <p14:creationId xmlns:p14="http://schemas.microsoft.com/office/powerpoint/2010/main" val="31332903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Difficulties</a:t>
            </a:r>
            <a:endParaRPr lang="en-US" dirty="0"/>
          </a:p>
        </p:txBody>
      </p:sp>
      <p:sp>
        <p:nvSpPr>
          <p:cNvPr id="3" name="Content Placeholder 2"/>
          <p:cNvSpPr>
            <a:spLocks noGrp="1"/>
          </p:cNvSpPr>
          <p:nvPr>
            <p:ph idx="1"/>
          </p:nvPr>
        </p:nvSpPr>
        <p:spPr>
          <a:xfrm>
            <a:off x="609600" y="1143000"/>
            <a:ext cx="8153400" cy="5410200"/>
          </a:xfrm>
        </p:spPr>
        <p:txBody>
          <a:bodyPr/>
          <a:lstStyle/>
          <a:p>
            <a:r>
              <a:rPr lang="en-US" dirty="0" smtClean="0"/>
              <a:t>Ambiguity about attacks and non-attacks</a:t>
            </a:r>
          </a:p>
          <a:p>
            <a:pPr lvl="1"/>
            <a:r>
              <a:rPr lang="en-US" dirty="0" smtClean="0"/>
              <a:t>Your attack is my </a:t>
            </a:r>
            <a:r>
              <a:rPr lang="en-US" dirty="0" smtClean="0"/>
              <a:t>app?</a:t>
            </a:r>
            <a:endParaRPr lang="en-US" dirty="0" smtClean="0"/>
          </a:p>
          <a:p>
            <a:r>
              <a:rPr lang="en-US" dirty="0" smtClean="0"/>
              <a:t>Data </a:t>
            </a:r>
            <a:r>
              <a:rPr lang="en-US" dirty="0" smtClean="0"/>
              <a:t>poisoning </a:t>
            </a:r>
            <a:r>
              <a:rPr lang="en-US" dirty="0" smtClean="0"/>
              <a:t>attacks against the classifier</a:t>
            </a:r>
            <a:endParaRPr lang="en-US" dirty="0" smtClean="0"/>
          </a:p>
          <a:p>
            <a:r>
              <a:rPr lang="en-US" dirty="0" smtClean="0"/>
              <a:t>Remaining unclassified </a:t>
            </a:r>
            <a:r>
              <a:rPr lang="en-US" dirty="0" smtClean="0"/>
              <a:t>access patterns</a:t>
            </a:r>
          </a:p>
          <a:p>
            <a:pPr lvl="1"/>
            <a:r>
              <a:rPr lang="en-US" dirty="0" smtClean="0"/>
              <a:t>Clustering with extra knowledge (more access patterns, other knowledge)</a:t>
            </a:r>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35</a:t>
            </a:fld>
            <a:endParaRPr lang="en-US" altLang="en-US"/>
          </a:p>
        </p:txBody>
      </p:sp>
    </p:spTree>
    <p:extLst>
      <p:ext uri="{BB962C8B-B14F-4D97-AF65-F5344CB8AC3E}">
        <p14:creationId xmlns:p14="http://schemas.microsoft.com/office/powerpoint/2010/main" val="21610391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Arrow Connector 68"/>
          <p:cNvCxnSpPr/>
          <p:nvPr/>
        </p:nvCxnSpPr>
        <p:spPr>
          <a:xfrm>
            <a:off x="1371600" y="838200"/>
            <a:ext cx="0" cy="6858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2743200" y="3429000"/>
            <a:ext cx="0" cy="6858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362200" y="228600"/>
            <a:ext cx="6477000" cy="914400"/>
          </a:xfrm>
        </p:spPr>
        <p:txBody>
          <a:bodyPr/>
          <a:lstStyle/>
          <a:p>
            <a:r>
              <a:rPr lang="en-US" dirty="0" smtClean="0"/>
              <a:t>Future Work</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36</a:t>
            </a:fld>
            <a:endParaRPr lang="en-US" altLang="en-US"/>
          </a:p>
        </p:txBody>
      </p:sp>
      <p:sp>
        <p:nvSpPr>
          <p:cNvPr id="6" name="Rounded Rectangle 5"/>
          <p:cNvSpPr/>
          <p:nvPr/>
        </p:nvSpPr>
        <p:spPr>
          <a:xfrm>
            <a:off x="152400" y="4114800"/>
            <a:ext cx="1143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Audit</a:t>
            </a:r>
            <a:br>
              <a:rPr lang="en-US" sz="2000" dirty="0" smtClean="0"/>
            </a:br>
            <a:r>
              <a:rPr lang="en-US" sz="2000" dirty="0" smtClean="0"/>
              <a:t>Logs</a:t>
            </a:r>
            <a:endParaRPr lang="en-US" sz="2000" dirty="0"/>
          </a:p>
        </p:txBody>
      </p:sp>
      <p:sp>
        <p:nvSpPr>
          <p:cNvPr id="7" name="Rounded Rectangle 6"/>
          <p:cNvSpPr/>
          <p:nvPr/>
        </p:nvSpPr>
        <p:spPr>
          <a:xfrm>
            <a:off x="4343400" y="5334000"/>
            <a:ext cx="1752600" cy="1295400"/>
          </a:xfrm>
          <a:prstGeom prst="roundRect">
            <a:avLst/>
          </a:prstGeom>
          <a:solidFill>
            <a:srgbClr val="4A4A3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Policy</a:t>
            </a:r>
            <a:br>
              <a:rPr lang="en-US" dirty="0" smtClean="0"/>
            </a:br>
            <a:r>
              <a:rPr lang="en-US" dirty="0" smtClean="0"/>
              <a:t>Database</a:t>
            </a:r>
            <a:endParaRPr lang="en-US" dirty="0"/>
          </a:p>
        </p:txBody>
      </p:sp>
      <p:sp>
        <p:nvSpPr>
          <p:cNvPr id="8" name="Parallelogram 7"/>
          <p:cNvSpPr/>
          <p:nvPr/>
        </p:nvSpPr>
        <p:spPr>
          <a:xfrm>
            <a:off x="1676400" y="4114800"/>
            <a:ext cx="2057400" cy="1066800"/>
          </a:xfrm>
          <a:prstGeom prst="parallelogram">
            <a:avLst/>
          </a:prstGeom>
          <a:solidFill>
            <a:srgbClr val="94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Machine Learning</a:t>
            </a:r>
            <a:endParaRPr lang="en-US" sz="2000" dirty="0"/>
          </a:p>
        </p:txBody>
      </p:sp>
      <p:sp>
        <p:nvSpPr>
          <p:cNvPr id="9" name="Rounded Rectangle 8"/>
          <p:cNvSpPr/>
          <p:nvPr/>
        </p:nvSpPr>
        <p:spPr>
          <a:xfrm>
            <a:off x="4038600" y="4114800"/>
            <a:ext cx="2286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Suggested Policy Modifications</a:t>
            </a:r>
            <a:endParaRPr lang="en-US" sz="2000" dirty="0"/>
          </a:p>
        </p:txBody>
      </p:sp>
      <p:sp>
        <p:nvSpPr>
          <p:cNvPr id="10" name="Parallelogram 9"/>
          <p:cNvSpPr/>
          <p:nvPr/>
        </p:nvSpPr>
        <p:spPr>
          <a:xfrm>
            <a:off x="6629400" y="4114800"/>
            <a:ext cx="2362200" cy="1066800"/>
          </a:xfrm>
          <a:prstGeom prst="parallelogram">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Reviewed by Security Analysts</a:t>
            </a:r>
            <a:endParaRPr lang="en-US" sz="2000" dirty="0">
              <a:solidFill>
                <a:schemeClr val="tx1"/>
              </a:solidFill>
            </a:endParaRPr>
          </a:p>
        </p:txBody>
      </p:sp>
      <p:cxnSp>
        <p:nvCxnSpPr>
          <p:cNvPr id="12" name="Straight Arrow Connector 11"/>
          <p:cNvCxnSpPr>
            <a:stCxn id="6" idx="3"/>
            <a:endCxn id="8" idx="5"/>
          </p:cNvCxnSpPr>
          <p:nvPr/>
        </p:nvCxnSpPr>
        <p:spPr>
          <a:xfrm>
            <a:off x="1295400" y="4648200"/>
            <a:ext cx="5143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2"/>
            <a:endCxn id="9" idx="1"/>
          </p:cNvCxnSpPr>
          <p:nvPr/>
        </p:nvCxnSpPr>
        <p:spPr>
          <a:xfrm>
            <a:off x="3600450" y="4648200"/>
            <a:ext cx="4381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10" idx="5"/>
          </p:cNvCxnSpPr>
          <p:nvPr/>
        </p:nvCxnSpPr>
        <p:spPr>
          <a:xfrm>
            <a:off x="6324600" y="4648200"/>
            <a:ext cx="4381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10" idx="4"/>
            <a:endCxn id="7" idx="3"/>
          </p:cNvCxnSpPr>
          <p:nvPr/>
        </p:nvCxnSpPr>
        <p:spPr>
          <a:xfrm rot="5400000">
            <a:off x="6553200" y="4724400"/>
            <a:ext cx="800100" cy="17145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7" idx="1"/>
            <a:endCxn id="8" idx="3"/>
          </p:cNvCxnSpPr>
          <p:nvPr/>
        </p:nvCxnSpPr>
        <p:spPr>
          <a:xfrm rot="10800000">
            <a:off x="2571750" y="5181600"/>
            <a:ext cx="1771650" cy="8001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2057400" y="2667000"/>
            <a:ext cx="13716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Test / S.A.</a:t>
            </a:r>
            <a:br>
              <a:rPr lang="en-US" sz="2000" dirty="0" smtClean="0"/>
            </a:br>
            <a:r>
              <a:rPr lang="en-US" sz="2000" dirty="0" smtClean="0"/>
              <a:t>Results</a:t>
            </a:r>
            <a:endParaRPr lang="en-US" sz="2000" dirty="0"/>
          </a:p>
        </p:txBody>
      </p:sp>
      <p:sp>
        <p:nvSpPr>
          <p:cNvPr id="25" name="Parallelogram 24"/>
          <p:cNvSpPr/>
          <p:nvPr/>
        </p:nvSpPr>
        <p:spPr>
          <a:xfrm>
            <a:off x="304800" y="1524000"/>
            <a:ext cx="2057400" cy="1066800"/>
          </a:xfrm>
          <a:prstGeom prst="parallelogram">
            <a:avLst/>
          </a:prstGeom>
          <a:solidFill>
            <a:srgbClr val="94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Testing and</a:t>
            </a:r>
            <a:br>
              <a:rPr lang="en-US" sz="2000" dirty="0" smtClean="0"/>
            </a:br>
            <a:r>
              <a:rPr lang="en-US" sz="2000" dirty="0" smtClean="0"/>
              <a:t>Static Analysis</a:t>
            </a:r>
            <a:endParaRPr lang="en-US" sz="2000" dirty="0"/>
          </a:p>
        </p:txBody>
      </p:sp>
      <p:cxnSp>
        <p:nvCxnSpPr>
          <p:cNvPr id="22" name="Elbow Connector 21"/>
          <p:cNvCxnSpPr>
            <a:stCxn id="25" idx="2"/>
            <a:endCxn id="24" idx="0"/>
          </p:cNvCxnSpPr>
          <p:nvPr/>
        </p:nvCxnSpPr>
        <p:spPr>
          <a:xfrm>
            <a:off x="2228850" y="2057400"/>
            <a:ext cx="514350" cy="609600"/>
          </a:xfrm>
          <a:prstGeom prst="bentConnector2">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0" name="Rounded Rectangle 59"/>
          <p:cNvSpPr/>
          <p:nvPr/>
        </p:nvSpPr>
        <p:spPr>
          <a:xfrm>
            <a:off x="381000" y="152400"/>
            <a:ext cx="19812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Compatibility Test Suite</a:t>
            </a:r>
            <a:endParaRPr lang="en-US" sz="2000" dirty="0"/>
          </a:p>
        </p:txBody>
      </p:sp>
    </p:spTree>
    <p:extLst>
      <p:ext uri="{BB962C8B-B14F-4D97-AF65-F5344CB8AC3E}">
        <p14:creationId xmlns:p14="http://schemas.microsoft.com/office/powerpoint/2010/main" val="69512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ssolve">
                                      <p:cBhvr>
                                        <p:cTn id="7" dur="500"/>
                                        <p:tgtEl>
                                          <p:spTgt spid="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dissolve">
                                      <p:cBhvr>
                                        <p:cTn id="19" dur="500"/>
                                        <p:tgtEl>
                                          <p:spTgt spid="6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dissolve">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of Approach</a:t>
            </a:r>
            <a:endParaRPr lang="en-US" dirty="0"/>
          </a:p>
        </p:txBody>
      </p:sp>
      <p:sp>
        <p:nvSpPr>
          <p:cNvPr id="19" name="Content Placeholder 18"/>
          <p:cNvSpPr>
            <a:spLocks noGrp="1"/>
          </p:cNvSpPr>
          <p:nvPr>
            <p:ph idx="1"/>
          </p:nvPr>
        </p:nvSpPr>
        <p:spPr>
          <a:xfrm>
            <a:off x="304800" y="4419600"/>
            <a:ext cx="8534400" cy="1676400"/>
          </a:xfrm>
        </p:spPr>
        <p:txBody>
          <a:bodyPr/>
          <a:lstStyle/>
          <a:p>
            <a:r>
              <a:rPr lang="en-US" dirty="0"/>
              <a:t>Not just Android</a:t>
            </a:r>
          </a:p>
          <a:p>
            <a:r>
              <a:rPr lang="en-US" dirty="0" smtClean="0"/>
              <a:t>Not just MAC</a:t>
            </a:r>
          </a:p>
          <a:p>
            <a:r>
              <a:rPr lang="en-US" dirty="0" smtClean="0"/>
              <a:t>Not just smartphones</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37</a:t>
            </a:fld>
            <a:endParaRPr lang="en-US" altLang="en-US"/>
          </a:p>
        </p:txBody>
      </p:sp>
      <p:sp>
        <p:nvSpPr>
          <p:cNvPr id="6" name="Rounded Rectangle 5"/>
          <p:cNvSpPr/>
          <p:nvPr/>
        </p:nvSpPr>
        <p:spPr>
          <a:xfrm>
            <a:off x="152400" y="1295400"/>
            <a:ext cx="1143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Audit</a:t>
            </a:r>
            <a:br>
              <a:rPr lang="en-US" sz="2000" dirty="0" smtClean="0"/>
            </a:br>
            <a:r>
              <a:rPr lang="en-US" sz="2000" dirty="0" smtClean="0"/>
              <a:t>Logs</a:t>
            </a:r>
            <a:endParaRPr lang="en-US" sz="2000" dirty="0"/>
          </a:p>
        </p:txBody>
      </p:sp>
      <p:sp>
        <p:nvSpPr>
          <p:cNvPr id="7" name="Rounded Rectangle 6"/>
          <p:cNvSpPr/>
          <p:nvPr/>
        </p:nvSpPr>
        <p:spPr>
          <a:xfrm>
            <a:off x="4343400" y="3124200"/>
            <a:ext cx="1752600" cy="1295400"/>
          </a:xfrm>
          <a:prstGeom prst="roundRect">
            <a:avLst/>
          </a:prstGeom>
          <a:solidFill>
            <a:srgbClr val="4A4A3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Policy</a:t>
            </a:r>
            <a:br>
              <a:rPr lang="en-US" dirty="0" smtClean="0"/>
            </a:br>
            <a:r>
              <a:rPr lang="en-US" dirty="0" smtClean="0"/>
              <a:t>Database</a:t>
            </a:r>
            <a:endParaRPr lang="en-US" dirty="0"/>
          </a:p>
        </p:txBody>
      </p:sp>
      <p:sp>
        <p:nvSpPr>
          <p:cNvPr id="8" name="Parallelogram 7"/>
          <p:cNvSpPr/>
          <p:nvPr/>
        </p:nvSpPr>
        <p:spPr>
          <a:xfrm>
            <a:off x="1676400" y="1295400"/>
            <a:ext cx="2057400" cy="1066800"/>
          </a:xfrm>
          <a:prstGeom prst="parallelogram">
            <a:avLst/>
          </a:prstGeom>
          <a:solidFill>
            <a:srgbClr val="94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Machine Learning</a:t>
            </a:r>
            <a:endParaRPr lang="en-US" sz="2000" dirty="0"/>
          </a:p>
        </p:txBody>
      </p:sp>
      <p:sp>
        <p:nvSpPr>
          <p:cNvPr id="9" name="Rounded Rectangle 8"/>
          <p:cNvSpPr/>
          <p:nvPr/>
        </p:nvSpPr>
        <p:spPr>
          <a:xfrm>
            <a:off x="4038600" y="1295400"/>
            <a:ext cx="2286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Suggested Policy Modifications</a:t>
            </a:r>
            <a:endParaRPr lang="en-US" sz="2000" dirty="0"/>
          </a:p>
        </p:txBody>
      </p:sp>
      <p:sp>
        <p:nvSpPr>
          <p:cNvPr id="10" name="Parallelogram 9"/>
          <p:cNvSpPr/>
          <p:nvPr/>
        </p:nvSpPr>
        <p:spPr>
          <a:xfrm>
            <a:off x="6629400" y="1295400"/>
            <a:ext cx="2362200" cy="1066800"/>
          </a:xfrm>
          <a:prstGeom prst="parallelogram">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Reviewed by Security Analysts</a:t>
            </a:r>
            <a:endParaRPr lang="en-US" sz="2000" dirty="0">
              <a:solidFill>
                <a:schemeClr val="tx1"/>
              </a:solidFill>
            </a:endParaRPr>
          </a:p>
        </p:txBody>
      </p:sp>
      <p:cxnSp>
        <p:nvCxnSpPr>
          <p:cNvPr id="12" name="Straight Arrow Connector 11"/>
          <p:cNvCxnSpPr>
            <a:stCxn id="6" idx="3"/>
            <a:endCxn id="8" idx="5"/>
          </p:cNvCxnSpPr>
          <p:nvPr/>
        </p:nvCxnSpPr>
        <p:spPr>
          <a:xfrm>
            <a:off x="1295400" y="1828800"/>
            <a:ext cx="5143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2"/>
            <a:endCxn id="9" idx="1"/>
          </p:cNvCxnSpPr>
          <p:nvPr/>
        </p:nvCxnSpPr>
        <p:spPr>
          <a:xfrm>
            <a:off x="3600450" y="1828800"/>
            <a:ext cx="4381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9" idx="3"/>
            <a:endCxn id="10" idx="5"/>
          </p:cNvCxnSpPr>
          <p:nvPr/>
        </p:nvCxnSpPr>
        <p:spPr>
          <a:xfrm>
            <a:off x="6324600" y="1828800"/>
            <a:ext cx="438150"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10" idx="4"/>
            <a:endCxn id="7" idx="3"/>
          </p:cNvCxnSpPr>
          <p:nvPr/>
        </p:nvCxnSpPr>
        <p:spPr>
          <a:xfrm rot="5400000">
            <a:off x="6248400" y="2209800"/>
            <a:ext cx="1409700" cy="17145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7" idx="1"/>
            <a:endCxn id="8" idx="3"/>
          </p:cNvCxnSpPr>
          <p:nvPr/>
        </p:nvCxnSpPr>
        <p:spPr>
          <a:xfrm rot="10800000">
            <a:off x="2571750" y="2362200"/>
            <a:ext cx="1771650" cy="14097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52400" y="1295400"/>
            <a:ext cx="1143000" cy="1066800"/>
          </a:xfrm>
          <a:prstGeom prst="roundRect">
            <a:avLst/>
          </a:prstGeom>
          <a:solidFill>
            <a:schemeClr val="accent6">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u="sng" dirty="0" smtClean="0"/>
              <a:t>System</a:t>
            </a:r>
            <a:br>
              <a:rPr lang="en-US" sz="2000" b="1" u="sng" dirty="0" smtClean="0"/>
            </a:br>
            <a:r>
              <a:rPr lang="en-US" sz="2000" b="1" u="sng" dirty="0" smtClean="0"/>
              <a:t>Audit</a:t>
            </a:r>
            <a:br>
              <a:rPr lang="en-US" sz="2000" b="1" u="sng" dirty="0" smtClean="0"/>
            </a:br>
            <a:r>
              <a:rPr lang="en-US" sz="2000" b="1" u="sng" dirty="0" smtClean="0"/>
              <a:t>Log</a:t>
            </a:r>
            <a:r>
              <a:rPr lang="en-US" sz="2000" b="1" u="sng" dirty="0"/>
              <a:t>s</a:t>
            </a:r>
          </a:p>
        </p:txBody>
      </p:sp>
      <p:sp>
        <p:nvSpPr>
          <p:cNvPr id="16" name="Rounded Rectangle 15"/>
          <p:cNvSpPr/>
          <p:nvPr/>
        </p:nvSpPr>
        <p:spPr>
          <a:xfrm>
            <a:off x="4114800" y="3124200"/>
            <a:ext cx="2362200" cy="1295400"/>
          </a:xfrm>
          <a:prstGeom prst="roundRect">
            <a:avLst/>
          </a:prstGeom>
          <a:solidFill>
            <a:srgbClr val="4A4A3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t>Security</a:t>
            </a:r>
            <a:br>
              <a:rPr lang="en-US" b="1" u="sng" dirty="0" smtClean="0"/>
            </a:br>
            <a:r>
              <a:rPr lang="en-US" b="1" u="sng" dirty="0" smtClean="0"/>
              <a:t>Configuration</a:t>
            </a:r>
            <a:br>
              <a:rPr lang="en-US" b="1" u="sng" dirty="0" smtClean="0"/>
            </a:br>
            <a:r>
              <a:rPr lang="en-US" b="1" u="sng" dirty="0" smtClean="0"/>
              <a:t>Database</a:t>
            </a:r>
            <a:endParaRPr lang="en-US" b="1" u="sng" dirty="0"/>
          </a:p>
        </p:txBody>
      </p:sp>
      <p:cxnSp>
        <p:nvCxnSpPr>
          <p:cNvPr id="17" name="Elbow Connector 16"/>
          <p:cNvCxnSpPr>
            <a:stCxn id="10" idx="4"/>
            <a:endCxn id="16" idx="3"/>
          </p:cNvCxnSpPr>
          <p:nvPr/>
        </p:nvCxnSpPr>
        <p:spPr>
          <a:xfrm rot="5400000">
            <a:off x="6438900" y="2400300"/>
            <a:ext cx="1409700" cy="1333500"/>
          </a:xfrm>
          <a:prstGeom prst="bentConnector2">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060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Signature Generation</a:t>
            </a:r>
            <a:br>
              <a:rPr lang="en-US" dirty="0" smtClean="0"/>
            </a:br>
            <a:r>
              <a:rPr lang="en-US" sz="2000" b="0" i="1" dirty="0" err="1" smtClean="0"/>
              <a:t>Usenix</a:t>
            </a:r>
            <a:r>
              <a:rPr lang="en-US" sz="2000" b="0" i="1" dirty="0" smtClean="0"/>
              <a:t> Security 2013</a:t>
            </a:r>
            <a:endParaRPr lang="en-US" b="0" i="1" dirty="0"/>
          </a:p>
        </p:txBody>
      </p:sp>
      <p:sp>
        <p:nvSpPr>
          <p:cNvPr id="3" name="Content Placeholder 2"/>
          <p:cNvSpPr>
            <a:spLocks noGrp="1"/>
          </p:cNvSpPr>
          <p:nvPr>
            <p:ph idx="1"/>
          </p:nvPr>
        </p:nvSpPr>
        <p:spPr>
          <a:xfrm>
            <a:off x="457200" y="1388214"/>
            <a:ext cx="8229600" cy="1358083"/>
          </a:xfrm>
        </p:spPr>
        <p:txBody>
          <a:bodyPr/>
          <a:lstStyle/>
          <a:p>
            <a:r>
              <a:rPr lang="en-US" dirty="0" smtClean="0"/>
              <a:t>Challenge for defenders: </a:t>
            </a:r>
            <a:r>
              <a:rPr lang="en-US" dirty="0" smtClean="0">
                <a:solidFill>
                  <a:srgbClr val="FF0000"/>
                </a:solidFill>
              </a:rPr>
              <a:t>zero-day </a:t>
            </a:r>
            <a:r>
              <a:rPr lang="en-US" dirty="0" smtClean="0"/>
              <a:t>exploits</a:t>
            </a:r>
          </a:p>
          <a:p>
            <a:r>
              <a:rPr lang="en-US" dirty="0" smtClean="0"/>
              <a:t>Partial solution: </a:t>
            </a:r>
            <a:r>
              <a:rPr lang="en-US" dirty="0" smtClean="0">
                <a:solidFill>
                  <a:srgbClr val="FF0000"/>
                </a:solidFill>
              </a:rPr>
              <a:t>day-one </a:t>
            </a:r>
            <a:r>
              <a:rPr lang="en-US" dirty="0" smtClean="0"/>
              <a:t>defenses from exploit scripts</a:t>
            </a:r>
          </a:p>
        </p:txBody>
      </p:sp>
      <p:sp>
        <p:nvSpPr>
          <p:cNvPr id="4" name="Slide Number Placeholder 3"/>
          <p:cNvSpPr>
            <a:spLocks noGrp="1"/>
          </p:cNvSpPr>
          <p:nvPr>
            <p:ph type="sldNum" sz="quarter" idx="12"/>
          </p:nvPr>
        </p:nvSpPr>
        <p:spPr/>
        <p:txBody>
          <a:bodyPr/>
          <a:lstStyle/>
          <a:p>
            <a:fld id="{8121F409-EDAE-CD4E-93FE-A1241A0F4466}" type="slidenum">
              <a:rPr lang="en-US" smtClean="0"/>
              <a:t>4</a:t>
            </a:fld>
            <a:endParaRPr lang="en-US" dirty="0"/>
          </a:p>
        </p:txBody>
      </p:sp>
      <p:sp>
        <p:nvSpPr>
          <p:cNvPr id="5" name="Shape 200"/>
          <p:cNvSpPr/>
          <p:nvPr/>
        </p:nvSpPr>
        <p:spPr>
          <a:xfrm>
            <a:off x="3563665" y="4017490"/>
            <a:ext cx="483582" cy="523074"/>
          </a:xfrm>
          <a:prstGeom prst="rightArrow">
            <a:avLst>
              <a:gd name="adj1" fmla="val 50000"/>
              <a:gd name="adj2" fmla="val 50000"/>
            </a:avLst>
          </a:prstGeom>
          <a:noFill/>
          <a:ln w="9525" cap="flat">
            <a:solidFill>
              <a:srgbClr val="0033CC"/>
            </a:solidFill>
            <a:prstDash val="solid"/>
            <a:round/>
            <a:headEnd type="none" w="med" len="med"/>
            <a:tailEnd type="none" w="med" len="med"/>
          </a:ln>
        </p:spPr>
        <p:txBody>
          <a:bodyPr lIns="91425" tIns="45700" rIns="91425" bIns="45700" anchor="ctr" anchorCtr="0">
            <a:noAutofit/>
          </a:bodyPr>
          <a:lstStyle/>
          <a:p>
            <a:endParaRPr/>
          </a:p>
        </p:txBody>
      </p:sp>
      <p:sp>
        <p:nvSpPr>
          <p:cNvPr id="6" name="Shape 201"/>
          <p:cNvSpPr/>
          <p:nvPr/>
        </p:nvSpPr>
        <p:spPr>
          <a:xfrm>
            <a:off x="3238495" y="3720927"/>
            <a:ext cx="2945527" cy="925207"/>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baseline="0" dirty="0" err="1">
                <a:solidFill>
                  <a:schemeClr val="lt1"/>
                </a:solidFill>
                <a:latin typeface="Times New Roman"/>
                <a:ea typeface="Times New Roman"/>
                <a:cs typeface="Times New Roman"/>
                <a:sym typeface="Times New Roman"/>
              </a:rPr>
              <a:t>MetaSymploit</a:t>
            </a:r>
            <a:endParaRPr lang="en-US" sz="1800" b="0" i="0" u="none" strike="noStrike" cap="none" baseline="0" dirty="0">
              <a:solidFill>
                <a:schemeClr val="lt1"/>
              </a:solidFill>
              <a:latin typeface="Times New Roman"/>
              <a:ea typeface="Times New Roman"/>
              <a:cs typeface="Times New Roman"/>
              <a:sym typeface="Times New Roman"/>
            </a:endParaRPr>
          </a:p>
        </p:txBody>
      </p:sp>
      <p:sp>
        <p:nvSpPr>
          <p:cNvPr id="7" name="Shape 203"/>
          <p:cNvSpPr/>
          <p:nvPr/>
        </p:nvSpPr>
        <p:spPr>
          <a:xfrm>
            <a:off x="6346577" y="3964460"/>
            <a:ext cx="483582" cy="523074"/>
          </a:xfrm>
          <a:prstGeom prst="rightArrow">
            <a:avLst>
              <a:gd name="adj1" fmla="val 50000"/>
              <a:gd name="adj2" fmla="val 50000"/>
            </a:avLst>
          </a:prstGeom>
          <a:noFill/>
          <a:ln w="9525" cap="flat">
            <a:solidFill>
              <a:srgbClr val="0033CC"/>
            </a:solidFill>
            <a:prstDash val="solid"/>
            <a:round/>
            <a:headEnd type="none" w="med" len="med"/>
            <a:tailEnd type="none" w="med" len="med"/>
          </a:ln>
        </p:spPr>
        <p:txBody>
          <a:bodyPr lIns="91425" tIns="45700" rIns="91425" bIns="45700" anchor="ctr" anchorCtr="0">
            <a:noAutofit/>
          </a:bodyPr>
          <a:lstStyle/>
          <a:p>
            <a:endParaRPr/>
          </a:p>
        </p:txBody>
      </p:sp>
      <p:sp>
        <p:nvSpPr>
          <p:cNvPr id="8" name="Shape 205"/>
          <p:cNvSpPr/>
          <p:nvPr/>
        </p:nvSpPr>
        <p:spPr>
          <a:xfrm>
            <a:off x="1032435" y="3234380"/>
            <a:ext cx="1526603" cy="1566220"/>
          </a:xfrm>
          <a:prstGeom prst="rect">
            <a:avLst/>
          </a:prstGeom>
          <a:blipFill>
            <a:blip r:embed="rId3"/>
            <a:stretch>
              <a:fillRect/>
            </a:stretch>
          </a:blipFill>
        </p:spPr>
        <p:txBody>
          <a:bodyPr/>
          <a:lstStyle/>
          <a:p>
            <a:pPr algn="ctr"/>
            <a:endParaRPr lang="en-US" sz="2400" dirty="0" smtClean="0"/>
          </a:p>
          <a:p>
            <a:pPr algn="ctr"/>
            <a:r>
              <a:rPr lang="en-US" sz="2400" dirty="0" smtClean="0"/>
              <a:t>Attack Scripts</a:t>
            </a:r>
            <a:endParaRPr lang="en-US" sz="2400" dirty="0"/>
          </a:p>
        </p:txBody>
      </p:sp>
      <p:sp>
        <p:nvSpPr>
          <p:cNvPr id="9" name="Shape 203"/>
          <p:cNvSpPr/>
          <p:nvPr/>
        </p:nvSpPr>
        <p:spPr>
          <a:xfrm>
            <a:off x="2487968" y="4004096"/>
            <a:ext cx="483582" cy="523074"/>
          </a:xfrm>
          <a:prstGeom prst="rightArrow">
            <a:avLst>
              <a:gd name="adj1" fmla="val 50000"/>
              <a:gd name="adj2" fmla="val 50000"/>
            </a:avLst>
          </a:prstGeom>
          <a:noFill/>
          <a:ln w="9525" cap="flat">
            <a:solidFill>
              <a:srgbClr val="0033CC"/>
            </a:solidFill>
            <a:prstDash val="solid"/>
            <a:round/>
            <a:headEnd type="none" w="med" len="med"/>
            <a:tailEnd type="none" w="med" len="med"/>
          </a:ln>
        </p:spPr>
        <p:txBody>
          <a:bodyPr lIns="91425" tIns="45700" rIns="91425" bIns="45700" anchor="ctr" anchorCtr="0">
            <a:noAutofit/>
          </a:bodyPr>
          <a:lstStyle/>
          <a:p>
            <a:endParaRPr/>
          </a:p>
        </p:txBody>
      </p:sp>
      <p:sp>
        <p:nvSpPr>
          <p:cNvPr id="10" name="Shape 205"/>
          <p:cNvSpPr/>
          <p:nvPr/>
        </p:nvSpPr>
        <p:spPr>
          <a:xfrm>
            <a:off x="6822333" y="3234380"/>
            <a:ext cx="1712067" cy="1566220"/>
          </a:xfrm>
          <a:prstGeom prst="rect">
            <a:avLst/>
          </a:prstGeom>
          <a:blipFill>
            <a:blip r:embed="rId3"/>
            <a:stretch>
              <a:fillRect/>
            </a:stretch>
          </a:blipFill>
        </p:spPr>
        <p:txBody>
          <a:bodyPr/>
          <a:lstStyle/>
          <a:p>
            <a:pPr algn="ctr"/>
            <a:endParaRPr lang="en-US" sz="2400" dirty="0" smtClean="0"/>
          </a:p>
          <a:p>
            <a:pPr algn="ctr"/>
            <a:r>
              <a:rPr lang="en-US" sz="2400" dirty="0" smtClean="0"/>
              <a:t>IDS Signatures</a:t>
            </a:r>
            <a:endParaRPr lang="en-US" sz="2400" dirty="0"/>
          </a:p>
        </p:txBody>
      </p:sp>
      <p:sp>
        <p:nvSpPr>
          <p:cNvPr id="12" name="Content Placeholder 2"/>
          <p:cNvSpPr txBox="1">
            <a:spLocks/>
          </p:cNvSpPr>
          <p:nvPr/>
        </p:nvSpPr>
        <p:spPr>
          <a:xfrm>
            <a:off x="609600" y="5131046"/>
            <a:ext cx="8229600" cy="1498354"/>
          </a:xfrm>
          <a:prstGeom prst="rect">
            <a:avLst/>
          </a:prstGeom>
        </p:spPr>
        <p:txBody>
          <a:bodyPr vert="horz" lIns="91440" tIns="45720" rIns="91440" bIns="45720" rtlCol="0">
            <a:normAutofit/>
          </a:bodyPr>
          <a:lstStyle>
            <a:lvl1pPr marL="342900" indent="-342900" algn="l" defTabSz="457200" rtl="0" eaLnBrk="1" latinLnBrk="0" hangingPunct="1">
              <a:spcBef>
                <a:spcPts val="12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smtClean="0">
                <a:latin typeface="Arial"/>
                <a:cs typeface="Arial"/>
              </a:rPr>
              <a:t>Automatic generation of high quality signatures that are easy to understand</a:t>
            </a:r>
            <a:endParaRPr lang="en-US" sz="3200" dirty="0">
              <a:latin typeface="Arial"/>
              <a:cs typeface="Arial"/>
            </a:endParaRPr>
          </a:p>
        </p:txBody>
      </p:sp>
    </p:spTree>
    <p:extLst>
      <p:ext uri="{BB962C8B-B14F-4D97-AF65-F5344CB8AC3E}">
        <p14:creationId xmlns:p14="http://schemas.microsoft.com/office/powerpoint/2010/main" val="41388602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Cyber Situational Awareness</a:t>
            </a:r>
            <a:endParaRPr lang="en-US" sz="2000" b="0" i="1" dirty="0"/>
          </a:p>
        </p:txBody>
      </p:sp>
      <p:sp>
        <p:nvSpPr>
          <p:cNvPr id="4" name="Slide Number Placeholder 3"/>
          <p:cNvSpPr>
            <a:spLocks noGrp="1"/>
          </p:cNvSpPr>
          <p:nvPr>
            <p:ph type="sldNum" sz="quarter" idx="12"/>
          </p:nvPr>
        </p:nvSpPr>
        <p:spPr/>
        <p:txBody>
          <a:bodyPr/>
          <a:lstStyle/>
          <a:p>
            <a:fld id="{1A36DA9A-F960-40E5-8FED-B4E362023F63}" type="slidenum">
              <a:rPr lang="en-US" altLang="en-US" smtClean="0"/>
              <a:pPr/>
              <a:t>5</a:t>
            </a:fld>
            <a:endParaRPr lang="en-US" altLang="en-US"/>
          </a:p>
        </p:txBody>
      </p:sp>
      <p:sp>
        <p:nvSpPr>
          <p:cNvPr id="6" name="Content Placeholder 5"/>
          <p:cNvSpPr>
            <a:spLocks noGrp="1"/>
          </p:cNvSpPr>
          <p:nvPr>
            <p:ph idx="1"/>
          </p:nvPr>
        </p:nvSpPr>
        <p:spPr/>
        <p:txBody>
          <a:bodyPr/>
          <a:lstStyle/>
          <a:p>
            <a:r>
              <a:rPr lang="en-US" dirty="0" smtClean="0"/>
              <a:t>Our goal: </a:t>
            </a:r>
            <a:br>
              <a:rPr lang="en-US" dirty="0" smtClean="0"/>
            </a:br>
            <a:r>
              <a:rPr lang="en-US" b="1" dirty="0" smtClean="0">
                <a:solidFill>
                  <a:srgbClr val="FF0000"/>
                </a:solidFill>
              </a:rPr>
              <a:t>(</a:t>
            </a:r>
            <a:r>
              <a:rPr lang="en-US" b="1" dirty="0">
                <a:solidFill>
                  <a:srgbClr val="FF0000"/>
                </a:solidFill>
              </a:rPr>
              <a:t>1)</a:t>
            </a:r>
            <a:r>
              <a:rPr lang="en-US" b="1" dirty="0"/>
              <a:t> </a:t>
            </a:r>
            <a:r>
              <a:rPr lang="en-US" dirty="0"/>
              <a:t>Data </a:t>
            </a:r>
            <a:r>
              <a:rPr lang="en-US" dirty="0" smtClean="0"/>
              <a:t> </a:t>
            </a:r>
            <a:r>
              <a:rPr lang="en-US" dirty="0" smtClean="0">
                <a:sym typeface="Wingdings"/>
              </a:rPr>
              <a:t> </a:t>
            </a:r>
            <a:r>
              <a:rPr lang="en-US" dirty="0" smtClean="0"/>
              <a:t> </a:t>
            </a:r>
            <a:r>
              <a:rPr lang="en-US" b="1" dirty="0">
                <a:solidFill>
                  <a:srgbClr val="FF0000"/>
                </a:solidFill>
              </a:rPr>
              <a:t>(2)</a:t>
            </a:r>
            <a:r>
              <a:rPr lang="en-US" dirty="0"/>
              <a:t> Insights </a:t>
            </a:r>
            <a:r>
              <a:rPr lang="en-US" dirty="0" smtClean="0"/>
              <a:t> </a:t>
            </a:r>
            <a:r>
              <a:rPr lang="en-US" dirty="0" smtClean="0">
                <a:sym typeface="Wingdings"/>
              </a:rPr>
              <a:t> </a:t>
            </a:r>
            <a:r>
              <a:rPr lang="en-US" dirty="0" smtClean="0"/>
              <a:t> </a:t>
            </a:r>
            <a:r>
              <a:rPr lang="en-US" b="1" dirty="0">
                <a:solidFill>
                  <a:srgbClr val="FF0000"/>
                </a:solidFill>
              </a:rPr>
              <a:t>(3)</a:t>
            </a:r>
            <a:r>
              <a:rPr lang="en-US" dirty="0"/>
              <a:t> Protection</a:t>
            </a:r>
          </a:p>
          <a:p>
            <a:r>
              <a:rPr lang="en-US" dirty="0" smtClean="0"/>
              <a:t>Examples</a:t>
            </a:r>
            <a:endParaRPr lang="en-US" dirty="0"/>
          </a:p>
        </p:txBody>
      </p:sp>
      <p:grpSp>
        <p:nvGrpSpPr>
          <p:cNvPr id="13" name="Group 12"/>
          <p:cNvGrpSpPr/>
          <p:nvPr/>
        </p:nvGrpSpPr>
        <p:grpSpPr>
          <a:xfrm>
            <a:off x="2743200" y="2514600"/>
            <a:ext cx="5128355" cy="3538954"/>
            <a:chOff x="2743200" y="2514600"/>
            <a:chExt cx="5128355" cy="3538954"/>
          </a:xfrm>
        </p:grpSpPr>
        <p:pic>
          <p:nvPicPr>
            <p:cNvPr id="7" name="Picture 6"/>
            <p:cNvPicPr>
              <a:picLocks noChangeAspect="1"/>
            </p:cNvPicPr>
            <p:nvPr/>
          </p:nvPicPr>
          <p:blipFill>
            <a:blip r:embed="rId3"/>
            <a:stretch>
              <a:fillRect/>
            </a:stretch>
          </p:blipFill>
          <p:spPr>
            <a:xfrm>
              <a:off x="2743200" y="2514600"/>
              <a:ext cx="5128355" cy="3454666"/>
            </a:xfrm>
            <a:prstGeom prst="rect">
              <a:avLst/>
            </a:prstGeom>
          </p:spPr>
        </p:pic>
        <p:sp>
          <p:nvSpPr>
            <p:cNvPr id="12" name="TextBox 11"/>
            <p:cNvSpPr txBox="1"/>
            <p:nvPr/>
          </p:nvSpPr>
          <p:spPr>
            <a:xfrm>
              <a:off x="2971800" y="5715000"/>
              <a:ext cx="2667000" cy="338554"/>
            </a:xfrm>
            <a:prstGeom prst="rect">
              <a:avLst/>
            </a:prstGeom>
            <a:solidFill>
              <a:srgbClr val="FFFFFF"/>
            </a:solidFill>
          </p:spPr>
          <p:txBody>
            <a:bodyPr wrap="square" rtlCol="0">
              <a:spAutoFit/>
            </a:bodyPr>
            <a:lstStyle/>
            <a:p>
              <a:r>
                <a:rPr lang="en-US" sz="1600" dirty="0" smtClean="0"/>
                <a:t>http://data-</a:t>
              </a:r>
              <a:r>
                <a:rPr lang="en-US" sz="1600" dirty="0" err="1" smtClean="0"/>
                <a:t>informed.com</a:t>
              </a:r>
              <a:endParaRPr lang="en-US" sz="1600" dirty="0"/>
            </a:p>
          </p:txBody>
        </p:sp>
      </p:grpSp>
      <p:grpSp>
        <p:nvGrpSpPr>
          <p:cNvPr id="10" name="Group 9"/>
          <p:cNvGrpSpPr/>
          <p:nvPr/>
        </p:nvGrpSpPr>
        <p:grpSpPr>
          <a:xfrm>
            <a:off x="3962400" y="2819400"/>
            <a:ext cx="4863454" cy="3919954"/>
            <a:chOff x="3962400" y="2819400"/>
            <a:chExt cx="4863454" cy="3919954"/>
          </a:xfrm>
        </p:grpSpPr>
        <p:pic>
          <p:nvPicPr>
            <p:cNvPr id="8" name="Picture 7"/>
            <p:cNvPicPr>
              <a:picLocks noChangeAspect="1"/>
            </p:cNvPicPr>
            <p:nvPr/>
          </p:nvPicPr>
          <p:blipFill>
            <a:blip r:embed="rId4"/>
            <a:stretch>
              <a:fillRect/>
            </a:stretch>
          </p:blipFill>
          <p:spPr>
            <a:xfrm>
              <a:off x="3962400" y="2819400"/>
              <a:ext cx="4863454" cy="3886200"/>
            </a:xfrm>
            <a:prstGeom prst="rect">
              <a:avLst/>
            </a:prstGeom>
          </p:spPr>
        </p:pic>
        <p:sp>
          <p:nvSpPr>
            <p:cNvPr id="11" name="TextBox 10"/>
            <p:cNvSpPr txBox="1"/>
            <p:nvPr/>
          </p:nvSpPr>
          <p:spPr>
            <a:xfrm>
              <a:off x="4191000" y="6400800"/>
              <a:ext cx="2667000" cy="338554"/>
            </a:xfrm>
            <a:prstGeom prst="rect">
              <a:avLst/>
            </a:prstGeom>
            <a:solidFill>
              <a:schemeClr val="bg1"/>
            </a:solidFill>
          </p:spPr>
          <p:txBody>
            <a:bodyPr wrap="square" rtlCol="0">
              <a:spAutoFit/>
            </a:bodyPr>
            <a:lstStyle/>
            <a:p>
              <a:r>
                <a:rPr lang="en-US" sz="1600" dirty="0" smtClean="0"/>
                <a:t>http://</a:t>
              </a:r>
              <a:r>
                <a:rPr lang="en-US" sz="1600" dirty="0" err="1" smtClean="0"/>
                <a:t>discovery.csc.ncsu.edu</a:t>
              </a:r>
              <a:endParaRPr lang="en-US" sz="1600" dirty="0"/>
            </a:p>
          </p:txBody>
        </p:sp>
      </p:grpSp>
    </p:spTree>
    <p:extLst>
      <p:ext uri="{BB962C8B-B14F-4D97-AF65-F5344CB8AC3E}">
        <p14:creationId xmlns:p14="http://schemas.microsoft.com/office/powerpoint/2010/main" val="45817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Policy From User Activity</a:t>
            </a:r>
            <a:br>
              <a:rPr lang="en-US" dirty="0"/>
            </a:br>
            <a:r>
              <a:rPr lang="en-US" sz="2000" b="0" i="1" dirty="0"/>
              <a:t>accepted for presentation at </a:t>
            </a:r>
            <a:r>
              <a:rPr lang="en-US" sz="2000" b="0" i="1" dirty="0" err="1"/>
              <a:t>Usenix</a:t>
            </a:r>
            <a:r>
              <a:rPr lang="en-US" sz="2000" b="0" i="1" dirty="0"/>
              <a:t> Security 2015</a:t>
            </a:r>
            <a:endParaRPr lang="en-US" sz="2000" dirty="0"/>
          </a:p>
        </p:txBody>
      </p:sp>
      <p:sp>
        <p:nvSpPr>
          <p:cNvPr id="3" name="Content Placeholder 2"/>
          <p:cNvSpPr>
            <a:spLocks noGrp="1"/>
          </p:cNvSpPr>
          <p:nvPr>
            <p:ph idx="1"/>
          </p:nvPr>
        </p:nvSpPr>
        <p:spPr/>
        <p:txBody>
          <a:bodyPr/>
          <a:lstStyle/>
          <a:p>
            <a:r>
              <a:rPr lang="en-US" dirty="0" smtClean="0"/>
              <a:t>(1) Data = audit logs of user activities</a:t>
            </a:r>
          </a:p>
          <a:p>
            <a:r>
              <a:rPr lang="en-US" dirty="0" smtClean="0"/>
              <a:t>(2) Insight = security policy rules</a:t>
            </a:r>
          </a:p>
          <a:p>
            <a:r>
              <a:rPr lang="en-US" dirty="0" smtClean="0"/>
              <a:t>(3) Protection = Mandatory Access Control</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6</a:t>
            </a:fld>
            <a:endParaRPr lang="en-US" altLang="en-US"/>
          </a:p>
        </p:txBody>
      </p:sp>
    </p:spTree>
    <p:extLst>
      <p:ext uri="{BB962C8B-B14F-4D97-AF65-F5344CB8AC3E}">
        <p14:creationId xmlns:p14="http://schemas.microsoft.com/office/powerpoint/2010/main" val="246758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smtClean="0"/>
              <a:t>(3) Protection: </a:t>
            </a:r>
            <a:br>
              <a:rPr lang="en-US" dirty="0" smtClean="0"/>
            </a:br>
            <a:r>
              <a:rPr lang="en-US" dirty="0" smtClean="0"/>
              <a:t>Mandatory Access Control (MAC)</a:t>
            </a:r>
            <a:endParaRPr lang="en-US" dirty="0"/>
          </a:p>
        </p:txBody>
      </p:sp>
      <p:sp>
        <p:nvSpPr>
          <p:cNvPr id="3" name="Content Placeholder 2"/>
          <p:cNvSpPr>
            <a:spLocks noGrp="1"/>
          </p:cNvSpPr>
          <p:nvPr>
            <p:ph idx="1"/>
          </p:nvPr>
        </p:nvSpPr>
        <p:spPr/>
        <p:txBody>
          <a:bodyPr/>
          <a:lstStyle/>
          <a:p>
            <a:r>
              <a:rPr lang="en-US" dirty="0" smtClean="0"/>
              <a:t>Specify and enforce </a:t>
            </a:r>
            <a:r>
              <a:rPr lang="en-US" dirty="0"/>
              <a:t>what </a:t>
            </a:r>
            <a:r>
              <a:rPr lang="en-US" dirty="0" smtClean="0"/>
              <a:t>accesses </a:t>
            </a:r>
            <a:r>
              <a:rPr lang="en-US" dirty="0" smtClean="0">
                <a:solidFill>
                  <a:srgbClr val="FF0000"/>
                </a:solidFill>
              </a:rPr>
              <a:t>are</a:t>
            </a:r>
            <a:r>
              <a:rPr lang="en-US" dirty="0" smtClean="0"/>
              <a:t>, and </a:t>
            </a:r>
            <a:r>
              <a:rPr lang="en-US" dirty="0" smtClean="0">
                <a:solidFill>
                  <a:srgbClr val="FF0000"/>
                </a:solidFill>
              </a:rPr>
              <a:t>are not</a:t>
            </a:r>
            <a:r>
              <a:rPr lang="en-US" dirty="0" smtClean="0"/>
              <a:t>, allowed</a:t>
            </a:r>
            <a:endParaRPr lang="en-US" dirty="0"/>
          </a:p>
          <a:p>
            <a:r>
              <a:rPr lang="en-US" dirty="0"/>
              <a:t>When combined with discretionary access control, provides stronger </a:t>
            </a:r>
            <a:r>
              <a:rPr lang="en-US" dirty="0" smtClean="0"/>
              <a:t>protection (against, for instance, privilege escalation)</a:t>
            </a:r>
            <a:endParaRPr lang="en-US" dirty="0"/>
          </a:p>
          <a:p>
            <a:r>
              <a:rPr lang="en-US" dirty="0"/>
              <a:t>Example: </a:t>
            </a:r>
            <a:r>
              <a:rPr lang="en-US" dirty="0" err="1"/>
              <a:t>SEAndroid</a:t>
            </a:r>
            <a:endParaRPr lang="en-US" dirty="0"/>
          </a:p>
          <a:p>
            <a:pPr lvl="1"/>
            <a:r>
              <a:rPr lang="en-US" dirty="0" smtClean="0"/>
              <a:t>announced by NSA, 2012</a:t>
            </a:r>
          </a:p>
          <a:p>
            <a:pPr lvl="1"/>
            <a:r>
              <a:rPr lang="en-US" dirty="0" smtClean="0"/>
              <a:t>incorporated in Android 4.3, 2013</a:t>
            </a:r>
          </a:p>
          <a:p>
            <a:pPr lvl="1"/>
            <a:r>
              <a:rPr lang="en-US" dirty="0" smtClean="0"/>
              <a:t>full enforcing mode in Android 5.0, 2014</a:t>
            </a:r>
          </a:p>
          <a:p>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7</a:t>
            </a:fld>
            <a:endParaRPr lang="en-US" altLang="en-US"/>
          </a:p>
        </p:txBody>
      </p:sp>
    </p:spTree>
    <p:extLst>
      <p:ext uri="{BB962C8B-B14F-4D97-AF65-F5344CB8AC3E}">
        <p14:creationId xmlns:p14="http://schemas.microsoft.com/office/powerpoint/2010/main" val="25496951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28600"/>
            <a:ext cx="3352800" cy="914400"/>
          </a:xfrm>
        </p:spPr>
        <p:txBody>
          <a:bodyPr/>
          <a:lstStyle/>
          <a:p>
            <a:r>
              <a:rPr lang="en-US" dirty="0" smtClean="0"/>
              <a:t>Android Security Model</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8</a:t>
            </a:fld>
            <a:endParaRPr lang="en-US" altLang="en-US"/>
          </a:p>
        </p:txBody>
      </p:sp>
      <p:pic>
        <p:nvPicPr>
          <p:cNvPr id="2050" name="Picture 2" descr="https://source.android.com/devices/images/ape_fwk_al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0"/>
            <a:ext cx="4419600" cy="672943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p:cNvSpPr/>
          <p:nvPr/>
        </p:nvSpPr>
        <p:spPr>
          <a:xfrm>
            <a:off x="4648200" y="381000"/>
            <a:ext cx="685800" cy="3886200"/>
          </a:xfrm>
          <a:prstGeom prst="rightBrace">
            <a:avLst>
              <a:gd name="adj1" fmla="val 34420"/>
              <a:gd name="adj2" fmla="val 53159"/>
            </a:avLst>
          </a:prstGeom>
          <a:ln w="57150" cmpd="sng"/>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 name="TextBox 5"/>
          <p:cNvSpPr txBox="1"/>
          <p:nvPr/>
        </p:nvSpPr>
        <p:spPr>
          <a:xfrm>
            <a:off x="5410200" y="1905000"/>
            <a:ext cx="3352800" cy="1015663"/>
          </a:xfrm>
          <a:prstGeom prst="rect">
            <a:avLst/>
          </a:prstGeom>
          <a:noFill/>
          <a:ln>
            <a:solidFill>
              <a:schemeClr val="accent1">
                <a:lumMod val="60000"/>
                <a:lumOff val="40000"/>
              </a:schemeClr>
            </a:solidFill>
          </a:ln>
        </p:spPr>
        <p:txBody>
          <a:bodyPr wrap="square" rtlCol="0">
            <a:spAutoFit/>
          </a:bodyPr>
          <a:lstStyle/>
          <a:p>
            <a:r>
              <a:rPr lang="en-US" sz="2000" dirty="0" smtClean="0"/>
              <a:t>Android Permissions</a:t>
            </a:r>
          </a:p>
          <a:p>
            <a:r>
              <a:rPr lang="en-US" sz="2000" dirty="0" smtClean="0"/>
              <a:t>Linux UID/GID Sandbox</a:t>
            </a:r>
          </a:p>
          <a:p>
            <a:r>
              <a:rPr lang="en-US" sz="2000" dirty="0" smtClean="0"/>
              <a:t>Discretionary Access Control</a:t>
            </a:r>
            <a:endParaRPr lang="en-US" sz="2000" dirty="0"/>
          </a:p>
        </p:txBody>
      </p:sp>
      <p:sp>
        <p:nvSpPr>
          <p:cNvPr id="8" name="Right Brace 7"/>
          <p:cNvSpPr/>
          <p:nvPr/>
        </p:nvSpPr>
        <p:spPr>
          <a:xfrm>
            <a:off x="4648200" y="838200"/>
            <a:ext cx="1066800" cy="4648200"/>
          </a:xfrm>
          <a:prstGeom prst="rightBrace">
            <a:avLst>
              <a:gd name="adj1" fmla="val 60507"/>
              <a:gd name="adj2" fmla="val 67323"/>
            </a:avLst>
          </a:prstGeom>
          <a:ln w="57150" cmpd="sng">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TextBox 6"/>
          <p:cNvSpPr txBox="1"/>
          <p:nvPr/>
        </p:nvSpPr>
        <p:spPr>
          <a:xfrm>
            <a:off x="5791200" y="3474184"/>
            <a:ext cx="3124200" cy="1631216"/>
          </a:xfrm>
          <a:prstGeom prst="rect">
            <a:avLst/>
          </a:prstGeom>
          <a:noFill/>
          <a:ln>
            <a:solidFill>
              <a:srgbClr val="FF0000"/>
            </a:solidFill>
          </a:ln>
        </p:spPr>
        <p:txBody>
          <a:bodyPr wrap="square" rtlCol="0">
            <a:spAutoFit/>
          </a:bodyPr>
          <a:lstStyle/>
          <a:p>
            <a:r>
              <a:rPr lang="en-US" sz="2000" dirty="0"/>
              <a:t>Since Android </a:t>
            </a:r>
            <a:r>
              <a:rPr lang="en-US" sz="2000" dirty="0" smtClean="0"/>
              <a:t>4.3</a:t>
            </a:r>
          </a:p>
          <a:p>
            <a:r>
              <a:rPr lang="en-US" sz="2000" dirty="0" smtClean="0"/>
              <a:t>Security Enhanced Android (SEAndroid)</a:t>
            </a:r>
          </a:p>
          <a:p>
            <a:r>
              <a:rPr lang="en-US" sz="2000" dirty="0" smtClean="0"/>
              <a:t>Mandatory Access Control (MAC)</a:t>
            </a:r>
          </a:p>
        </p:txBody>
      </p:sp>
      <p:sp>
        <p:nvSpPr>
          <p:cNvPr id="3" name="TextBox 2"/>
          <p:cNvSpPr txBox="1"/>
          <p:nvPr/>
        </p:nvSpPr>
        <p:spPr>
          <a:xfrm>
            <a:off x="4724400" y="6019800"/>
            <a:ext cx="2362200" cy="338554"/>
          </a:xfrm>
          <a:prstGeom prst="rect">
            <a:avLst/>
          </a:prstGeom>
          <a:solidFill>
            <a:srgbClr val="FFFFFF"/>
          </a:solidFill>
        </p:spPr>
        <p:txBody>
          <a:bodyPr wrap="square" rtlCol="0">
            <a:spAutoFit/>
          </a:bodyPr>
          <a:lstStyle/>
          <a:p>
            <a:r>
              <a:rPr lang="en-US" sz="1600" dirty="0"/>
              <a:t>https://source.android.com</a:t>
            </a:r>
          </a:p>
        </p:txBody>
      </p:sp>
    </p:spTree>
    <p:extLst>
      <p:ext uri="{BB962C8B-B14F-4D97-AF65-F5344CB8AC3E}">
        <p14:creationId xmlns:p14="http://schemas.microsoft.com/office/powerpoint/2010/main" val="25656309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599" y="1447800"/>
            <a:ext cx="8071871" cy="4267200"/>
          </a:xfrm>
          <a:prstGeom prst="rect">
            <a:avLst/>
          </a:prstGeom>
        </p:spPr>
      </p:pic>
      <p:sp>
        <p:nvSpPr>
          <p:cNvPr id="2" name="Title 1"/>
          <p:cNvSpPr>
            <a:spLocks noGrp="1"/>
          </p:cNvSpPr>
          <p:nvPr>
            <p:ph type="title"/>
          </p:nvPr>
        </p:nvSpPr>
        <p:spPr/>
        <p:txBody>
          <a:bodyPr/>
          <a:lstStyle/>
          <a:p>
            <a:r>
              <a:rPr lang="en-US" dirty="0" smtClean="0"/>
              <a:t>(2) Insight: Security Policy</a:t>
            </a:r>
            <a:endParaRPr lang="en-US" dirty="0"/>
          </a:p>
        </p:txBody>
      </p:sp>
      <p:sp>
        <p:nvSpPr>
          <p:cNvPr id="4" name="Slide Number Placeholder 3"/>
          <p:cNvSpPr>
            <a:spLocks noGrp="1"/>
          </p:cNvSpPr>
          <p:nvPr>
            <p:ph type="sldNum" sz="quarter" idx="12"/>
          </p:nvPr>
        </p:nvSpPr>
        <p:spPr/>
        <p:txBody>
          <a:bodyPr/>
          <a:lstStyle/>
          <a:p>
            <a:fld id="{593DAB7B-A5DC-4766-B0C7-B6FD62FC83E5}" type="slidenum">
              <a:rPr lang="en-US" altLang="en-US" smtClean="0"/>
              <a:pPr/>
              <a:t>9</a:t>
            </a:fld>
            <a:endParaRPr lang="en-US" altLang="en-US"/>
          </a:p>
        </p:txBody>
      </p:sp>
      <p:sp>
        <p:nvSpPr>
          <p:cNvPr id="7" name="TextBox 6"/>
          <p:cNvSpPr txBox="1"/>
          <p:nvPr/>
        </p:nvSpPr>
        <p:spPr>
          <a:xfrm>
            <a:off x="4724400" y="6019800"/>
            <a:ext cx="2362200" cy="338554"/>
          </a:xfrm>
          <a:prstGeom prst="rect">
            <a:avLst/>
          </a:prstGeom>
          <a:solidFill>
            <a:srgbClr val="FFFFFF"/>
          </a:solidFill>
        </p:spPr>
        <p:txBody>
          <a:bodyPr wrap="square" rtlCol="0">
            <a:spAutoFit/>
          </a:bodyPr>
          <a:lstStyle/>
          <a:p>
            <a:r>
              <a:rPr lang="en-US" sz="1600" dirty="0" smtClean="0"/>
              <a:t>http://</a:t>
            </a:r>
            <a:r>
              <a:rPr lang="en-US" sz="1600" dirty="0" err="1" smtClean="0"/>
              <a:t>pocketnow.com</a:t>
            </a:r>
            <a:endParaRPr lang="en-US" sz="1600" dirty="0"/>
          </a:p>
        </p:txBody>
      </p:sp>
      <p:sp>
        <p:nvSpPr>
          <p:cNvPr id="8" name="Right Arrow 7"/>
          <p:cNvSpPr/>
          <p:nvPr/>
        </p:nvSpPr>
        <p:spPr>
          <a:xfrm rot="19629260">
            <a:off x="1314536" y="5628824"/>
            <a:ext cx="1828800" cy="609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249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12426</TotalTime>
  <Words>2686</Words>
  <Application>Microsoft Macintosh PowerPoint</Application>
  <PresentationFormat>On-screen Show (4:3)</PresentationFormat>
  <Paragraphs>353</Paragraphs>
  <Slides>37</Slides>
  <Notes>28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PowerPoint Presentation</vt:lpstr>
      <vt:lpstr>Research Funded by this MURI</vt:lpstr>
      <vt:lpstr>Network Service Discovery Infocom 2012</vt:lpstr>
      <vt:lpstr>Automated Signature Generation Usenix Security 2013</vt:lpstr>
      <vt:lpstr>Cyber Situational Awareness</vt:lpstr>
      <vt:lpstr>Security Policy From User Activity accepted for presentation at Usenix Security 2015</vt:lpstr>
      <vt:lpstr>(3) Protection:  Mandatory Access Control (MAC)</vt:lpstr>
      <vt:lpstr>Android Security Model</vt:lpstr>
      <vt:lpstr>(2) Insight: Security Policy</vt:lpstr>
      <vt:lpstr>Security Policies</vt:lpstr>
      <vt:lpstr>Examples of Policy Rules</vt:lpstr>
      <vt:lpstr>Deriving Security Policy</vt:lpstr>
      <vt:lpstr>(1) Data: Audit Logs</vt:lpstr>
      <vt:lpstr>Learning from User Activities: the Audit Log</vt:lpstr>
      <vt:lpstr>Audit Log Example (AVC)</vt:lpstr>
      <vt:lpstr>Audit Log Example (Syscall Sbj)</vt:lpstr>
      <vt:lpstr>Audit Log Example (Syscall Obj)</vt:lpstr>
      <vt:lpstr>Overview: Data to Insight to Protection</vt:lpstr>
      <vt:lpstr>EASEAndroid</vt:lpstr>
      <vt:lpstr>Semi-Supervised Learning</vt:lpstr>
      <vt:lpstr>Architecture</vt:lpstr>
      <vt:lpstr>Nearest-Neighbor (NN) Classifier</vt:lpstr>
      <vt:lpstr>Pattern-to-Rule Distance Measurer</vt:lpstr>
      <vt:lpstr>Co-Occurrence Learner</vt:lpstr>
      <vt:lpstr>Learning Balancer &amp; Combiner</vt:lpstr>
      <vt:lpstr>Policy Refinement Generator</vt:lpstr>
      <vt:lpstr>Evaluation</vt:lpstr>
      <vt:lpstr>Results of Naïve Matching</vt:lpstr>
      <vt:lpstr>Results of EASEAndroid</vt:lpstr>
      <vt:lpstr>Refinement Example</vt:lpstr>
      <vt:lpstr>Comparison with 2015 Policy</vt:lpstr>
      <vt:lpstr>Evaluation Malicious Access Patterns</vt:lpstr>
      <vt:lpstr>Confirmed Previously-Unknown Attacks against SEAndroid</vt:lpstr>
      <vt:lpstr>Insights</vt:lpstr>
      <vt:lpstr>Some Difficulties</vt:lpstr>
      <vt:lpstr>Future Work</vt:lpstr>
      <vt:lpstr>Generalization of Approach</vt:lpstr>
    </vt:vector>
  </TitlesOfParts>
  <Company>NCSU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Creative Services</dc:creator>
  <cp:lastModifiedBy>D Reeves</cp:lastModifiedBy>
  <cp:revision>1042</cp:revision>
  <cp:lastPrinted>2015-05-26T14:39:37Z</cp:lastPrinted>
  <dcterms:created xsi:type="dcterms:W3CDTF">2006-03-22T21:43:45Z</dcterms:created>
  <dcterms:modified xsi:type="dcterms:W3CDTF">2015-07-09T11:49:26Z</dcterms:modified>
</cp:coreProperties>
</file>