
<file path=[Content_Types].xml><?xml version="1.0" encoding="utf-8"?>
<Types xmlns="http://schemas.openxmlformats.org/package/2006/content-types">
  <Default Extension="png" ContentType="image/png"/>
  <Default Extension="pdf" ContentType="application/pdf"/>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7"/>
  </p:notesMasterIdLst>
  <p:sldIdLst>
    <p:sldId id="258" r:id="rId2"/>
    <p:sldId id="262" r:id="rId3"/>
    <p:sldId id="259" r:id="rId4"/>
    <p:sldId id="264" r:id="rId5"/>
    <p:sldId id="279" r:id="rId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737" autoAdjust="0"/>
  </p:normalViewPr>
  <p:slideViewPr>
    <p:cSldViewPr>
      <p:cViewPr varScale="1">
        <p:scale>
          <a:sx n="103" d="100"/>
          <a:sy n="103" d="100"/>
        </p:scale>
        <p:origin x="180" y="108"/>
      </p:cViewPr>
      <p:guideLst>
        <p:guide orient="horz" pos="2160"/>
        <p:guide pos="2880"/>
      </p:guideLst>
    </p:cSldViewPr>
  </p:slideViewPr>
  <p:notesTextViewPr>
    <p:cViewPr>
      <p:scale>
        <a:sx n="3" d="2"/>
        <a:sy n="3" d="2"/>
      </p:scale>
      <p:origin x="0" y="0"/>
    </p:cViewPr>
  </p:notesTextViewPr>
  <p:gridSpacing cx="38405" cy="38405"/>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284E686-7179-47D0-A6F8-92FA2DE5B204}" type="datetimeFigureOut">
              <a:rPr lang="en-US" smtClean="0"/>
              <a:t>7/1/2015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3F0271A-7ADE-4B89-82B5-A7812D2EC07C}" type="slidenum">
              <a:rPr lang="en-US" smtClean="0"/>
              <a:t>‹#›</a:t>
            </a:fld>
            <a:endParaRPr lang="en-US"/>
          </a:p>
        </p:txBody>
      </p:sp>
    </p:spTree>
    <p:extLst>
      <p:ext uri="{BB962C8B-B14F-4D97-AF65-F5344CB8AC3E}">
        <p14:creationId xmlns:p14="http://schemas.microsoft.com/office/powerpoint/2010/main" val="32744908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3F0271A-7ADE-4B89-82B5-A7812D2EC07C}" type="slidenum">
              <a:rPr lang="en-US" smtClean="0"/>
              <a:t>1</a:t>
            </a:fld>
            <a:endParaRPr lang="en-US"/>
          </a:p>
        </p:txBody>
      </p:sp>
    </p:spTree>
    <p:extLst>
      <p:ext uri="{BB962C8B-B14F-4D97-AF65-F5344CB8AC3E}">
        <p14:creationId xmlns:p14="http://schemas.microsoft.com/office/powerpoint/2010/main" val="2466136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074E4F7-EA05-4123-9650-CC86755F9F55}" type="slidenum">
              <a:rPr lang="en-US" smtClean="0"/>
              <a:pPr/>
              <a:t>2</a:t>
            </a:fld>
            <a:endParaRPr lang="en-US"/>
          </a:p>
        </p:txBody>
      </p:sp>
    </p:spTree>
    <p:extLst>
      <p:ext uri="{BB962C8B-B14F-4D97-AF65-F5344CB8AC3E}">
        <p14:creationId xmlns:p14="http://schemas.microsoft.com/office/powerpoint/2010/main" val="38121360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f_s</a:t>
            </a:r>
            <a:r>
              <a:rPr lang="en-US" dirty="0" smtClean="0"/>
              <a:t>: all the entities need to be fully </a:t>
            </a:r>
            <a:r>
              <a:rPr lang="en-US" dirty="0" err="1" smtClean="0"/>
              <a:t>operat</a:t>
            </a:r>
            <a:endParaRPr lang="en-US" dirty="0" smtClean="0"/>
          </a:p>
          <a:p>
            <a:r>
              <a:rPr lang="en-US" dirty="0" err="1" smtClean="0"/>
              <a:t>f_r</a:t>
            </a:r>
            <a:r>
              <a:rPr lang="en-US" dirty="0" smtClean="0"/>
              <a:t>: at least one of the entities it depends on is fully operational. </a:t>
            </a:r>
          </a:p>
          <a:p>
            <a:r>
              <a:rPr lang="en-US" dirty="0" err="1" smtClean="0"/>
              <a:t>f_d</a:t>
            </a:r>
            <a:r>
              <a:rPr lang="en-US" dirty="0" smtClean="0"/>
              <a:t>: average  </a:t>
            </a:r>
          </a:p>
          <a:p>
            <a:r>
              <a:rPr lang="en-US" sz="1200" b="0" i="0" u="none" strike="noStrike" kern="1200" baseline="0" dirty="0" smtClean="0">
                <a:solidFill>
                  <a:schemeClr val="tx1"/>
                </a:solidFill>
                <a:latin typeface="+mn-lt"/>
                <a:ea typeface="+mn-ea"/>
                <a:cs typeface="+mn-cs"/>
              </a:rPr>
              <a:t>Across-graph edge = the percentage reduction in the performance of an entity caused by an exploit </a:t>
            </a:r>
            <a:endParaRPr lang="en-US" dirty="0"/>
          </a:p>
        </p:txBody>
      </p:sp>
      <p:sp>
        <p:nvSpPr>
          <p:cNvPr id="4" name="Slide Number Placeholder 3"/>
          <p:cNvSpPr>
            <a:spLocks noGrp="1"/>
          </p:cNvSpPr>
          <p:nvPr>
            <p:ph type="sldNum" sz="quarter" idx="10"/>
          </p:nvPr>
        </p:nvSpPr>
        <p:spPr/>
        <p:txBody>
          <a:bodyPr/>
          <a:lstStyle/>
          <a:p>
            <a:fld id="{83F0271A-7ADE-4B89-82B5-A7812D2EC07C}" type="slidenum">
              <a:rPr lang="en-US" smtClean="0"/>
              <a:t>4</a:t>
            </a:fld>
            <a:endParaRPr lang="en-US"/>
          </a:p>
        </p:txBody>
      </p:sp>
    </p:spTree>
    <p:extLst>
      <p:ext uri="{BB962C8B-B14F-4D97-AF65-F5344CB8AC3E}">
        <p14:creationId xmlns:p14="http://schemas.microsoft.com/office/powerpoint/2010/main" val="39859449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dirty="0"/>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B402542A-F2BC-4CF9-846D-E957CED913BE}" type="datetime1">
              <a:rPr lang="en-US" smtClean="0"/>
              <a:t>7/1/2015</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r>
              <a:rPr lang="en-US" smtClean="0"/>
              <a:t>ARO-MURI on Cyber-Situation Awareness Review Meeting</a:t>
            </a:r>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DF635C1-C3F1-44A1-B185-F9AA4DAE7470}" type="datetime1">
              <a:rPr lang="en-US" smtClean="0"/>
              <a:t>7/1/2015</a:t>
            </a:fld>
            <a:endParaRPr lang="en-US"/>
          </a:p>
        </p:txBody>
      </p:sp>
      <p:sp>
        <p:nvSpPr>
          <p:cNvPr id="5" name="Footer Placeholder 4"/>
          <p:cNvSpPr>
            <a:spLocks noGrp="1"/>
          </p:cNvSpPr>
          <p:nvPr>
            <p:ph type="ftr" sz="quarter" idx="11"/>
          </p:nvPr>
        </p:nvSpPr>
        <p:spPr/>
        <p:txBody>
          <a:bodyPr/>
          <a:lstStyle/>
          <a:p>
            <a:r>
              <a:rPr lang="en-US" smtClean="0"/>
              <a:t>ARO-MURI on Cyber-Situation Awareness Review Meeting</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11EAE859-6481-40AF-8637-3D935D263EFA}" type="datetime1">
              <a:rPr lang="en-US" smtClean="0"/>
              <a:t>7/1/2015</a:t>
            </a:fld>
            <a:endParaRPr lang="en-US"/>
          </a:p>
        </p:txBody>
      </p:sp>
      <p:sp>
        <p:nvSpPr>
          <p:cNvPr id="5" name="Footer Placeholder 4"/>
          <p:cNvSpPr>
            <a:spLocks noGrp="1"/>
          </p:cNvSpPr>
          <p:nvPr>
            <p:ph type="ftr" sz="quarter" idx="11"/>
          </p:nvPr>
        </p:nvSpPr>
        <p:spPr>
          <a:xfrm>
            <a:off x="457201" y="6248207"/>
            <a:ext cx="5573483" cy="365125"/>
          </a:xfrm>
        </p:spPr>
        <p:txBody>
          <a:bodyPr/>
          <a:lstStyle/>
          <a:p>
            <a:r>
              <a:rPr lang="en-US" smtClean="0"/>
              <a:t>ARO-MURI on Cyber-Situation Awareness Review Meeting</a:t>
            </a:r>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a:effectLst/>
        </p:spPr>
        <p:txBody>
          <a:bodyPr/>
          <a:lstStyle/>
          <a:p>
            <a:r>
              <a:rPr kumimoji="0" lang="en-US" smtClean="0"/>
              <a:t>Click to edit Master title style</a:t>
            </a:r>
            <a:endParaRPr kumimoji="0" lang="en-US" dirty="0"/>
          </a:p>
        </p:txBody>
      </p:sp>
      <p:sp>
        <p:nvSpPr>
          <p:cNvPr id="4" name="Date Placeholder 3"/>
          <p:cNvSpPr>
            <a:spLocks noGrp="1"/>
          </p:cNvSpPr>
          <p:nvPr>
            <p:ph type="dt" sz="half" idx="10"/>
          </p:nvPr>
        </p:nvSpPr>
        <p:spPr>
          <a:xfrm>
            <a:off x="6096000" y="6477194"/>
            <a:ext cx="2667000" cy="365125"/>
          </a:xfrm>
        </p:spPr>
        <p:txBody>
          <a:bodyPr/>
          <a:lstStyle/>
          <a:p>
            <a:fld id="{5C1A84B0-F335-4A6B-964C-70832114B523}" type="datetime1">
              <a:rPr lang="en-US" smtClean="0"/>
              <a:t>7/1/2015</a:t>
            </a:fld>
            <a:endParaRPr lang="en-US"/>
          </a:p>
        </p:txBody>
      </p:sp>
      <p:sp>
        <p:nvSpPr>
          <p:cNvPr id="5" name="Footer Placeholder 4"/>
          <p:cNvSpPr>
            <a:spLocks noGrp="1"/>
          </p:cNvSpPr>
          <p:nvPr>
            <p:ph type="ftr" sz="quarter" idx="11"/>
          </p:nvPr>
        </p:nvSpPr>
        <p:spPr>
          <a:xfrm>
            <a:off x="609600" y="6477000"/>
            <a:ext cx="5421083" cy="365125"/>
          </a:xfrm>
        </p:spPr>
        <p:txBody>
          <a:bodyPr/>
          <a:lstStyle>
            <a:lvl1pPr algn="l">
              <a:defRPr/>
            </a:lvl1pPr>
          </a:lstStyle>
          <a:p>
            <a:r>
              <a:rPr lang="en-US" smtClean="0"/>
              <a:t>ARO-MURI on Cyber-Situation Awareness Review Meeting</a:t>
            </a:r>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B6F15528-21DE-4FAA-801E-634DDDAF4B2B}" type="slidenum">
              <a:rPr lang="en-US" smtClean="0"/>
              <a:pPr/>
              <a:t>‹#›</a:t>
            </a:fld>
            <a:endParaRPr lang="en-US"/>
          </a:p>
        </p:txBody>
      </p:sp>
      <p:sp>
        <p:nvSpPr>
          <p:cNvPr id="8" name="Content Placeholder 7"/>
          <p:cNvSpPr>
            <a:spLocks noGrp="1"/>
          </p:cNvSpPr>
          <p:nvPr>
            <p:ph sz="quarter" idx="1"/>
          </p:nvPr>
        </p:nvSpPr>
        <p:spPr>
          <a:xfrm>
            <a:off x="612648" y="1600200"/>
            <a:ext cx="8153400" cy="4800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6A52DC9B-75F0-4C4D-B3FE-53657923A188}" type="datetime1">
              <a:rPr lang="en-US" smtClean="0"/>
              <a:t>7/1/2015</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B6F15528-21DE-4FAA-801E-634DDDAF4B2B}" type="slidenum">
              <a:rPr lang="en-US" smtClean="0"/>
              <a:pPr/>
              <a:t>‹#›</a:t>
            </a:fld>
            <a:endParaRPr lang="en-US"/>
          </a:p>
        </p:txBody>
      </p:sp>
      <p:sp>
        <p:nvSpPr>
          <p:cNvPr id="14" name="Footer Placeholder 13"/>
          <p:cNvSpPr>
            <a:spLocks noGrp="1"/>
          </p:cNvSpPr>
          <p:nvPr>
            <p:ph type="ftr" sz="quarter" idx="12"/>
          </p:nvPr>
        </p:nvSpPr>
        <p:spPr/>
        <p:txBody>
          <a:bodyPr/>
          <a:lstStyle/>
          <a:p>
            <a:r>
              <a:rPr lang="en-US" smtClean="0"/>
              <a:t>ARO-MURI on Cyber-Situation Awareness Review Meeting</a:t>
            </a: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6"/>
            <a:ext cx="3886200" cy="4811233"/>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6"/>
            <a:ext cx="3886200" cy="4811233"/>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E7979861-B07F-4000-B046-43A3B877352F}" type="datetime1">
              <a:rPr lang="en-US" smtClean="0"/>
              <a:t>7/1/2015</a:t>
            </a:fld>
            <a:endParaRPr lang="en-US"/>
          </a:p>
        </p:txBody>
      </p:sp>
      <p:sp>
        <p:nvSpPr>
          <p:cNvPr id="10" name="Slide Number Placeholder 9"/>
          <p:cNvSpPr>
            <a:spLocks noGrp="1"/>
          </p:cNvSpPr>
          <p:nvPr>
            <p:ph type="sldNum" sz="quarter" idx="16"/>
          </p:nvPr>
        </p:nvSpPr>
        <p:spPr/>
        <p:txBody>
          <a:bodyPr rtlCol="0"/>
          <a:lstStyle/>
          <a:p>
            <a:fld id="{B6F15528-21DE-4FAA-801E-634DDDAF4B2B}" type="slidenum">
              <a:rPr lang="en-US" smtClean="0"/>
              <a:pPr/>
              <a:t>‹#›</a:t>
            </a:fld>
            <a:endParaRPr lang="en-US"/>
          </a:p>
        </p:txBody>
      </p:sp>
      <p:sp>
        <p:nvSpPr>
          <p:cNvPr id="12" name="Footer Placeholder 11"/>
          <p:cNvSpPr>
            <a:spLocks noGrp="1"/>
          </p:cNvSpPr>
          <p:nvPr>
            <p:ph type="ftr" sz="quarter" idx="17"/>
          </p:nvPr>
        </p:nvSpPr>
        <p:spPr/>
        <p:txBody>
          <a:bodyPr rtlCol="0"/>
          <a:lstStyle/>
          <a:p>
            <a:r>
              <a:rPr lang="en-US" smtClean="0"/>
              <a:t>ARO-MURI on Cyber-Situation Awareness Review Meeting</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962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962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12E031C5-EA69-4AA8-B5C1-1E48BB211438}" type="datetime1">
              <a:rPr lang="en-US" smtClean="0"/>
              <a:t>7/1/2015</a:t>
            </a:fld>
            <a:endParaRPr lang="en-US"/>
          </a:p>
        </p:txBody>
      </p:sp>
      <p:sp>
        <p:nvSpPr>
          <p:cNvPr id="12" name="Slide Number Placeholder 11"/>
          <p:cNvSpPr>
            <a:spLocks noGrp="1"/>
          </p:cNvSpPr>
          <p:nvPr>
            <p:ph type="sldNum" sz="quarter" idx="16"/>
          </p:nvPr>
        </p:nvSpPr>
        <p:spPr/>
        <p:txBody>
          <a:bodyPr rtlCol="0"/>
          <a:lstStyle/>
          <a:p>
            <a:fld id="{B6F15528-21DE-4FAA-801E-634DDDAF4B2B}" type="slidenum">
              <a:rPr lang="en-US" smtClean="0"/>
              <a:pPr/>
              <a:t>‹#›</a:t>
            </a:fld>
            <a:endParaRPr lang="en-US"/>
          </a:p>
        </p:txBody>
      </p:sp>
      <p:sp>
        <p:nvSpPr>
          <p:cNvPr id="14" name="Footer Placeholder 13"/>
          <p:cNvSpPr>
            <a:spLocks noGrp="1"/>
          </p:cNvSpPr>
          <p:nvPr>
            <p:ph type="ftr" sz="quarter" idx="17"/>
          </p:nvPr>
        </p:nvSpPr>
        <p:spPr/>
        <p:txBody>
          <a:bodyPr rtlCol="0"/>
          <a:lstStyle/>
          <a:p>
            <a:r>
              <a:rPr lang="en-US" smtClean="0"/>
              <a:t>ARO-MURI on Cyber-Situation Awareness Review Meeting</a:t>
            </a:r>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ED4C117-14E2-4711-B30A-BD541E1FB619}" type="datetime1">
              <a:rPr lang="en-US" smtClean="0"/>
              <a:t>7/1/2015</a:t>
            </a:fld>
            <a:endParaRPr lang="en-US"/>
          </a:p>
        </p:txBody>
      </p:sp>
      <p:sp>
        <p:nvSpPr>
          <p:cNvPr id="4" name="Footer Placeholder 3"/>
          <p:cNvSpPr>
            <a:spLocks noGrp="1"/>
          </p:cNvSpPr>
          <p:nvPr>
            <p:ph type="ftr" sz="quarter" idx="11"/>
          </p:nvPr>
        </p:nvSpPr>
        <p:spPr/>
        <p:txBody>
          <a:bodyPr/>
          <a:lstStyle/>
          <a:p>
            <a:r>
              <a:rPr lang="en-US" smtClean="0"/>
              <a:t>ARO-MURI on Cyber-Situation Awareness Review Meeting</a:t>
            </a:r>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AA26AA-4F8E-4DB4-87D4-1172BED81B64}" type="datetime1">
              <a:rPr lang="en-US" smtClean="0"/>
              <a:t>7/1/2015</a:t>
            </a:fld>
            <a:endParaRPr lang="en-US"/>
          </a:p>
        </p:txBody>
      </p:sp>
      <p:sp>
        <p:nvSpPr>
          <p:cNvPr id="3" name="Footer Placeholder 2"/>
          <p:cNvSpPr>
            <a:spLocks noGrp="1"/>
          </p:cNvSpPr>
          <p:nvPr>
            <p:ph type="ftr" sz="quarter" idx="11"/>
          </p:nvPr>
        </p:nvSpPr>
        <p:spPr/>
        <p:txBody>
          <a:bodyPr/>
          <a:lstStyle/>
          <a:p>
            <a:r>
              <a:rPr lang="en-US" smtClean="0"/>
              <a:t>ARO-MURI on Cyber-Situation Awareness Review Meeting</a:t>
            </a:r>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686CCFED-135A-4D75-92C1-BC156178CAAB}" type="datetime1">
              <a:rPr lang="en-US" smtClean="0"/>
              <a:t>7/1/2015</a:t>
            </a:fld>
            <a:endParaRPr lang="en-US"/>
          </a:p>
        </p:txBody>
      </p:sp>
      <p:sp>
        <p:nvSpPr>
          <p:cNvPr id="6" name="Footer Placeholder 5"/>
          <p:cNvSpPr>
            <a:spLocks noGrp="1"/>
          </p:cNvSpPr>
          <p:nvPr>
            <p:ph type="ftr" sz="quarter" idx="11"/>
          </p:nvPr>
        </p:nvSpPr>
        <p:spPr/>
        <p:txBody>
          <a:bodyPr/>
          <a:lstStyle/>
          <a:p>
            <a:r>
              <a:rPr lang="en-US" smtClean="0"/>
              <a:t>ARO-MURI on Cyber-Situation Awareness Review Meeting</a:t>
            </a:r>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B6F15528-21DE-4FAA-801E-634DDDAF4B2B}"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A4EB97B1-A672-456D-A6D9-BD4A72604228}" type="datetime1">
              <a:rPr lang="en-US" smtClean="0"/>
              <a:t>7/1/2015</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B6F15528-21DE-4FAA-801E-634DDDAF4B2B}"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r>
              <a:rPr lang="en-US" smtClean="0"/>
              <a:t>ARO-MURI on Cyber-Situation Awareness Review Meeting</a:t>
            </a:r>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80060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477194"/>
            <a:ext cx="2667000" cy="365125"/>
          </a:xfrm>
          <a:prstGeom prst="rect">
            <a:avLst/>
          </a:prstGeom>
        </p:spPr>
        <p:txBody>
          <a:bodyPr vert="horz" anchor="ctr" anchorCtr="0"/>
          <a:lstStyle>
            <a:lvl1pPr algn="r" eaLnBrk="1" latinLnBrk="0" hangingPunct="1">
              <a:defRPr kumimoji="0" sz="1400">
                <a:solidFill>
                  <a:schemeClr val="tx2"/>
                </a:solidFill>
              </a:defRPr>
            </a:lvl1pPr>
          </a:lstStyle>
          <a:p>
            <a:fld id="{4D7B9EEB-9AAB-48EC-9983-C1A67472F7C2}" type="datetime1">
              <a:rPr lang="en-US" smtClean="0"/>
              <a:t>7/1/2015</a:t>
            </a:fld>
            <a:endParaRPr lang="en-US"/>
          </a:p>
        </p:txBody>
      </p:sp>
      <p:sp>
        <p:nvSpPr>
          <p:cNvPr id="3" name="Footer Placeholder 2"/>
          <p:cNvSpPr>
            <a:spLocks noGrp="1"/>
          </p:cNvSpPr>
          <p:nvPr>
            <p:ph type="ftr" sz="quarter" idx="3"/>
          </p:nvPr>
        </p:nvSpPr>
        <p:spPr>
          <a:xfrm>
            <a:off x="609600" y="6477000"/>
            <a:ext cx="5421083" cy="365125"/>
          </a:xfrm>
          <a:prstGeom prst="rect">
            <a:avLst/>
          </a:prstGeom>
        </p:spPr>
        <p:txBody>
          <a:bodyPr vert="horz" anchor="ctr"/>
          <a:lstStyle>
            <a:lvl1pPr algn="l" eaLnBrk="1" latinLnBrk="0" hangingPunct="1">
              <a:defRPr kumimoji="0" sz="1400">
                <a:solidFill>
                  <a:schemeClr val="tx2"/>
                </a:solidFill>
              </a:defRPr>
            </a:lvl1pPr>
          </a:lstStyle>
          <a:p>
            <a:r>
              <a:rPr lang="en-US" smtClean="0"/>
              <a:t>ARO-MURI on Cyber-Situation Awareness Review Meeting</a:t>
            </a:r>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dt="0"/>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gif"/><Relationship Id="rId5" Type="http://schemas.openxmlformats.org/officeDocument/2006/relationships/image" Target="../media/image5.jpe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4.png"/><Relationship Id="rId3" Type="http://schemas.openxmlformats.org/officeDocument/2006/relationships/image" Target="../media/image3.png"/><Relationship Id="rId7" Type="http://schemas.openxmlformats.org/officeDocument/2006/relationships/image" Target="../media/image4.png"/><Relationship Id="rId12"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9.png"/><Relationship Id="rId11" Type="http://schemas.openxmlformats.org/officeDocument/2006/relationships/image" Target="../media/image12.png"/><Relationship Id="rId5" Type="http://schemas.openxmlformats.org/officeDocument/2006/relationships/image" Target="../media/image6.gif"/><Relationship Id="rId10" Type="http://schemas.openxmlformats.org/officeDocument/2006/relationships/image" Target="../media/image11.wmf"/><Relationship Id="rId4" Type="http://schemas.openxmlformats.org/officeDocument/2006/relationships/image" Target="../media/image10.jpeg"/><Relationship Id="rId9"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9.pdf"/><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62200" y="152400"/>
            <a:ext cx="6477000" cy="5715000"/>
          </a:xfrm>
          <a:effectLst>
            <a:outerShdw blurRad="50800" dist="38100" dir="2700000" algn="tl" rotWithShape="0">
              <a:prstClr val="black">
                <a:alpha val="40000"/>
              </a:prstClr>
            </a:outerShdw>
          </a:effectLst>
        </p:spPr>
        <p:txBody>
          <a:bodyPr>
            <a:normAutofit/>
          </a:bodyPr>
          <a:lstStyle/>
          <a:p>
            <a:r>
              <a:rPr lang="en-US" sz="3600" cap="none" dirty="0" smtClean="0"/>
              <a:t>Cyber Situation Awareness from </a:t>
            </a:r>
            <a:br>
              <a:rPr lang="en-US" sz="3600" cap="none" dirty="0" smtClean="0"/>
            </a:br>
            <a:r>
              <a:rPr lang="en-US" sz="3600" cap="none" dirty="0" smtClean="0"/>
              <a:t>a Cyber Security Perspective</a:t>
            </a:r>
            <a:br>
              <a:rPr lang="en-US" sz="3600" cap="none" dirty="0" smtClean="0"/>
            </a:br>
            <a:r>
              <a:rPr lang="en-US" sz="2800" cap="none" dirty="0" smtClean="0"/>
              <a:t/>
            </a:r>
            <a:br>
              <a:rPr lang="en-US" sz="2800" cap="none" dirty="0" smtClean="0"/>
            </a:br>
            <a:r>
              <a:rPr lang="en-US" sz="2400" cap="none" dirty="0" smtClean="0"/>
              <a:t>Sushil Jajodia, Massimiliano Albanese</a:t>
            </a:r>
            <a:br>
              <a:rPr lang="en-US" sz="2400" cap="none" dirty="0" smtClean="0"/>
            </a:br>
            <a:r>
              <a:rPr lang="en-US" sz="2000" i="1" cap="none" dirty="0" smtClean="0"/>
              <a:t>George Mason University</a:t>
            </a:r>
            <a:br>
              <a:rPr lang="en-US" sz="2000" i="1" cap="none" dirty="0" smtClean="0"/>
            </a:br>
            <a:r>
              <a:rPr lang="en-US" sz="2000" i="1" cap="none" dirty="0" smtClean="0"/>
              <a:t/>
            </a:r>
            <a:br>
              <a:rPr lang="en-US" sz="2000" i="1" cap="none" dirty="0" smtClean="0"/>
            </a:br>
            <a:r>
              <a:rPr lang="en-US" sz="2400" cap="none" dirty="0"/>
              <a:t>Peng Liu</a:t>
            </a:r>
            <a:r>
              <a:rPr lang="en-US" sz="2400" i="1" cap="none" dirty="0" smtClean="0"/>
              <a:t/>
            </a:r>
            <a:br>
              <a:rPr lang="en-US" sz="2400" i="1" cap="none" dirty="0" smtClean="0"/>
            </a:br>
            <a:r>
              <a:rPr lang="en-US" sz="2000" i="1" cap="none" dirty="0" smtClean="0"/>
              <a:t>Pennsylvania State University</a:t>
            </a:r>
            <a:br>
              <a:rPr lang="en-US" sz="2000" i="1" cap="none" dirty="0" smtClean="0"/>
            </a:br>
            <a:r>
              <a:rPr lang="en-US" sz="2000" i="1" cap="none" dirty="0" smtClean="0"/>
              <a:t/>
            </a:r>
            <a:br>
              <a:rPr lang="en-US" sz="2000" i="1" cap="none" dirty="0" smtClean="0"/>
            </a:br>
            <a:r>
              <a:rPr lang="en-US" sz="2400" cap="none" dirty="0" smtClean="0"/>
              <a:t>Doug Reeves, Peng </a:t>
            </a:r>
            <a:r>
              <a:rPr lang="en-US" sz="2400" cap="none" dirty="0"/>
              <a:t>Ning, </a:t>
            </a:r>
            <a:r>
              <a:rPr lang="en-US" sz="2400" cap="none" dirty="0" smtClean="0"/>
              <a:t>Christopher </a:t>
            </a:r>
            <a:r>
              <a:rPr lang="en-US" sz="2400" cap="none" dirty="0"/>
              <a:t>Healey</a:t>
            </a:r>
            <a:r>
              <a:rPr lang="en-US" sz="2400" i="1" cap="none" dirty="0" smtClean="0"/>
              <a:t/>
            </a:r>
            <a:br>
              <a:rPr lang="en-US" sz="2400" i="1" cap="none" dirty="0" smtClean="0"/>
            </a:br>
            <a:r>
              <a:rPr lang="en-US" sz="2000" i="1" cap="none" dirty="0" smtClean="0"/>
              <a:t>North Carolina State University</a:t>
            </a:r>
            <a:br>
              <a:rPr lang="en-US" sz="2000" i="1" cap="none" dirty="0" smtClean="0"/>
            </a:br>
            <a:r>
              <a:rPr lang="en-US" sz="2000" cap="none" dirty="0" smtClean="0"/>
              <a:t/>
            </a:r>
            <a:br>
              <a:rPr lang="en-US" sz="2000" cap="none" dirty="0" smtClean="0"/>
            </a:br>
            <a:r>
              <a:rPr lang="en-US" sz="2400" cap="none" dirty="0"/>
              <a:t>V</a:t>
            </a:r>
            <a:r>
              <a:rPr lang="en-US" sz="2400" cap="none" dirty="0" smtClean="0"/>
              <a:t>. S</a:t>
            </a:r>
            <a:r>
              <a:rPr lang="en-US" sz="2400" cap="none" dirty="0"/>
              <a:t>. Subrahmanian</a:t>
            </a:r>
            <a:r>
              <a:rPr lang="en-US" sz="2400" cap="none" dirty="0" smtClean="0"/>
              <a:t/>
            </a:r>
            <a:br>
              <a:rPr lang="en-US" sz="2400" cap="none" dirty="0" smtClean="0"/>
            </a:br>
            <a:r>
              <a:rPr lang="en-US" sz="2000" i="1" cap="none" dirty="0" smtClean="0"/>
              <a:t>University of Maryland</a:t>
            </a:r>
            <a:endParaRPr lang="en-US" sz="2000" i="1" cap="none" dirty="0"/>
          </a:p>
        </p:txBody>
      </p:sp>
      <p:sp>
        <p:nvSpPr>
          <p:cNvPr id="3" name="Subtitle 2"/>
          <p:cNvSpPr>
            <a:spLocks noGrp="1"/>
          </p:cNvSpPr>
          <p:nvPr>
            <p:ph type="subTitle" idx="1"/>
          </p:nvPr>
        </p:nvSpPr>
        <p:spPr>
          <a:effectLst>
            <a:outerShdw blurRad="50800" dist="38100" dir="2700000" algn="tl" rotWithShape="0">
              <a:prstClr val="black">
                <a:alpha val="40000"/>
              </a:prstClr>
            </a:outerShdw>
          </a:effectLst>
        </p:spPr>
        <p:txBody>
          <a:bodyPr>
            <a:noAutofit/>
          </a:bodyPr>
          <a:lstStyle/>
          <a:p>
            <a:r>
              <a:rPr lang="en-US" sz="2200" dirty="0" smtClean="0"/>
              <a:t>ARO-MURI on Cyber-Situation Awareness Review Meeting Phoenix AZ, 2013</a:t>
            </a:r>
            <a:endParaRPr lang="en-US" sz="2200" dirty="0"/>
          </a:p>
        </p:txBody>
      </p:sp>
      <p:pic>
        <p:nvPicPr>
          <p:cNvPr id="2053" name="Picture 5"/>
          <p:cNvPicPr>
            <a:picLocks noChangeAspect="1" noChangeArrowheads="1"/>
          </p:cNvPicPr>
          <p:nvPr/>
        </p:nvPicPr>
        <p:blipFill>
          <a:blip r:embed="rId3" cstate="print"/>
          <a:srcRect/>
          <a:stretch>
            <a:fillRect/>
          </a:stretch>
        </p:blipFill>
        <p:spPr bwMode="auto">
          <a:xfrm>
            <a:off x="1689373" y="2255520"/>
            <a:ext cx="640080" cy="6400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054" name="Picture 6"/>
          <p:cNvPicPr>
            <a:picLocks noChangeAspect="1" noChangeArrowheads="1"/>
          </p:cNvPicPr>
          <p:nvPr/>
        </p:nvPicPr>
        <p:blipFill>
          <a:blip r:embed="rId4" cstate="print"/>
          <a:srcRect/>
          <a:stretch>
            <a:fillRect/>
          </a:stretch>
        </p:blipFill>
        <p:spPr bwMode="auto">
          <a:xfrm>
            <a:off x="1682886" y="5169131"/>
            <a:ext cx="653053" cy="6400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3" descr="C:\Users\albanese\Pictures\PennStat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69473" y="3246120"/>
            <a:ext cx="640080" cy="6400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grpSp>
        <p:nvGrpSpPr>
          <p:cNvPr id="7" name="Group 6"/>
          <p:cNvGrpSpPr/>
          <p:nvPr/>
        </p:nvGrpSpPr>
        <p:grpSpPr>
          <a:xfrm>
            <a:off x="1689373" y="4191000"/>
            <a:ext cx="640080" cy="640080"/>
            <a:chOff x="729253" y="3124200"/>
            <a:chExt cx="640080" cy="640080"/>
          </a:xfrm>
        </p:grpSpPr>
        <p:sp>
          <p:nvSpPr>
            <p:cNvPr id="4" name="Rounded Rectangle 3"/>
            <p:cNvSpPr/>
            <p:nvPr/>
          </p:nvSpPr>
          <p:spPr>
            <a:xfrm>
              <a:off x="729253" y="3124200"/>
              <a:ext cx="640080" cy="640080"/>
            </a:xfrm>
            <a:prstGeom prst="roundRect">
              <a:avLst>
                <a:gd name="adj" fmla="val 8009"/>
              </a:avLst>
            </a:prstGeom>
            <a:solidFill>
              <a:srgbClr val="FFFFFF">
                <a:shade val="85000"/>
              </a:srgbClr>
            </a:solidFill>
            <a:ln>
              <a:noFill/>
            </a:ln>
            <a:effectLst>
              <a:reflection blurRad="12700" stA="38000" endPos="28000" dist="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1" name="Picture 3" descr="C:\Users\albanese\Pictures\NC State Logo.gi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13787" y="3156399"/>
              <a:ext cx="471012" cy="575682"/>
            </a:xfrm>
            <a:prstGeom prst="rect">
              <a:avLst/>
            </a:prstGeom>
            <a:noFill/>
            <a:ln>
              <a:noFill/>
            </a:ln>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7910702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Sample Scenario: Enterprise Network</a:t>
            </a:r>
            <a:endParaRPr lang="en-US" dirty="0"/>
          </a:p>
        </p:txBody>
      </p:sp>
      <p:sp>
        <p:nvSpPr>
          <p:cNvPr id="4" name="Footer Placeholder 3"/>
          <p:cNvSpPr>
            <a:spLocks noGrp="1"/>
          </p:cNvSpPr>
          <p:nvPr>
            <p:ph type="ftr" sz="quarter" idx="11"/>
          </p:nvPr>
        </p:nvSpPr>
        <p:spPr/>
        <p:txBody>
          <a:bodyPr/>
          <a:lstStyle/>
          <a:p>
            <a:r>
              <a:rPr lang="en-US" smtClean="0"/>
              <a:t>ARO-MURI on Cyber-Situation Awareness Review Meeting</a:t>
            </a:r>
            <a:endParaRPr lang="en-US" dirty="0"/>
          </a:p>
        </p:txBody>
      </p:sp>
      <p:sp>
        <p:nvSpPr>
          <p:cNvPr id="78" name="Slide Number Placeholder 77"/>
          <p:cNvSpPr>
            <a:spLocks noGrp="1"/>
          </p:cNvSpPr>
          <p:nvPr>
            <p:ph type="sldNum" sz="quarter" idx="12"/>
          </p:nvPr>
        </p:nvSpPr>
        <p:spPr/>
        <p:txBody>
          <a:bodyPr>
            <a:normAutofit fontScale="85000" lnSpcReduction="20000"/>
          </a:bodyPr>
          <a:lstStyle/>
          <a:p>
            <a:fld id="{B6F15528-21DE-4FAA-801E-634DDDAF4B2B}" type="slidenum">
              <a:rPr lang="en-US" smtClean="0"/>
              <a:pPr/>
              <a:t>2</a:t>
            </a:fld>
            <a:endParaRPr lang="en-US"/>
          </a:p>
        </p:txBody>
      </p:sp>
      <p:grpSp>
        <p:nvGrpSpPr>
          <p:cNvPr id="8" name="Group 7"/>
          <p:cNvGrpSpPr/>
          <p:nvPr/>
        </p:nvGrpSpPr>
        <p:grpSpPr>
          <a:xfrm>
            <a:off x="230465" y="2743200"/>
            <a:ext cx="6322735" cy="3550686"/>
            <a:chOff x="76201" y="1537447"/>
            <a:chExt cx="6322735" cy="3550686"/>
          </a:xfrm>
        </p:grpSpPr>
        <p:sp>
          <p:nvSpPr>
            <p:cNvPr id="79" name="Oval 78"/>
            <p:cNvSpPr/>
            <p:nvPr/>
          </p:nvSpPr>
          <p:spPr>
            <a:xfrm>
              <a:off x="4430005" y="3061279"/>
              <a:ext cx="1687099" cy="43538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200"/>
            </a:p>
          </p:txBody>
        </p:sp>
        <p:sp>
          <p:nvSpPr>
            <p:cNvPr id="76" name="Oval 75"/>
            <p:cNvSpPr/>
            <p:nvPr/>
          </p:nvSpPr>
          <p:spPr>
            <a:xfrm>
              <a:off x="2089835" y="4312997"/>
              <a:ext cx="1687099" cy="380958"/>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200"/>
            </a:p>
          </p:txBody>
        </p:sp>
        <p:pic>
          <p:nvPicPr>
            <p:cNvPr id="1026" name="Picture 2" descr="C:\Users\albanese\AppData\Local\Microsoft\Windows\Temporary Internet Files\Content.IE5\6HEQ511F\MC900431622[1].png"/>
            <p:cNvPicPr>
              <a:picLocks noChangeAspect="1" noChangeArrowheads="1"/>
            </p:cNvPicPr>
            <p:nvPr/>
          </p:nvPicPr>
          <p:blipFill>
            <a:blip r:embed="rId3" cstate="print"/>
            <a:srcRect/>
            <a:stretch>
              <a:fillRect/>
            </a:stretch>
          </p:blipFill>
          <p:spPr bwMode="auto">
            <a:xfrm>
              <a:off x="783694" y="2027250"/>
              <a:ext cx="707493" cy="707493"/>
            </a:xfrm>
            <a:prstGeom prst="rect">
              <a:avLst/>
            </a:prstGeom>
            <a:noFill/>
          </p:spPr>
        </p:pic>
        <p:pic>
          <p:nvPicPr>
            <p:cNvPr id="1030" name="Picture 6" descr="C:\Users\albanese\AppData\Local\Microsoft\Windows\Temporary Internet Files\Content.IE5\N8IBSDT5\MC900434845[1].png"/>
            <p:cNvPicPr>
              <a:picLocks noChangeAspect="1" noChangeArrowheads="1"/>
            </p:cNvPicPr>
            <p:nvPr/>
          </p:nvPicPr>
          <p:blipFill>
            <a:blip r:embed="rId4" cstate="print"/>
            <a:srcRect/>
            <a:stretch>
              <a:fillRect/>
            </a:stretch>
          </p:blipFill>
          <p:spPr bwMode="auto">
            <a:xfrm>
              <a:off x="2361948" y="3877617"/>
              <a:ext cx="761916" cy="761916"/>
            </a:xfrm>
            <a:prstGeom prst="rect">
              <a:avLst/>
            </a:prstGeom>
            <a:noFill/>
          </p:spPr>
        </p:pic>
        <p:sp>
          <p:nvSpPr>
            <p:cNvPr id="11" name="Cloud 10"/>
            <p:cNvSpPr/>
            <p:nvPr/>
          </p:nvSpPr>
          <p:spPr>
            <a:xfrm>
              <a:off x="76201" y="2952433"/>
              <a:ext cx="1088451" cy="653071"/>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Internet</a:t>
              </a:r>
              <a:endParaRPr lang="en-US" sz="1200" dirty="0"/>
            </a:p>
          </p:txBody>
        </p:sp>
        <p:pic>
          <p:nvPicPr>
            <p:cNvPr id="1033" name="Picture 9"/>
            <p:cNvPicPr>
              <a:picLocks noChangeAspect="1" noChangeArrowheads="1"/>
            </p:cNvPicPr>
            <p:nvPr/>
          </p:nvPicPr>
          <p:blipFill>
            <a:blip r:embed="rId5" cstate="print">
              <a:clrChange>
                <a:clrFrom>
                  <a:srgbClr val="000000"/>
                </a:clrFrom>
                <a:clrTo>
                  <a:srgbClr val="000000">
                    <a:alpha val="0"/>
                  </a:srgbClr>
                </a:clrTo>
              </a:clrChange>
            </a:blip>
            <a:srcRect/>
            <a:stretch>
              <a:fillRect/>
            </a:stretch>
          </p:blipFill>
          <p:spPr bwMode="auto">
            <a:xfrm>
              <a:off x="5518456" y="2625898"/>
              <a:ext cx="653071" cy="653071"/>
            </a:xfrm>
            <a:prstGeom prst="rect">
              <a:avLst/>
            </a:prstGeom>
            <a:noFill/>
            <a:ln w="9525">
              <a:noFill/>
              <a:miter lim="800000"/>
              <a:headEnd/>
              <a:tailEnd/>
            </a:ln>
          </p:spPr>
        </p:pic>
        <p:pic>
          <p:nvPicPr>
            <p:cNvPr id="17" name="Picture 2" descr="C:\Users\albanese\AppData\Local\Microsoft\Windows\Temporary Internet Files\Content.IE5\6HEQ511F\MC900431622[1].png"/>
            <p:cNvPicPr>
              <a:picLocks noChangeAspect="1" noChangeArrowheads="1"/>
            </p:cNvPicPr>
            <p:nvPr/>
          </p:nvPicPr>
          <p:blipFill>
            <a:blip r:embed="rId3" cstate="print"/>
            <a:srcRect/>
            <a:stretch>
              <a:fillRect/>
            </a:stretch>
          </p:blipFill>
          <p:spPr bwMode="auto">
            <a:xfrm>
              <a:off x="1219075" y="4149730"/>
              <a:ext cx="707493" cy="707493"/>
            </a:xfrm>
            <a:prstGeom prst="rect">
              <a:avLst/>
            </a:prstGeom>
            <a:noFill/>
          </p:spPr>
        </p:pic>
        <p:cxnSp>
          <p:nvCxnSpPr>
            <p:cNvPr id="33" name="Straight Connector 32"/>
            <p:cNvCxnSpPr>
              <a:stCxn id="1026" idx="1"/>
              <a:endCxn id="11" idx="3"/>
            </p:cNvCxnSpPr>
            <p:nvPr/>
          </p:nvCxnSpPr>
          <p:spPr>
            <a:xfrm rot="10800000" flipV="1">
              <a:off x="620427" y="2380997"/>
              <a:ext cx="163268" cy="608777"/>
            </a:xfrm>
            <a:prstGeom prst="line">
              <a:avLst/>
            </a:prstGeom>
          </p:spPr>
          <p:style>
            <a:lnRef idx="2">
              <a:schemeClr val="dk1"/>
            </a:lnRef>
            <a:fillRef idx="1">
              <a:schemeClr val="lt1"/>
            </a:fillRef>
            <a:effectRef idx="0">
              <a:schemeClr val="dk1"/>
            </a:effectRef>
            <a:fontRef idx="minor">
              <a:schemeClr val="dk1"/>
            </a:fontRef>
          </p:style>
        </p:cxnSp>
        <p:cxnSp>
          <p:nvCxnSpPr>
            <p:cNvPr id="36" name="Straight Connector 35"/>
            <p:cNvCxnSpPr>
              <a:endCxn id="11" idx="1"/>
            </p:cNvCxnSpPr>
            <p:nvPr/>
          </p:nvCxnSpPr>
          <p:spPr>
            <a:xfrm rot="16200000" flipV="1">
              <a:off x="402388" y="3822846"/>
              <a:ext cx="925879" cy="489803"/>
            </a:xfrm>
            <a:prstGeom prst="line">
              <a:avLst/>
            </a:prstGeom>
          </p:spPr>
          <p:style>
            <a:lnRef idx="2">
              <a:schemeClr val="dk1"/>
            </a:lnRef>
            <a:fillRef idx="1">
              <a:schemeClr val="lt1"/>
            </a:fillRef>
            <a:effectRef idx="0">
              <a:schemeClr val="dk1"/>
            </a:effectRef>
            <a:fontRef idx="minor">
              <a:schemeClr val="dk1"/>
            </a:fontRef>
          </p:style>
        </p:cxnSp>
        <p:pic>
          <p:nvPicPr>
            <p:cNvPr id="45" name="Picture 2" descr="C:\Users\albanese\AppData\Local\Microsoft\Windows\Temporary Internet Files\Content.IE5\6HEQ511F\MC900431622[1].png"/>
            <p:cNvPicPr>
              <a:picLocks noChangeAspect="1" noChangeArrowheads="1"/>
            </p:cNvPicPr>
            <p:nvPr/>
          </p:nvPicPr>
          <p:blipFill>
            <a:blip r:embed="rId3" cstate="print"/>
            <a:srcRect/>
            <a:stretch>
              <a:fillRect/>
            </a:stretch>
          </p:blipFill>
          <p:spPr bwMode="auto">
            <a:xfrm>
              <a:off x="3940202" y="4149730"/>
              <a:ext cx="707493" cy="707493"/>
            </a:xfrm>
            <a:prstGeom prst="rect">
              <a:avLst/>
            </a:prstGeom>
            <a:noFill/>
          </p:spPr>
        </p:pic>
        <p:pic>
          <p:nvPicPr>
            <p:cNvPr id="64" name="Picture 6" descr="C:\Users\albanese\AppData\Local\Microsoft\Windows\Temporary Internet Files\Content.IE5\N8IBSDT5\MC900434845[1].png"/>
            <p:cNvPicPr>
              <a:picLocks noChangeAspect="1" noChangeArrowheads="1"/>
            </p:cNvPicPr>
            <p:nvPr/>
          </p:nvPicPr>
          <p:blipFill>
            <a:blip r:embed="rId4" cstate="print"/>
            <a:srcRect/>
            <a:stretch>
              <a:fillRect/>
            </a:stretch>
          </p:blipFill>
          <p:spPr bwMode="auto">
            <a:xfrm>
              <a:off x="4647695" y="2462630"/>
              <a:ext cx="761916" cy="761916"/>
            </a:xfrm>
            <a:prstGeom prst="rect">
              <a:avLst/>
            </a:prstGeom>
            <a:noFill/>
          </p:spPr>
        </p:pic>
        <p:pic>
          <p:nvPicPr>
            <p:cNvPr id="66" name="Picture 9"/>
            <p:cNvPicPr>
              <a:picLocks noChangeAspect="1" noChangeArrowheads="1"/>
            </p:cNvPicPr>
            <p:nvPr/>
          </p:nvPicPr>
          <p:blipFill>
            <a:blip r:embed="rId5" cstate="print">
              <a:clrChange>
                <a:clrFrom>
                  <a:srgbClr val="000000"/>
                </a:clrFrom>
                <a:clrTo>
                  <a:srgbClr val="000000">
                    <a:alpha val="0"/>
                  </a:srgbClr>
                </a:clrTo>
              </a:clrChange>
            </a:blip>
            <a:srcRect/>
            <a:stretch>
              <a:fillRect/>
            </a:stretch>
          </p:blipFill>
          <p:spPr bwMode="auto">
            <a:xfrm>
              <a:off x="3069441" y="4421842"/>
              <a:ext cx="653071" cy="653071"/>
            </a:xfrm>
            <a:prstGeom prst="rect">
              <a:avLst/>
            </a:prstGeom>
            <a:noFill/>
            <a:ln w="9525">
              <a:noFill/>
              <a:miter lim="800000"/>
              <a:headEnd/>
              <a:tailEnd/>
            </a:ln>
          </p:spPr>
        </p:pic>
        <p:pic>
          <p:nvPicPr>
            <p:cNvPr id="67" name="Picture 6" descr="C:\Users\albanese\AppData\Local\Microsoft\Windows\Temporary Internet Files\Content.IE5\N8IBSDT5\MC900434845[1].png"/>
            <p:cNvPicPr>
              <a:picLocks noChangeAspect="1" noChangeArrowheads="1"/>
            </p:cNvPicPr>
            <p:nvPr/>
          </p:nvPicPr>
          <p:blipFill>
            <a:blip r:embed="rId4" cstate="print"/>
            <a:srcRect/>
            <a:stretch>
              <a:fillRect/>
            </a:stretch>
          </p:blipFill>
          <p:spPr bwMode="auto">
            <a:xfrm>
              <a:off x="4919808" y="3224546"/>
              <a:ext cx="761916" cy="761916"/>
            </a:xfrm>
            <a:prstGeom prst="rect">
              <a:avLst/>
            </a:prstGeom>
            <a:noFill/>
          </p:spPr>
        </p:pic>
        <p:cxnSp>
          <p:nvCxnSpPr>
            <p:cNvPr id="82" name="Straight Connector 81"/>
            <p:cNvCxnSpPr>
              <a:stCxn id="17" idx="3"/>
              <a:endCxn id="76" idx="2"/>
            </p:cNvCxnSpPr>
            <p:nvPr/>
          </p:nvCxnSpPr>
          <p:spPr>
            <a:xfrm>
              <a:off x="1926568" y="4503476"/>
              <a:ext cx="163268" cy="0"/>
            </a:xfrm>
            <a:prstGeom prst="line">
              <a:avLst/>
            </a:prstGeom>
          </p:spPr>
          <p:style>
            <a:lnRef idx="2">
              <a:schemeClr val="dk1"/>
            </a:lnRef>
            <a:fillRef idx="1">
              <a:schemeClr val="lt1"/>
            </a:fillRef>
            <a:effectRef idx="0">
              <a:schemeClr val="dk1"/>
            </a:effectRef>
            <a:fontRef idx="minor">
              <a:schemeClr val="dk1"/>
            </a:fontRef>
          </p:style>
        </p:cxnSp>
        <p:cxnSp>
          <p:nvCxnSpPr>
            <p:cNvPr id="88" name="Straight Connector 87"/>
            <p:cNvCxnSpPr>
              <a:stCxn id="76" idx="6"/>
              <a:endCxn id="45" idx="1"/>
            </p:cNvCxnSpPr>
            <p:nvPr/>
          </p:nvCxnSpPr>
          <p:spPr>
            <a:xfrm>
              <a:off x="3776935" y="4503476"/>
              <a:ext cx="163268" cy="0"/>
            </a:xfrm>
            <a:prstGeom prst="line">
              <a:avLst/>
            </a:prstGeom>
          </p:spPr>
          <p:style>
            <a:lnRef idx="2">
              <a:schemeClr val="dk1"/>
            </a:lnRef>
            <a:fillRef idx="1">
              <a:schemeClr val="lt1"/>
            </a:fillRef>
            <a:effectRef idx="0">
              <a:schemeClr val="dk1"/>
            </a:effectRef>
            <a:fontRef idx="minor">
              <a:schemeClr val="dk1"/>
            </a:fontRef>
          </p:style>
        </p:cxnSp>
        <p:sp>
          <p:nvSpPr>
            <p:cNvPr id="92" name="Oval 91"/>
            <p:cNvSpPr/>
            <p:nvPr/>
          </p:nvSpPr>
          <p:spPr>
            <a:xfrm>
              <a:off x="1654455" y="2190518"/>
              <a:ext cx="1687099" cy="380958"/>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200"/>
            </a:p>
          </p:txBody>
        </p:sp>
        <p:pic>
          <p:nvPicPr>
            <p:cNvPr id="93" name="Picture 6" descr="C:\Users\albanese\AppData\Local\Microsoft\Windows\Temporary Internet Files\Content.IE5\N8IBSDT5\MC900434845[1].png"/>
            <p:cNvPicPr>
              <a:picLocks noChangeAspect="1" noChangeArrowheads="1"/>
            </p:cNvPicPr>
            <p:nvPr/>
          </p:nvPicPr>
          <p:blipFill>
            <a:blip r:embed="rId4" cstate="print"/>
            <a:srcRect/>
            <a:stretch>
              <a:fillRect/>
            </a:stretch>
          </p:blipFill>
          <p:spPr bwMode="auto">
            <a:xfrm>
              <a:off x="1926568" y="1755137"/>
              <a:ext cx="761916" cy="761916"/>
            </a:xfrm>
            <a:prstGeom prst="rect">
              <a:avLst/>
            </a:prstGeom>
            <a:noFill/>
          </p:spPr>
        </p:pic>
        <p:pic>
          <p:nvPicPr>
            <p:cNvPr id="94" name="Picture 2" descr="C:\Users\albanese\AppData\Local\Microsoft\Windows\Temporary Internet Files\Content.IE5\6HEQ511F\MC900431622[1].png"/>
            <p:cNvPicPr>
              <a:picLocks noChangeAspect="1" noChangeArrowheads="1"/>
            </p:cNvPicPr>
            <p:nvPr/>
          </p:nvPicPr>
          <p:blipFill>
            <a:blip r:embed="rId3" cstate="print"/>
            <a:srcRect/>
            <a:stretch>
              <a:fillRect/>
            </a:stretch>
          </p:blipFill>
          <p:spPr bwMode="auto">
            <a:xfrm>
              <a:off x="3504822" y="2027250"/>
              <a:ext cx="707493" cy="707493"/>
            </a:xfrm>
            <a:prstGeom prst="rect">
              <a:avLst/>
            </a:prstGeom>
            <a:noFill/>
          </p:spPr>
        </p:pic>
        <p:pic>
          <p:nvPicPr>
            <p:cNvPr id="95" name="Picture 9"/>
            <p:cNvPicPr>
              <a:picLocks noChangeAspect="1" noChangeArrowheads="1"/>
            </p:cNvPicPr>
            <p:nvPr/>
          </p:nvPicPr>
          <p:blipFill>
            <a:blip r:embed="rId5" cstate="print">
              <a:clrChange>
                <a:clrFrom>
                  <a:srgbClr val="000000"/>
                </a:clrFrom>
                <a:clrTo>
                  <a:srgbClr val="000000">
                    <a:alpha val="0"/>
                  </a:srgbClr>
                </a:clrTo>
              </a:clrChange>
            </a:blip>
            <a:srcRect/>
            <a:stretch>
              <a:fillRect/>
            </a:stretch>
          </p:blipFill>
          <p:spPr bwMode="auto">
            <a:xfrm>
              <a:off x="2579638" y="2244940"/>
              <a:ext cx="653071" cy="653071"/>
            </a:xfrm>
            <a:prstGeom prst="rect">
              <a:avLst/>
            </a:prstGeom>
            <a:noFill/>
            <a:ln w="9525">
              <a:noFill/>
              <a:miter lim="800000"/>
              <a:headEnd/>
              <a:tailEnd/>
            </a:ln>
          </p:spPr>
        </p:pic>
        <p:cxnSp>
          <p:nvCxnSpPr>
            <p:cNvPr id="96" name="Straight Connector 95"/>
            <p:cNvCxnSpPr>
              <a:stCxn id="1026" idx="3"/>
              <a:endCxn id="92" idx="2"/>
            </p:cNvCxnSpPr>
            <p:nvPr/>
          </p:nvCxnSpPr>
          <p:spPr>
            <a:xfrm>
              <a:off x="1491187" y="2380997"/>
              <a:ext cx="163268" cy="0"/>
            </a:xfrm>
            <a:prstGeom prst="line">
              <a:avLst/>
            </a:prstGeom>
          </p:spPr>
          <p:style>
            <a:lnRef idx="2">
              <a:schemeClr val="dk1"/>
            </a:lnRef>
            <a:fillRef idx="1">
              <a:schemeClr val="lt1"/>
            </a:fillRef>
            <a:effectRef idx="0">
              <a:schemeClr val="dk1"/>
            </a:effectRef>
            <a:fontRef idx="minor">
              <a:schemeClr val="dk1"/>
            </a:fontRef>
          </p:style>
        </p:cxnSp>
        <p:cxnSp>
          <p:nvCxnSpPr>
            <p:cNvPr id="97" name="Straight Connector 96"/>
            <p:cNvCxnSpPr>
              <a:stCxn id="92" idx="6"/>
              <a:endCxn id="94" idx="1"/>
            </p:cNvCxnSpPr>
            <p:nvPr/>
          </p:nvCxnSpPr>
          <p:spPr>
            <a:xfrm>
              <a:off x="3341554" y="2380997"/>
              <a:ext cx="163268" cy="0"/>
            </a:xfrm>
            <a:prstGeom prst="line">
              <a:avLst/>
            </a:prstGeom>
          </p:spPr>
          <p:style>
            <a:lnRef idx="2">
              <a:schemeClr val="dk1"/>
            </a:lnRef>
            <a:fillRef idx="1">
              <a:schemeClr val="lt1"/>
            </a:fillRef>
            <a:effectRef idx="0">
              <a:schemeClr val="dk1"/>
            </a:effectRef>
            <a:fontRef idx="minor">
              <a:schemeClr val="dk1"/>
            </a:fontRef>
          </p:style>
        </p:cxnSp>
        <p:cxnSp>
          <p:nvCxnSpPr>
            <p:cNvPr id="99" name="Straight Connector 98"/>
            <p:cNvCxnSpPr>
              <a:stCxn id="94" idx="2"/>
              <a:endCxn id="79" idx="1"/>
            </p:cNvCxnSpPr>
            <p:nvPr/>
          </p:nvCxnSpPr>
          <p:spPr>
            <a:xfrm rot="16200000" flipH="1">
              <a:off x="4072674" y="2520638"/>
              <a:ext cx="390295" cy="818507"/>
            </a:xfrm>
            <a:prstGeom prst="line">
              <a:avLst/>
            </a:prstGeom>
          </p:spPr>
          <p:style>
            <a:lnRef idx="2">
              <a:schemeClr val="dk1"/>
            </a:lnRef>
            <a:fillRef idx="1">
              <a:schemeClr val="lt1"/>
            </a:fillRef>
            <a:effectRef idx="0">
              <a:schemeClr val="dk1"/>
            </a:effectRef>
            <a:fontRef idx="minor">
              <a:schemeClr val="dk1"/>
            </a:fontRef>
          </p:style>
        </p:cxnSp>
        <p:cxnSp>
          <p:nvCxnSpPr>
            <p:cNvPr id="102" name="Straight Connector 101"/>
            <p:cNvCxnSpPr>
              <a:stCxn id="79" idx="3"/>
              <a:endCxn id="45" idx="0"/>
            </p:cNvCxnSpPr>
            <p:nvPr/>
          </p:nvCxnSpPr>
          <p:spPr>
            <a:xfrm rot="5400000">
              <a:off x="4127097" y="3599751"/>
              <a:ext cx="716831" cy="383126"/>
            </a:xfrm>
            <a:prstGeom prst="line">
              <a:avLst/>
            </a:prstGeom>
          </p:spPr>
          <p:style>
            <a:lnRef idx="2">
              <a:schemeClr val="dk1"/>
            </a:lnRef>
            <a:fillRef idx="1">
              <a:schemeClr val="lt1"/>
            </a:fillRef>
            <a:effectRef idx="0">
              <a:schemeClr val="dk1"/>
            </a:effectRef>
            <a:fontRef idx="minor">
              <a:schemeClr val="dk1"/>
            </a:fontRef>
          </p:style>
        </p:cxnSp>
        <p:sp>
          <p:nvSpPr>
            <p:cNvPr id="107" name="TextBox 106"/>
            <p:cNvSpPr txBox="1"/>
            <p:nvPr/>
          </p:nvSpPr>
          <p:spPr>
            <a:xfrm>
              <a:off x="1708878" y="1537447"/>
              <a:ext cx="1148584" cy="276999"/>
            </a:xfrm>
            <a:prstGeom prst="rect">
              <a:avLst/>
            </a:prstGeom>
            <a:noFill/>
          </p:spPr>
          <p:txBody>
            <a:bodyPr wrap="none" rtlCol="0">
              <a:spAutoFit/>
            </a:bodyPr>
            <a:lstStyle/>
            <a:p>
              <a:r>
                <a:rPr lang="en-US" sz="1200" dirty="0" smtClean="0"/>
                <a:t>Web Server (A)</a:t>
              </a:r>
              <a:endParaRPr lang="en-US" sz="1200" dirty="0"/>
            </a:p>
          </p:txBody>
        </p:sp>
        <p:sp>
          <p:nvSpPr>
            <p:cNvPr id="108" name="TextBox 107"/>
            <p:cNvSpPr txBox="1"/>
            <p:nvPr/>
          </p:nvSpPr>
          <p:spPr>
            <a:xfrm>
              <a:off x="1932284" y="3605504"/>
              <a:ext cx="1577548" cy="276999"/>
            </a:xfrm>
            <a:prstGeom prst="rect">
              <a:avLst/>
            </a:prstGeom>
            <a:noFill/>
          </p:spPr>
          <p:txBody>
            <a:bodyPr wrap="none" rtlCol="0">
              <a:spAutoFit/>
            </a:bodyPr>
            <a:lstStyle/>
            <a:p>
              <a:r>
                <a:rPr lang="en-US" sz="1200" dirty="0" smtClean="0"/>
                <a:t>Mobile App Server (C)</a:t>
              </a:r>
              <a:endParaRPr lang="en-US" sz="1200" dirty="0"/>
            </a:p>
          </p:txBody>
        </p:sp>
        <p:sp>
          <p:nvSpPr>
            <p:cNvPr id="109" name="TextBox 108"/>
            <p:cNvSpPr txBox="1"/>
            <p:nvPr/>
          </p:nvSpPr>
          <p:spPr>
            <a:xfrm>
              <a:off x="4329534" y="2198851"/>
              <a:ext cx="1322670" cy="276999"/>
            </a:xfrm>
            <a:prstGeom prst="rect">
              <a:avLst/>
            </a:prstGeom>
            <a:noFill/>
          </p:spPr>
          <p:txBody>
            <a:bodyPr wrap="none" rtlCol="0">
              <a:spAutoFit/>
            </a:bodyPr>
            <a:lstStyle/>
            <a:p>
              <a:r>
                <a:rPr lang="en-US" sz="1200" dirty="0" smtClean="0"/>
                <a:t>Catalog Server (E)</a:t>
              </a:r>
              <a:endParaRPr lang="en-US" sz="1200" dirty="0"/>
            </a:p>
          </p:txBody>
        </p:sp>
        <p:sp>
          <p:nvSpPr>
            <p:cNvPr id="110" name="TextBox 109"/>
            <p:cNvSpPr txBox="1"/>
            <p:nvPr/>
          </p:nvSpPr>
          <p:spPr>
            <a:xfrm>
              <a:off x="4430005" y="3932038"/>
              <a:ext cx="1874231" cy="276999"/>
            </a:xfrm>
            <a:prstGeom prst="rect">
              <a:avLst/>
            </a:prstGeom>
            <a:noFill/>
          </p:spPr>
          <p:txBody>
            <a:bodyPr wrap="none" rtlCol="0">
              <a:spAutoFit/>
            </a:bodyPr>
            <a:lstStyle/>
            <a:p>
              <a:r>
                <a:rPr lang="en-US" sz="1200" dirty="0" smtClean="0"/>
                <a:t>Order Processing Server (F)</a:t>
              </a:r>
              <a:endParaRPr lang="en-US" sz="1200" dirty="0"/>
            </a:p>
          </p:txBody>
        </p:sp>
        <p:sp>
          <p:nvSpPr>
            <p:cNvPr id="111" name="TextBox 110"/>
            <p:cNvSpPr txBox="1"/>
            <p:nvPr/>
          </p:nvSpPr>
          <p:spPr>
            <a:xfrm>
              <a:off x="5355189" y="2408208"/>
              <a:ext cx="1043747" cy="276999"/>
            </a:xfrm>
            <a:prstGeom prst="rect">
              <a:avLst/>
            </a:prstGeom>
            <a:noFill/>
          </p:spPr>
          <p:txBody>
            <a:bodyPr wrap="none" rtlCol="0">
              <a:spAutoFit/>
            </a:bodyPr>
            <a:lstStyle/>
            <a:p>
              <a:r>
                <a:rPr lang="en-US" sz="1200" dirty="0" smtClean="0"/>
                <a:t>DB Server (G)</a:t>
              </a:r>
              <a:endParaRPr lang="en-US" sz="1200" dirty="0"/>
            </a:p>
          </p:txBody>
        </p:sp>
        <p:sp>
          <p:nvSpPr>
            <p:cNvPr id="112" name="TextBox 111"/>
            <p:cNvSpPr txBox="1"/>
            <p:nvPr/>
          </p:nvSpPr>
          <p:spPr>
            <a:xfrm>
              <a:off x="1763300" y="4811134"/>
              <a:ext cx="1373966" cy="276999"/>
            </a:xfrm>
            <a:prstGeom prst="rect">
              <a:avLst/>
            </a:prstGeom>
            <a:noFill/>
          </p:spPr>
          <p:txBody>
            <a:bodyPr wrap="none" rtlCol="0">
              <a:spAutoFit/>
            </a:bodyPr>
            <a:lstStyle/>
            <a:p>
              <a:r>
                <a:rPr lang="en-US" sz="1200" dirty="0" smtClean="0"/>
                <a:t>Local DB Server (D)</a:t>
              </a:r>
              <a:endParaRPr lang="en-US" sz="1200" dirty="0"/>
            </a:p>
          </p:txBody>
        </p:sp>
        <p:sp>
          <p:nvSpPr>
            <p:cNvPr id="114" name="TextBox 113"/>
            <p:cNvSpPr txBox="1"/>
            <p:nvPr/>
          </p:nvSpPr>
          <p:spPr>
            <a:xfrm>
              <a:off x="2222551" y="2851922"/>
              <a:ext cx="1357936" cy="276999"/>
            </a:xfrm>
            <a:prstGeom prst="rect">
              <a:avLst/>
            </a:prstGeom>
            <a:noFill/>
          </p:spPr>
          <p:txBody>
            <a:bodyPr wrap="none" rtlCol="0">
              <a:spAutoFit/>
            </a:bodyPr>
            <a:lstStyle/>
            <a:p>
              <a:r>
                <a:rPr lang="en-US" sz="1200" dirty="0" smtClean="0"/>
                <a:t>Local DB Server (B)</a:t>
              </a:r>
              <a:endParaRPr lang="en-US" sz="1200" dirty="0"/>
            </a:p>
          </p:txBody>
        </p:sp>
      </p:grpSp>
      <p:sp>
        <p:nvSpPr>
          <p:cNvPr id="6" name="TextBox 5"/>
          <p:cNvSpPr txBox="1"/>
          <p:nvPr/>
        </p:nvSpPr>
        <p:spPr>
          <a:xfrm>
            <a:off x="228600" y="1647110"/>
            <a:ext cx="1828800" cy="919401"/>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200" b="1" dirty="0" smtClean="0"/>
              <a:t>Current situation</a:t>
            </a:r>
            <a:r>
              <a:rPr lang="en-US" sz="1200" dirty="0" smtClean="0"/>
              <a:t>. Is there any ongoing attack? If yes, where is the attacker?  </a:t>
            </a:r>
            <a:endParaRPr lang="en-US" sz="1200" dirty="0"/>
          </a:p>
        </p:txBody>
      </p:sp>
      <p:sp>
        <p:nvSpPr>
          <p:cNvPr id="41" name="TextBox 40"/>
          <p:cNvSpPr txBox="1"/>
          <p:nvPr/>
        </p:nvSpPr>
        <p:spPr>
          <a:xfrm>
            <a:off x="2514600" y="1647110"/>
            <a:ext cx="1828800" cy="919401"/>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200" b="1" dirty="0" smtClean="0"/>
              <a:t>Impact</a:t>
            </a:r>
            <a:r>
              <a:rPr lang="en-US" sz="1200" dirty="0" smtClean="0"/>
              <a:t>. How is the attack impacting the enterprise or mission? Can we assess the damage?  </a:t>
            </a:r>
            <a:endParaRPr lang="en-US" sz="1200" dirty="0"/>
          </a:p>
        </p:txBody>
      </p:sp>
      <p:sp>
        <p:nvSpPr>
          <p:cNvPr id="42" name="TextBox 41"/>
          <p:cNvSpPr txBox="1"/>
          <p:nvPr/>
        </p:nvSpPr>
        <p:spPr>
          <a:xfrm>
            <a:off x="4758452" y="1647109"/>
            <a:ext cx="1828800" cy="919401"/>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200" b="1" dirty="0" smtClean="0"/>
              <a:t>Evolution</a:t>
            </a:r>
            <a:r>
              <a:rPr lang="en-US" sz="1200" dirty="0" smtClean="0"/>
              <a:t>. How is the situation evolving? Can we track all the steps of an attack?</a:t>
            </a:r>
            <a:endParaRPr lang="en-US" sz="1200" dirty="0"/>
          </a:p>
        </p:txBody>
      </p:sp>
      <p:sp>
        <p:nvSpPr>
          <p:cNvPr id="43" name="TextBox 42"/>
          <p:cNvSpPr txBox="1"/>
          <p:nvPr/>
        </p:nvSpPr>
        <p:spPr>
          <a:xfrm>
            <a:off x="6934200" y="1656076"/>
            <a:ext cx="1828800" cy="919401"/>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200" b="1" dirty="0" smtClean="0"/>
              <a:t>Behavior</a:t>
            </a:r>
            <a:r>
              <a:rPr lang="en-US" sz="1200" dirty="0" smtClean="0"/>
              <a:t>. How are the attackers expected to behave? What are their strategies?  </a:t>
            </a:r>
            <a:endParaRPr lang="en-US" sz="1200" dirty="0"/>
          </a:p>
        </p:txBody>
      </p:sp>
      <p:sp>
        <p:nvSpPr>
          <p:cNvPr id="44" name="TextBox 43"/>
          <p:cNvSpPr txBox="1"/>
          <p:nvPr/>
        </p:nvSpPr>
        <p:spPr>
          <a:xfrm>
            <a:off x="6934200" y="2776115"/>
            <a:ext cx="1828800" cy="919401"/>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200" b="1" dirty="0" smtClean="0"/>
              <a:t>Forensics</a:t>
            </a:r>
            <a:r>
              <a:rPr lang="en-US" sz="1200" dirty="0" smtClean="0"/>
              <a:t>. How did the attacker create the current situation? What was he trying to achieve?</a:t>
            </a:r>
            <a:endParaRPr lang="en-US" sz="1200" dirty="0"/>
          </a:p>
        </p:txBody>
      </p:sp>
      <p:sp>
        <p:nvSpPr>
          <p:cNvPr id="46" name="TextBox 45"/>
          <p:cNvSpPr txBox="1"/>
          <p:nvPr/>
        </p:nvSpPr>
        <p:spPr>
          <a:xfrm>
            <a:off x="6934200" y="3892179"/>
            <a:ext cx="1828800" cy="919401"/>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200" b="1" dirty="0" smtClean="0"/>
              <a:t>Information</a:t>
            </a:r>
            <a:r>
              <a:rPr lang="en-US" sz="1200" dirty="0" smtClean="0"/>
              <a:t>. What information sources can we rely upon? Can we assess their quality?</a:t>
            </a:r>
          </a:p>
        </p:txBody>
      </p:sp>
      <p:sp>
        <p:nvSpPr>
          <p:cNvPr id="47" name="TextBox 46"/>
          <p:cNvSpPr txBox="1"/>
          <p:nvPr/>
        </p:nvSpPr>
        <p:spPr>
          <a:xfrm>
            <a:off x="6934200" y="5018211"/>
            <a:ext cx="1828800" cy="715089"/>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200" b="1" dirty="0" smtClean="0"/>
              <a:t>Prediction</a:t>
            </a:r>
            <a:r>
              <a:rPr lang="en-US" sz="1200" dirty="0" smtClean="0"/>
              <a:t>. Can we predict plausible futures of the current situation?</a:t>
            </a:r>
          </a:p>
        </p:txBody>
      </p:sp>
      <p:sp>
        <p:nvSpPr>
          <p:cNvPr id="48" name="TextBox 47"/>
          <p:cNvSpPr txBox="1"/>
          <p:nvPr/>
        </p:nvSpPr>
        <p:spPr>
          <a:xfrm>
            <a:off x="6934200" y="5939931"/>
            <a:ext cx="1828800" cy="715089"/>
          </a:xfrm>
          <a:prstGeom prst="round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1200" b="1" dirty="0" smtClean="0"/>
              <a:t>Scalability</a:t>
            </a:r>
            <a:r>
              <a:rPr lang="en-US" sz="1200" dirty="0" smtClean="0"/>
              <a:t>. How can we ensure that solutions scale well for large networks?</a:t>
            </a:r>
          </a:p>
        </p:txBody>
      </p:sp>
    </p:spTree>
    <p:extLst>
      <p:ext uri="{BB962C8B-B14F-4D97-AF65-F5344CB8AC3E}">
        <p14:creationId xmlns:p14="http://schemas.microsoft.com/office/powerpoint/2010/main" val="4077861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1" grpId="0" animBg="1"/>
      <p:bldP spid="42" grpId="0" animBg="1"/>
      <p:bldP spid="43" grpId="0" animBg="1"/>
      <p:bldP spid="44" grpId="0" animBg="1"/>
      <p:bldP spid="46" grpId="0" animBg="1"/>
      <p:bldP spid="47" grpId="0" animBg="1"/>
      <p:bldP spid="4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Desired CSA Capabilities</a:t>
            </a:r>
            <a:endParaRPr lang="en-US" dirty="0"/>
          </a:p>
        </p:txBody>
      </p:sp>
      <p:sp>
        <p:nvSpPr>
          <p:cNvPr id="6" name="Footer Placeholder 5"/>
          <p:cNvSpPr>
            <a:spLocks noGrp="1"/>
          </p:cNvSpPr>
          <p:nvPr>
            <p:ph type="ftr" sz="quarter" idx="11"/>
          </p:nvPr>
        </p:nvSpPr>
        <p:spPr/>
        <p:txBody>
          <a:bodyPr/>
          <a:lstStyle/>
          <a:p>
            <a:r>
              <a:rPr lang="en-US" smtClean="0"/>
              <a:t>ARO-MURI on Cyber-Situation Awareness Review Meeting</a:t>
            </a:r>
            <a:endParaRPr lang="en-US" dirty="0"/>
          </a:p>
        </p:txBody>
      </p:sp>
      <p:sp>
        <p:nvSpPr>
          <p:cNvPr id="8" name="Slide Number Placeholder 7"/>
          <p:cNvSpPr>
            <a:spLocks noGrp="1"/>
          </p:cNvSpPr>
          <p:nvPr>
            <p:ph type="sldNum" sz="quarter" idx="12"/>
          </p:nvPr>
        </p:nvSpPr>
        <p:spPr/>
        <p:txBody>
          <a:bodyPr>
            <a:normAutofit fontScale="85000" lnSpcReduction="20000"/>
          </a:bodyPr>
          <a:lstStyle/>
          <a:p>
            <a:fld id="{B6F15528-21DE-4FAA-801E-634DDDAF4B2B}" type="slidenum">
              <a:rPr lang="en-US" smtClean="0"/>
              <a:pPr/>
              <a:t>3</a:t>
            </a:fld>
            <a:endParaRPr lang="en-US"/>
          </a:p>
        </p:txBody>
      </p:sp>
      <p:sp>
        <p:nvSpPr>
          <p:cNvPr id="3" name="Content Placeholder 2"/>
          <p:cNvSpPr>
            <a:spLocks noGrp="1"/>
          </p:cNvSpPr>
          <p:nvPr>
            <p:ph sz="quarter" idx="1"/>
          </p:nvPr>
        </p:nvSpPr>
        <p:spPr/>
        <p:txBody>
          <a:bodyPr>
            <a:noAutofit/>
          </a:bodyPr>
          <a:lstStyle/>
          <a:p>
            <a:pPr marL="514350" indent="-514350">
              <a:spcBef>
                <a:spcPts val="0"/>
              </a:spcBef>
            </a:pPr>
            <a:r>
              <a:rPr lang="en-US" sz="2400" dirty="0" smtClean="0"/>
              <a:t>Aspects of cyber situational awareness that need to be addressed in order to answers all the previous questions</a:t>
            </a:r>
          </a:p>
          <a:p>
            <a:pPr marL="833438" lvl="1" indent="-376238">
              <a:spcBef>
                <a:spcPts val="0"/>
              </a:spcBef>
              <a:buFont typeface="+mj-lt"/>
              <a:buAutoNum type="arabicPeriod"/>
            </a:pPr>
            <a:r>
              <a:rPr lang="en-US" sz="2000" b="1" dirty="0" smtClean="0">
                <a:ln w="12700">
                  <a:solidFill>
                    <a:schemeClr val="tx1"/>
                  </a:solidFill>
                  <a:prstDash val="solid"/>
                </a:ln>
                <a:solidFill>
                  <a:srgbClr val="00B0F0"/>
                </a:solidFill>
                <a:effectLst>
                  <a:outerShdw blurRad="41275" dist="20320" dir="1800000" algn="tl" rotWithShape="0">
                    <a:srgbClr val="000000">
                      <a:alpha val="40000"/>
                    </a:srgbClr>
                  </a:outerShdw>
                </a:effectLst>
                <a:latin typeface="Aharoni" pitchFamily="2" charset="-79"/>
                <a:cs typeface="Aharoni" pitchFamily="2" charset="-79"/>
              </a:rPr>
              <a:t>Be aware of current situation</a:t>
            </a:r>
          </a:p>
          <a:p>
            <a:pPr marL="1106488" lvl="2" indent="-301625">
              <a:spcBef>
                <a:spcPts val="0"/>
              </a:spcBef>
            </a:pPr>
            <a:r>
              <a:rPr lang="en-US" sz="1800" dirty="0" smtClean="0"/>
              <a:t>Identification of past and ongoing attacks </a:t>
            </a:r>
          </a:p>
          <a:p>
            <a:pPr marL="833438" lvl="1" indent="-376238">
              <a:spcBef>
                <a:spcPts val="0"/>
              </a:spcBef>
              <a:buFont typeface="+mj-lt"/>
              <a:buAutoNum type="arabicPeriod"/>
            </a:pPr>
            <a:r>
              <a:rPr lang="en-US" sz="2000" b="1" dirty="0" smtClean="0">
                <a:ln w="12700">
                  <a:solidFill>
                    <a:schemeClr val="tx1"/>
                  </a:solidFill>
                  <a:prstDash val="solid"/>
                </a:ln>
                <a:solidFill>
                  <a:srgbClr val="00B0F0"/>
                </a:solidFill>
                <a:effectLst>
                  <a:outerShdw blurRad="41275" dist="20320" dir="1800000" algn="tl" rotWithShape="0">
                    <a:srgbClr val="000000">
                      <a:alpha val="40000"/>
                    </a:srgbClr>
                  </a:outerShdw>
                </a:effectLst>
                <a:latin typeface="Aharoni" pitchFamily="2" charset="-79"/>
                <a:cs typeface="Aharoni" pitchFamily="2" charset="-79"/>
              </a:rPr>
              <a:t>Be aware of the impact of the attack</a:t>
            </a:r>
          </a:p>
          <a:p>
            <a:pPr marL="1106488" lvl="2" indent="-301625">
              <a:spcBef>
                <a:spcPts val="0"/>
              </a:spcBef>
            </a:pPr>
            <a:r>
              <a:rPr lang="en-US" sz="1800" dirty="0" smtClean="0"/>
              <a:t>Damage assessment</a:t>
            </a:r>
          </a:p>
          <a:p>
            <a:pPr marL="833438" lvl="1" indent="-376238">
              <a:spcBef>
                <a:spcPts val="0"/>
              </a:spcBef>
              <a:buFont typeface="+mj-lt"/>
              <a:buAutoNum type="arabicPeriod"/>
            </a:pPr>
            <a:r>
              <a:rPr lang="en-US" sz="2000" b="1" dirty="0" smtClean="0">
                <a:ln w="12700">
                  <a:solidFill>
                    <a:schemeClr val="tx1"/>
                  </a:solidFill>
                  <a:prstDash val="solid"/>
                </a:ln>
                <a:solidFill>
                  <a:srgbClr val="00B0F0"/>
                </a:solidFill>
                <a:effectLst>
                  <a:outerShdw blurRad="41275" dist="20320" dir="1800000" algn="tl" rotWithShape="0">
                    <a:srgbClr val="000000">
                      <a:alpha val="40000"/>
                    </a:srgbClr>
                  </a:outerShdw>
                </a:effectLst>
                <a:latin typeface="Aharoni" pitchFamily="2" charset="-79"/>
                <a:cs typeface="Aharoni" pitchFamily="2" charset="-79"/>
              </a:rPr>
              <a:t>Be aware of how situations evolve</a:t>
            </a:r>
          </a:p>
          <a:p>
            <a:pPr marL="1106488" lvl="2" indent="-301625">
              <a:spcBef>
                <a:spcPts val="0"/>
              </a:spcBef>
            </a:pPr>
            <a:r>
              <a:rPr lang="en-US" sz="1800" dirty="0" smtClean="0"/>
              <a:t>Real-time tracking of attacks</a:t>
            </a:r>
          </a:p>
          <a:p>
            <a:pPr marL="833438" lvl="1" indent="-376238">
              <a:spcBef>
                <a:spcPts val="0"/>
              </a:spcBef>
              <a:buFont typeface="+mj-lt"/>
              <a:buAutoNum type="arabicPeriod"/>
            </a:pPr>
            <a:r>
              <a:rPr lang="en-US" sz="2000" b="1" dirty="0" smtClean="0">
                <a:ln w="12700">
                  <a:solidFill>
                    <a:schemeClr val="tx1"/>
                  </a:solidFill>
                  <a:prstDash val="solid"/>
                </a:ln>
                <a:solidFill>
                  <a:srgbClr val="00B0F0"/>
                </a:solidFill>
                <a:effectLst>
                  <a:outerShdw blurRad="41275" dist="20320" dir="1800000" algn="tl" rotWithShape="0">
                    <a:srgbClr val="000000">
                      <a:alpha val="40000"/>
                    </a:srgbClr>
                  </a:outerShdw>
                </a:effectLst>
                <a:latin typeface="Aharoni" pitchFamily="2" charset="-79"/>
                <a:cs typeface="Aharoni" pitchFamily="2" charset="-79"/>
              </a:rPr>
              <a:t>Be aware of adversary behavior</a:t>
            </a:r>
          </a:p>
          <a:p>
            <a:pPr marL="1106488" lvl="2" indent="-301625">
              <a:spcBef>
                <a:spcPts val="0"/>
              </a:spcBef>
            </a:pPr>
            <a:r>
              <a:rPr lang="en-US" sz="1800" dirty="0" smtClean="0"/>
              <a:t>Integration of knowledge of the attacker’s behavior into the attack model</a:t>
            </a:r>
          </a:p>
          <a:p>
            <a:pPr marL="833438" lvl="1" indent="-376238">
              <a:spcBef>
                <a:spcPts val="0"/>
              </a:spcBef>
              <a:buFont typeface="+mj-lt"/>
              <a:buAutoNum type="arabicPeriod"/>
            </a:pPr>
            <a:r>
              <a:rPr lang="en-US" sz="2000" b="1" dirty="0" smtClean="0">
                <a:ln w="12700">
                  <a:solidFill>
                    <a:schemeClr val="tx1"/>
                  </a:solidFill>
                  <a:prstDash val="solid"/>
                </a:ln>
                <a:solidFill>
                  <a:srgbClr val="00B0F0"/>
                </a:solidFill>
                <a:effectLst>
                  <a:outerShdw blurRad="41275" dist="20320" dir="1800000" algn="tl" rotWithShape="0">
                    <a:srgbClr val="000000">
                      <a:alpha val="40000"/>
                    </a:srgbClr>
                  </a:outerShdw>
                </a:effectLst>
                <a:latin typeface="Aharoni" pitchFamily="2" charset="-79"/>
                <a:cs typeface="Aharoni" pitchFamily="2" charset="-79"/>
              </a:rPr>
              <a:t>Be aware of why and how the current situation is caused</a:t>
            </a:r>
          </a:p>
          <a:p>
            <a:pPr marL="1106488" lvl="2" indent="-301625">
              <a:spcBef>
                <a:spcPts val="0"/>
              </a:spcBef>
            </a:pPr>
            <a:r>
              <a:rPr lang="en-US" sz="1800" dirty="0" smtClean="0"/>
              <a:t>Forensics</a:t>
            </a:r>
          </a:p>
          <a:p>
            <a:pPr marL="833438" lvl="1" indent="-376238">
              <a:spcBef>
                <a:spcPts val="0"/>
              </a:spcBef>
              <a:buFont typeface="+mj-lt"/>
              <a:buAutoNum type="arabicPeriod"/>
            </a:pPr>
            <a:r>
              <a:rPr lang="en-US" sz="2000" b="1" dirty="0" smtClean="0">
                <a:ln w="12700">
                  <a:solidFill>
                    <a:schemeClr val="tx1"/>
                  </a:solidFill>
                  <a:prstDash val="solid"/>
                </a:ln>
                <a:solidFill>
                  <a:srgbClr val="00B0F0"/>
                </a:solidFill>
                <a:effectLst>
                  <a:outerShdw blurRad="41275" dist="20320" dir="1800000" algn="tl" rotWithShape="0">
                    <a:srgbClr val="000000">
                      <a:alpha val="40000"/>
                    </a:srgbClr>
                  </a:outerShdw>
                </a:effectLst>
                <a:latin typeface="Aharoni" pitchFamily="2" charset="-79"/>
                <a:cs typeface="Aharoni" pitchFamily="2" charset="-79"/>
              </a:rPr>
              <a:t>Be aware of quality of information</a:t>
            </a:r>
          </a:p>
          <a:p>
            <a:pPr marL="1106488" lvl="2" indent="-301625">
              <a:spcBef>
                <a:spcPts val="0"/>
              </a:spcBef>
            </a:pPr>
            <a:r>
              <a:rPr lang="en-US" sz="1800" dirty="0" smtClean="0"/>
              <a:t>Information sources, data integration, quality measures</a:t>
            </a:r>
          </a:p>
          <a:p>
            <a:pPr marL="833438" lvl="1" indent="-376238">
              <a:spcBef>
                <a:spcPts val="0"/>
              </a:spcBef>
              <a:buFont typeface="+mj-lt"/>
              <a:buAutoNum type="arabicPeriod"/>
            </a:pPr>
            <a:r>
              <a:rPr lang="en-US" sz="2000" b="1" dirty="0" smtClean="0">
                <a:ln w="12700">
                  <a:solidFill>
                    <a:schemeClr val="tx1"/>
                  </a:solidFill>
                  <a:prstDash val="solid"/>
                </a:ln>
                <a:solidFill>
                  <a:srgbClr val="00B0F0"/>
                </a:solidFill>
                <a:effectLst>
                  <a:outerShdw blurRad="41275" dist="20320" dir="1800000" algn="tl" rotWithShape="0">
                    <a:srgbClr val="000000">
                      <a:alpha val="40000"/>
                    </a:srgbClr>
                  </a:outerShdw>
                </a:effectLst>
                <a:latin typeface="Aharoni" pitchFamily="2" charset="-79"/>
                <a:cs typeface="Aharoni" pitchFamily="2" charset="-79"/>
              </a:rPr>
              <a:t>Assess plausible futures of the current situations</a:t>
            </a:r>
          </a:p>
          <a:p>
            <a:pPr marL="1106488" lvl="2" indent="-301625">
              <a:spcBef>
                <a:spcPts val="0"/>
              </a:spcBef>
            </a:pPr>
            <a:r>
              <a:rPr lang="en-US" sz="1800" dirty="0" smtClean="0"/>
              <a:t>Predict possible future and recommend corrective actions</a:t>
            </a:r>
          </a:p>
        </p:txBody>
      </p:sp>
    </p:spTree>
    <p:extLst>
      <p:ext uri="{BB962C8B-B14F-4D97-AF65-F5344CB8AC3E}">
        <p14:creationId xmlns:p14="http://schemas.microsoft.com/office/powerpoint/2010/main" val="41193193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1" name="Group 240"/>
          <p:cNvGrpSpPr/>
          <p:nvPr/>
        </p:nvGrpSpPr>
        <p:grpSpPr>
          <a:xfrm>
            <a:off x="6645870" y="4273910"/>
            <a:ext cx="2172005" cy="875080"/>
            <a:chOff x="6816570" y="4243741"/>
            <a:chExt cx="2172005" cy="875080"/>
          </a:xfrm>
        </p:grpSpPr>
        <p:sp>
          <p:nvSpPr>
            <p:cNvPr id="186" name="Rounded Rectangle 185"/>
            <p:cNvSpPr/>
            <p:nvPr/>
          </p:nvSpPr>
          <p:spPr>
            <a:xfrm>
              <a:off x="6816570" y="4243741"/>
              <a:ext cx="2172005" cy="875080"/>
            </a:xfrm>
            <a:prstGeom prst="roundRect">
              <a:avLst/>
            </a:prstGeom>
          </p:spPr>
          <p:style>
            <a:lnRef idx="1">
              <a:schemeClr val="accent2"/>
            </a:lnRef>
            <a:fillRef idx="2">
              <a:schemeClr val="accent2"/>
            </a:fillRef>
            <a:effectRef idx="1">
              <a:schemeClr val="accent2"/>
            </a:effectRef>
            <a:fontRef idx="minor">
              <a:schemeClr val="dk1"/>
            </a:fontRef>
          </p:style>
          <p:txBody>
            <a:bodyPr bIns="0" rtlCol="0" anchor="b" anchorCtr="0"/>
            <a:lstStyle/>
            <a:p>
              <a:pPr algn="ctr"/>
              <a:r>
                <a:rPr lang="en-US" sz="1600" b="1" dirty="0" smtClean="0"/>
                <a:t>Situation Knowledge Reference Model</a:t>
              </a:r>
              <a:endParaRPr lang="en-US" sz="1600" b="1" dirty="0"/>
            </a:p>
          </p:txBody>
        </p:sp>
        <p:pic>
          <p:nvPicPr>
            <p:cNvPr id="187" name="Picture 5"/>
            <p:cNvPicPr>
              <a:picLocks noChangeAspect="1" noChangeArrowheads="1"/>
            </p:cNvPicPr>
            <p:nvPr/>
          </p:nvPicPr>
          <p:blipFill>
            <a:blip r:embed="rId3" cstate="print"/>
            <a:srcRect/>
            <a:stretch>
              <a:fillRect/>
            </a:stretch>
          </p:blipFill>
          <p:spPr bwMode="auto">
            <a:xfrm>
              <a:off x="6921465" y="4298240"/>
              <a:ext cx="279258" cy="274320"/>
            </a:xfrm>
            <a:prstGeom prst="roundRect">
              <a:avLst>
                <a:gd name="adj" fmla="val 8594"/>
              </a:avLst>
            </a:prstGeom>
            <a:solidFill>
              <a:srgbClr val="FFFFFF">
                <a:shade val="85000"/>
              </a:srgbClr>
            </a:solidFill>
            <a:ln>
              <a:noFill/>
            </a:ln>
            <a:effectLst/>
          </p:spPr>
        </p:pic>
        <p:pic>
          <p:nvPicPr>
            <p:cNvPr id="189" name="Picture 3" descr="C:\Users\albanese\Pictures\PennState.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3773" r="25772" b="12000"/>
            <a:stretch/>
          </p:blipFill>
          <p:spPr bwMode="auto">
            <a:xfrm>
              <a:off x="7776076" y="4289150"/>
              <a:ext cx="274320" cy="274320"/>
            </a:xfrm>
            <a:prstGeom prst="roundRect">
              <a:avLst>
                <a:gd name="adj" fmla="val 9723"/>
              </a:avLst>
            </a:prstGeom>
            <a:solidFill>
              <a:srgbClr val="FFFFFF">
                <a:shade val="85000"/>
              </a:srgbClr>
            </a:solidFill>
            <a:ln>
              <a:noFill/>
            </a:ln>
            <a:effectLst/>
            <a:extLst/>
          </p:spPr>
        </p:pic>
        <p:grpSp>
          <p:nvGrpSpPr>
            <p:cNvPr id="197" name="Group 196"/>
            <p:cNvGrpSpPr/>
            <p:nvPr/>
          </p:nvGrpSpPr>
          <p:grpSpPr>
            <a:xfrm>
              <a:off x="8637510" y="4273910"/>
              <a:ext cx="274320" cy="301752"/>
              <a:chOff x="6097586" y="414966"/>
              <a:chExt cx="523347" cy="575682"/>
            </a:xfrm>
          </p:grpSpPr>
          <p:sp>
            <p:nvSpPr>
              <p:cNvPr id="198" name="Rounded Rectangle 197"/>
              <p:cNvSpPr/>
              <p:nvPr/>
            </p:nvSpPr>
            <p:spPr>
              <a:xfrm>
                <a:off x="6097586" y="441134"/>
                <a:ext cx="523347" cy="523347"/>
              </a:xfrm>
              <a:prstGeom prst="roundRect">
                <a:avLst>
                  <a:gd name="adj" fmla="val 8009"/>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199" name="Picture 3" descr="C:\Users\albanese\Pictures\NC State Logo.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08197" y="414966"/>
                <a:ext cx="471012" cy="575682"/>
              </a:xfrm>
              <a:prstGeom prst="rect">
                <a:avLst/>
              </a:prstGeom>
              <a:noFill/>
              <a:ln>
                <a:noFill/>
              </a:ln>
              <a:extLst>
                <a:ext uri="{909E8E84-426E-40DD-AFC4-6F175D3DCCD1}">
                  <a14:hiddenFill xmlns:a14="http://schemas.microsoft.com/office/drawing/2010/main">
                    <a:solidFill>
                      <a:srgbClr val="FFFFFF"/>
                    </a:solidFill>
                  </a14:hiddenFill>
                </a:ext>
              </a:extLst>
            </p:spPr>
          </p:pic>
        </p:grpSp>
      </p:grpSp>
      <p:grpSp>
        <p:nvGrpSpPr>
          <p:cNvPr id="208" name="Group 207"/>
          <p:cNvGrpSpPr/>
          <p:nvPr/>
        </p:nvGrpSpPr>
        <p:grpSpPr>
          <a:xfrm>
            <a:off x="3965272" y="3090065"/>
            <a:ext cx="2133600" cy="838200"/>
            <a:chOff x="6854975" y="3128470"/>
            <a:chExt cx="2133600" cy="838200"/>
          </a:xfrm>
        </p:grpSpPr>
        <p:sp>
          <p:nvSpPr>
            <p:cNvPr id="147" name="Rounded Rectangle 146"/>
            <p:cNvSpPr/>
            <p:nvPr/>
          </p:nvSpPr>
          <p:spPr>
            <a:xfrm>
              <a:off x="6854975" y="3128470"/>
              <a:ext cx="2133600" cy="8382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nchorCtr="0"/>
            <a:lstStyle/>
            <a:p>
              <a:pPr algn="ctr"/>
              <a:r>
                <a:rPr lang="en-US" sz="1600" dirty="0" smtClean="0"/>
                <a:t>           </a:t>
              </a:r>
            </a:p>
            <a:p>
              <a:pPr marL="401638" algn="ctr"/>
              <a:r>
                <a:rPr lang="en-US" sz="1600" b="1" dirty="0" smtClean="0"/>
                <a:t>Index &amp; Data Structures</a:t>
              </a:r>
              <a:endParaRPr lang="en-US" sz="1600" b="1" dirty="0"/>
            </a:p>
          </p:txBody>
        </p:sp>
        <p:pic>
          <p:nvPicPr>
            <p:cNvPr id="148" name="Picture 9"/>
            <p:cNvPicPr>
              <a:picLocks noChangeAspect="1" noChangeArrowheads="1"/>
            </p:cNvPicPr>
            <p:nvPr/>
          </p:nvPicPr>
          <p:blipFill>
            <a:blip r:embed="rId6" cstate="print">
              <a:clrChange>
                <a:clrFrom>
                  <a:srgbClr val="000000"/>
                </a:clrFrom>
                <a:clrTo>
                  <a:srgbClr val="000000">
                    <a:alpha val="0"/>
                  </a:srgbClr>
                </a:clrTo>
              </a:clrChange>
            </a:blip>
            <a:srcRect/>
            <a:stretch>
              <a:fillRect/>
            </a:stretch>
          </p:blipFill>
          <p:spPr bwMode="auto">
            <a:xfrm>
              <a:off x="7029920" y="3483240"/>
              <a:ext cx="406620" cy="406620"/>
            </a:xfrm>
            <a:prstGeom prst="rect">
              <a:avLst/>
            </a:prstGeom>
            <a:noFill/>
            <a:ln w="9525">
              <a:noFill/>
              <a:miter lim="800000"/>
              <a:headEnd/>
              <a:tailEnd/>
            </a:ln>
          </p:spPr>
        </p:pic>
        <p:pic>
          <p:nvPicPr>
            <p:cNvPr id="154" name="Picture 5"/>
            <p:cNvPicPr>
              <a:picLocks noChangeAspect="1" noChangeArrowheads="1"/>
            </p:cNvPicPr>
            <p:nvPr/>
          </p:nvPicPr>
          <p:blipFill>
            <a:blip r:embed="rId3" cstate="print"/>
            <a:srcRect/>
            <a:stretch>
              <a:fillRect/>
            </a:stretch>
          </p:blipFill>
          <p:spPr bwMode="auto">
            <a:xfrm>
              <a:off x="6953110" y="3193085"/>
              <a:ext cx="274320" cy="274320"/>
            </a:xfrm>
            <a:prstGeom prst="roundRect">
              <a:avLst>
                <a:gd name="adj" fmla="val 8594"/>
              </a:avLst>
            </a:prstGeom>
            <a:solidFill>
              <a:srgbClr val="FFFFFF">
                <a:shade val="85000"/>
              </a:srgbClr>
            </a:solidFill>
            <a:ln>
              <a:noFill/>
            </a:ln>
            <a:effectLst/>
          </p:spPr>
        </p:pic>
        <p:pic>
          <p:nvPicPr>
            <p:cNvPr id="155" name="Picture 6"/>
            <p:cNvPicPr>
              <a:picLocks noChangeAspect="1" noChangeArrowheads="1"/>
            </p:cNvPicPr>
            <p:nvPr/>
          </p:nvPicPr>
          <p:blipFill rotWithShape="1">
            <a:blip r:embed="rId7" cstate="print"/>
            <a:srcRect l="6047" t="6840" r="6840" b="6047"/>
            <a:stretch/>
          </p:blipFill>
          <p:spPr bwMode="auto">
            <a:xfrm>
              <a:off x="8631884" y="3193085"/>
              <a:ext cx="279881" cy="274320"/>
            </a:xfrm>
            <a:prstGeom prst="roundRect">
              <a:avLst>
                <a:gd name="adj" fmla="val 9723"/>
              </a:avLst>
            </a:prstGeom>
            <a:solidFill>
              <a:srgbClr val="FFFFFF">
                <a:shade val="85000"/>
              </a:srgbClr>
            </a:solidFill>
            <a:ln>
              <a:noFill/>
            </a:ln>
            <a:effectLst/>
          </p:spPr>
        </p:pic>
      </p:grpSp>
      <p:grpSp>
        <p:nvGrpSpPr>
          <p:cNvPr id="21" name="Group 20"/>
          <p:cNvGrpSpPr/>
          <p:nvPr/>
        </p:nvGrpSpPr>
        <p:grpSpPr>
          <a:xfrm>
            <a:off x="1000335" y="3091285"/>
            <a:ext cx="2133600" cy="990600"/>
            <a:chOff x="1000335" y="3091285"/>
            <a:chExt cx="2133600" cy="990600"/>
          </a:xfrm>
        </p:grpSpPr>
        <p:sp>
          <p:nvSpPr>
            <p:cNvPr id="127" name="Rectangle 126"/>
            <p:cNvSpPr/>
            <p:nvPr/>
          </p:nvSpPr>
          <p:spPr>
            <a:xfrm>
              <a:off x="1000335" y="3091285"/>
              <a:ext cx="2133600" cy="990600"/>
            </a:xfrm>
            <a:prstGeom prst="rect">
              <a:avLst/>
            </a:prstGeom>
          </p:spPr>
          <p:style>
            <a:lnRef idx="1">
              <a:schemeClr val="accent1"/>
            </a:lnRef>
            <a:fillRef idx="2">
              <a:schemeClr val="accent1"/>
            </a:fillRef>
            <a:effectRef idx="1">
              <a:schemeClr val="accent1"/>
            </a:effectRef>
            <a:fontRef idx="minor">
              <a:schemeClr val="dk1"/>
            </a:fontRef>
          </p:style>
          <p:txBody>
            <a:bodyPr wrap="square" tIns="91440" rtlCol="0" anchor="t" anchorCtr="0">
              <a:noAutofit/>
            </a:bodyPr>
            <a:lstStyle/>
            <a:p>
              <a:pPr algn="ctr"/>
              <a:r>
                <a:rPr lang="en-US" sz="1600" b="1" dirty="0" smtClean="0"/>
                <a:t>Topological Vulnerability Analysis</a:t>
              </a:r>
              <a:endParaRPr lang="en-US" sz="1600" b="1" dirty="0"/>
            </a:p>
          </p:txBody>
        </p:sp>
        <p:pic>
          <p:nvPicPr>
            <p:cNvPr id="86" name="Picture 5"/>
            <p:cNvPicPr>
              <a:picLocks noChangeAspect="1" noChangeArrowheads="1"/>
            </p:cNvPicPr>
            <p:nvPr/>
          </p:nvPicPr>
          <p:blipFill>
            <a:blip r:embed="rId3" cstate="print"/>
            <a:srcRect/>
            <a:stretch>
              <a:fillRect/>
            </a:stretch>
          </p:blipFill>
          <p:spPr bwMode="auto">
            <a:xfrm>
              <a:off x="1038740" y="3121760"/>
              <a:ext cx="274320" cy="274320"/>
            </a:xfrm>
            <a:prstGeom prst="roundRect">
              <a:avLst>
                <a:gd name="adj" fmla="val 8594"/>
              </a:avLst>
            </a:prstGeom>
            <a:solidFill>
              <a:srgbClr val="FFFFFF">
                <a:shade val="85000"/>
              </a:srgbClr>
            </a:solidFill>
            <a:ln>
              <a:noFill/>
            </a:ln>
            <a:effectLst/>
          </p:spPr>
        </p:pic>
      </p:grpSp>
      <p:sp>
        <p:nvSpPr>
          <p:cNvPr id="5" name="Title 4"/>
          <p:cNvSpPr>
            <a:spLocks noGrp="1"/>
          </p:cNvSpPr>
          <p:nvPr>
            <p:ph type="title"/>
          </p:nvPr>
        </p:nvSpPr>
        <p:spPr/>
        <p:txBody>
          <a:bodyPr/>
          <a:lstStyle/>
          <a:p>
            <a:r>
              <a:rPr lang="en-US" dirty="0" smtClean="0"/>
              <a:t>System Architecture</a:t>
            </a:r>
            <a:endParaRPr lang="en-US" dirty="0"/>
          </a:p>
        </p:txBody>
      </p:sp>
      <p:sp>
        <p:nvSpPr>
          <p:cNvPr id="2" name="Footer Placeholder 1"/>
          <p:cNvSpPr>
            <a:spLocks noGrp="1"/>
          </p:cNvSpPr>
          <p:nvPr>
            <p:ph type="ftr" sz="quarter" idx="11"/>
          </p:nvPr>
        </p:nvSpPr>
        <p:spPr/>
        <p:txBody>
          <a:bodyPr/>
          <a:lstStyle/>
          <a:p>
            <a:r>
              <a:rPr lang="en-US" dirty="0" smtClean="0"/>
              <a:t>ARO-MURI on Cyber-Situation Awareness Review Meeting</a:t>
            </a:r>
            <a:endParaRPr lang="en-US" dirty="0"/>
          </a:p>
        </p:txBody>
      </p:sp>
      <p:sp>
        <p:nvSpPr>
          <p:cNvPr id="181" name="Slide Number Placeholder 180"/>
          <p:cNvSpPr>
            <a:spLocks noGrp="1"/>
          </p:cNvSpPr>
          <p:nvPr>
            <p:ph type="sldNum" sz="quarter" idx="12"/>
          </p:nvPr>
        </p:nvSpPr>
        <p:spPr/>
        <p:txBody>
          <a:bodyPr>
            <a:normAutofit fontScale="85000" lnSpcReduction="20000"/>
          </a:bodyPr>
          <a:lstStyle/>
          <a:p>
            <a:fld id="{B6F15528-21DE-4FAA-801E-634DDDAF4B2B}" type="slidenum">
              <a:rPr lang="en-US" smtClean="0"/>
              <a:pPr/>
              <a:t>4</a:t>
            </a:fld>
            <a:endParaRPr lang="en-US"/>
          </a:p>
        </p:txBody>
      </p:sp>
      <p:grpSp>
        <p:nvGrpSpPr>
          <p:cNvPr id="79" name="Group 4"/>
          <p:cNvGrpSpPr/>
          <p:nvPr/>
        </p:nvGrpSpPr>
        <p:grpSpPr>
          <a:xfrm>
            <a:off x="693095" y="4444000"/>
            <a:ext cx="2743200" cy="2057400"/>
            <a:chOff x="381000" y="4419600"/>
            <a:chExt cx="2743200" cy="2057400"/>
          </a:xfrm>
        </p:grpSpPr>
        <p:sp>
          <p:nvSpPr>
            <p:cNvPr id="80" name="Rounded Rectangle 79"/>
            <p:cNvSpPr/>
            <p:nvPr/>
          </p:nvSpPr>
          <p:spPr>
            <a:xfrm>
              <a:off x="381000" y="4419600"/>
              <a:ext cx="2743200" cy="20574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b" anchorCtr="0"/>
            <a:lstStyle/>
            <a:p>
              <a:pPr algn="ctr"/>
              <a:r>
                <a:rPr lang="en-US" sz="1600" b="1" dirty="0" smtClean="0"/>
                <a:t>Monitored Network</a:t>
              </a:r>
              <a:endParaRPr lang="en-US" sz="1600" b="1" dirty="0"/>
            </a:p>
          </p:txBody>
        </p:sp>
        <p:grpSp>
          <p:nvGrpSpPr>
            <p:cNvPr id="81" name="Group 70"/>
            <p:cNvGrpSpPr/>
            <p:nvPr/>
          </p:nvGrpSpPr>
          <p:grpSpPr>
            <a:xfrm>
              <a:off x="533398" y="4495801"/>
              <a:ext cx="2362201" cy="1821567"/>
              <a:chOff x="1143000" y="1676400"/>
              <a:chExt cx="7543800" cy="5817255"/>
            </a:xfrm>
          </p:grpSpPr>
          <p:sp>
            <p:nvSpPr>
              <p:cNvPr id="82" name="Oval 81"/>
              <p:cNvSpPr/>
              <p:nvPr/>
            </p:nvSpPr>
            <p:spPr>
              <a:xfrm>
                <a:off x="6248400" y="3810000"/>
                <a:ext cx="2362200" cy="6096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600" dirty="0"/>
              </a:p>
            </p:txBody>
          </p:sp>
          <p:sp>
            <p:nvSpPr>
              <p:cNvPr id="84" name="Oval 83"/>
              <p:cNvSpPr/>
              <p:nvPr/>
            </p:nvSpPr>
            <p:spPr>
              <a:xfrm>
                <a:off x="2971800" y="5562600"/>
                <a:ext cx="2362200" cy="5334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600" dirty="0"/>
              </a:p>
            </p:txBody>
          </p:sp>
          <p:pic>
            <p:nvPicPr>
              <p:cNvPr id="85" name="Picture 2" descr="C:\Users\albanese\AppData\Local\Microsoft\Windows\Temporary Internet Files\Content.IE5\6HEQ511F\MC900431622[1].png"/>
              <p:cNvPicPr>
                <a:picLocks noChangeAspect="1" noChangeArrowheads="1"/>
              </p:cNvPicPr>
              <p:nvPr/>
            </p:nvPicPr>
            <p:blipFill>
              <a:blip r:embed="rId8" cstate="print"/>
              <a:srcRect/>
              <a:stretch>
                <a:fillRect/>
              </a:stretch>
            </p:blipFill>
            <p:spPr bwMode="auto">
              <a:xfrm>
                <a:off x="1143000" y="2362200"/>
                <a:ext cx="990600" cy="990600"/>
              </a:xfrm>
              <a:prstGeom prst="rect">
                <a:avLst/>
              </a:prstGeom>
              <a:noFill/>
            </p:spPr>
          </p:pic>
          <p:pic>
            <p:nvPicPr>
              <p:cNvPr id="87" name="Picture 6" descr="C:\Users\albanese\AppData\Local\Microsoft\Windows\Temporary Internet Files\Content.IE5\N8IBSDT5\MC900434845[1].png"/>
              <p:cNvPicPr>
                <a:picLocks noChangeAspect="1" noChangeArrowheads="1"/>
              </p:cNvPicPr>
              <p:nvPr/>
            </p:nvPicPr>
            <p:blipFill>
              <a:blip r:embed="rId9" cstate="print"/>
              <a:srcRect/>
              <a:stretch>
                <a:fillRect/>
              </a:stretch>
            </p:blipFill>
            <p:spPr bwMode="auto">
              <a:xfrm>
                <a:off x="3352800" y="4953000"/>
                <a:ext cx="1066800" cy="1066800"/>
              </a:xfrm>
              <a:prstGeom prst="rect">
                <a:avLst/>
              </a:prstGeom>
              <a:noFill/>
            </p:spPr>
          </p:pic>
          <p:pic>
            <p:nvPicPr>
              <p:cNvPr id="88" name="Picture 9"/>
              <p:cNvPicPr>
                <a:picLocks noChangeAspect="1" noChangeArrowheads="1"/>
              </p:cNvPicPr>
              <p:nvPr/>
            </p:nvPicPr>
            <p:blipFill>
              <a:blip r:embed="rId6" cstate="print">
                <a:clrChange>
                  <a:clrFrom>
                    <a:srgbClr val="000000"/>
                  </a:clrFrom>
                  <a:clrTo>
                    <a:srgbClr val="000000">
                      <a:alpha val="0"/>
                    </a:srgbClr>
                  </a:clrTo>
                </a:clrChange>
              </a:blip>
              <a:srcRect/>
              <a:stretch>
                <a:fillRect/>
              </a:stretch>
            </p:blipFill>
            <p:spPr bwMode="auto">
              <a:xfrm>
                <a:off x="7772400" y="3200400"/>
                <a:ext cx="914400" cy="914400"/>
              </a:xfrm>
              <a:prstGeom prst="rect">
                <a:avLst/>
              </a:prstGeom>
              <a:noFill/>
              <a:ln w="9525">
                <a:noFill/>
                <a:miter lim="800000"/>
                <a:headEnd/>
                <a:tailEnd/>
              </a:ln>
            </p:spPr>
          </p:pic>
          <p:pic>
            <p:nvPicPr>
              <p:cNvPr id="89" name="Picture 2" descr="C:\Users\albanese\AppData\Local\Microsoft\Windows\Temporary Internet Files\Content.IE5\6HEQ511F\MC900431622[1].png"/>
              <p:cNvPicPr>
                <a:picLocks noChangeAspect="1" noChangeArrowheads="1"/>
              </p:cNvPicPr>
              <p:nvPr/>
            </p:nvPicPr>
            <p:blipFill>
              <a:blip r:embed="rId8" cstate="print"/>
              <a:srcRect/>
              <a:stretch>
                <a:fillRect/>
              </a:stretch>
            </p:blipFill>
            <p:spPr bwMode="auto">
              <a:xfrm>
                <a:off x="1752600" y="5334000"/>
                <a:ext cx="990600" cy="990600"/>
              </a:xfrm>
              <a:prstGeom prst="rect">
                <a:avLst/>
              </a:prstGeom>
              <a:noFill/>
            </p:spPr>
          </p:pic>
          <p:pic>
            <p:nvPicPr>
              <p:cNvPr id="90" name="Picture 2" descr="C:\Users\albanese\AppData\Local\Microsoft\Windows\Temporary Internet Files\Content.IE5\6HEQ511F\MC900431622[1].png"/>
              <p:cNvPicPr>
                <a:picLocks noChangeAspect="1" noChangeArrowheads="1"/>
              </p:cNvPicPr>
              <p:nvPr/>
            </p:nvPicPr>
            <p:blipFill>
              <a:blip r:embed="rId8" cstate="print"/>
              <a:srcRect/>
              <a:stretch>
                <a:fillRect/>
              </a:stretch>
            </p:blipFill>
            <p:spPr bwMode="auto">
              <a:xfrm>
                <a:off x="5562600" y="5334000"/>
                <a:ext cx="990600" cy="990600"/>
              </a:xfrm>
              <a:prstGeom prst="rect">
                <a:avLst/>
              </a:prstGeom>
              <a:noFill/>
            </p:spPr>
          </p:pic>
          <p:pic>
            <p:nvPicPr>
              <p:cNvPr id="91" name="Picture 6" descr="C:\Users\albanese\AppData\Local\Microsoft\Windows\Temporary Internet Files\Content.IE5\N8IBSDT5\MC900434845[1].png"/>
              <p:cNvPicPr>
                <a:picLocks noChangeAspect="1" noChangeArrowheads="1"/>
              </p:cNvPicPr>
              <p:nvPr/>
            </p:nvPicPr>
            <p:blipFill>
              <a:blip r:embed="rId9" cstate="print"/>
              <a:srcRect/>
              <a:stretch>
                <a:fillRect/>
              </a:stretch>
            </p:blipFill>
            <p:spPr bwMode="auto">
              <a:xfrm>
                <a:off x="6553200" y="2971800"/>
                <a:ext cx="1066800" cy="1066800"/>
              </a:xfrm>
              <a:prstGeom prst="rect">
                <a:avLst/>
              </a:prstGeom>
              <a:noFill/>
            </p:spPr>
          </p:pic>
          <p:pic>
            <p:nvPicPr>
              <p:cNvPr id="92" name="Picture 9"/>
              <p:cNvPicPr>
                <a:picLocks noChangeAspect="1" noChangeArrowheads="1"/>
              </p:cNvPicPr>
              <p:nvPr/>
            </p:nvPicPr>
            <p:blipFill>
              <a:blip r:embed="rId6" cstate="print">
                <a:clrChange>
                  <a:clrFrom>
                    <a:srgbClr val="000000"/>
                  </a:clrFrom>
                  <a:clrTo>
                    <a:srgbClr val="000000">
                      <a:alpha val="0"/>
                    </a:srgbClr>
                  </a:clrTo>
                </a:clrChange>
              </a:blip>
              <a:srcRect/>
              <a:stretch>
                <a:fillRect/>
              </a:stretch>
            </p:blipFill>
            <p:spPr bwMode="auto">
              <a:xfrm>
                <a:off x="4267200" y="5638800"/>
                <a:ext cx="914400" cy="914400"/>
              </a:xfrm>
              <a:prstGeom prst="rect">
                <a:avLst/>
              </a:prstGeom>
              <a:noFill/>
              <a:ln w="9525">
                <a:noFill/>
                <a:miter lim="800000"/>
                <a:headEnd/>
                <a:tailEnd/>
              </a:ln>
            </p:spPr>
          </p:pic>
          <p:pic>
            <p:nvPicPr>
              <p:cNvPr id="95" name="Picture 6" descr="C:\Users\albanese\AppData\Local\Microsoft\Windows\Temporary Internet Files\Content.IE5\N8IBSDT5\MC900434845[1].png"/>
              <p:cNvPicPr>
                <a:picLocks noChangeAspect="1" noChangeArrowheads="1"/>
              </p:cNvPicPr>
              <p:nvPr/>
            </p:nvPicPr>
            <p:blipFill>
              <a:blip r:embed="rId9" cstate="print"/>
              <a:srcRect/>
              <a:stretch>
                <a:fillRect/>
              </a:stretch>
            </p:blipFill>
            <p:spPr bwMode="auto">
              <a:xfrm>
                <a:off x="6934200" y="4038600"/>
                <a:ext cx="1066800" cy="1066800"/>
              </a:xfrm>
              <a:prstGeom prst="rect">
                <a:avLst/>
              </a:prstGeom>
              <a:noFill/>
            </p:spPr>
          </p:pic>
          <p:cxnSp>
            <p:nvCxnSpPr>
              <p:cNvPr id="96" name="Straight Connector 95"/>
              <p:cNvCxnSpPr>
                <a:stCxn id="89" idx="3"/>
                <a:endCxn id="84" idx="2"/>
              </p:cNvCxnSpPr>
              <p:nvPr/>
            </p:nvCxnSpPr>
            <p:spPr>
              <a:xfrm>
                <a:off x="2743200" y="5829300"/>
                <a:ext cx="228600" cy="0"/>
              </a:xfrm>
              <a:prstGeom prst="line">
                <a:avLst/>
              </a:prstGeom>
            </p:spPr>
            <p:style>
              <a:lnRef idx="2">
                <a:schemeClr val="dk1"/>
              </a:lnRef>
              <a:fillRef idx="1">
                <a:schemeClr val="lt1"/>
              </a:fillRef>
              <a:effectRef idx="0">
                <a:schemeClr val="dk1"/>
              </a:effectRef>
              <a:fontRef idx="minor">
                <a:schemeClr val="dk1"/>
              </a:fontRef>
            </p:style>
          </p:cxnSp>
          <p:cxnSp>
            <p:nvCxnSpPr>
              <p:cNvPr id="97" name="Straight Connector 96"/>
              <p:cNvCxnSpPr>
                <a:stCxn id="84" idx="6"/>
                <a:endCxn id="90" idx="1"/>
              </p:cNvCxnSpPr>
              <p:nvPr/>
            </p:nvCxnSpPr>
            <p:spPr>
              <a:xfrm>
                <a:off x="5334000" y="5829300"/>
                <a:ext cx="228600" cy="0"/>
              </a:xfrm>
              <a:prstGeom prst="line">
                <a:avLst/>
              </a:prstGeom>
            </p:spPr>
            <p:style>
              <a:lnRef idx="2">
                <a:schemeClr val="dk1"/>
              </a:lnRef>
              <a:fillRef idx="1">
                <a:schemeClr val="lt1"/>
              </a:fillRef>
              <a:effectRef idx="0">
                <a:schemeClr val="dk1"/>
              </a:effectRef>
              <a:fontRef idx="minor">
                <a:schemeClr val="dk1"/>
              </a:fontRef>
            </p:style>
          </p:cxnSp>
          <p:sp>
            <p:nvSpPr>
              <p:cNvPr id="98" name="Oval 97"/>
              <p:cNvSpPr/>
              <p:nvPr/>
            </p:nvSpPr>
            <p:spPr>
              <a:xfrm>
                <a:off x="2362200" y="2590800"/>
                <a:ext cx="2362200" cy="5334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600" dirty="0"/>
              </a:p>
            </p:txBody>
          </p:sp>
          <p:pic>
            <p:nvPicPr>
              <p:cNvPr id="99" name="Picture 6" descr="C:\Users\albanese\AppData\Local\Microsoft\Windows\Temporary Internet Files\Content.IE5\N8IBSDT5\MC900434845[1].png"/>
              <p:cNvPicPr>
                <a:picLocks noChangeAspect="1" noChangeArrowheads="1"/>
              </p:cNvPicPr>
              <p:nvPr/>
            </p:nvPicPr>
            <p:blipFill>
              <a:blip r:embed="rId9" cstate="print"/>
              <a:srcRect/>
              <a:stretch>
                <a:fillRect/>
              </a:stretch>
            </p:blipFill>
            <p:spPr bwMode="auto">
              <a:xfrm>
                <a:off x="2743200" y="1981200"/>
                <a:ext cx="1066800" cy="1066800"/>
              </a:xfrm>
              <a:prstGeom prst="rect">
                <a:avLst/>
              </a:prstGeom>
              <a:noFill/>
            </p:spPr>
          </p:pic>
          <p:pic>
            <p:nvPicPr>
              <p:cNvPr id="100" name="Picture 2" descr="C:\Users\albanese\AppData\Local\Microsoft\Windows\Temporary Internet Files\Content.IE5\6HEQ511F\MC900431622[1].png"/>
              <p:cNvPicPr>
                <a:picLocks noChangeAspect="1" noChangeArrowheads="1"/>
              </p:cNvPicPr>
              <p:nvPr/>
            </p:nvPicPr>
            <p:blipFill>
              <a:blip r:embed="rId8" cstate="print"/>
              <a:srcRect/>
              <a:stretch>
                <a:fillRect/>
              </a:stretch>
            </p:blipFill>
            <p:spPr bwMode="auto">
              <a:xfrm>
                <a:off x="4953000" y="2362200"/>
                <a:ext cx="990600" cy="990600"/>
              </a:xfrm>
              <a:prstGeom prst="rect">
                <a:avLst/>
              </a:prstGeom>
              <a:noFill/>
            </p:spPr>
          </p:pic>
          <p:pic>
            <p:nvPicPr>
              <p:cNvPr id="101" name="Picture 9"/>
              <p:cNvPicPr>
                <a:picLocks noChangeAspect="1" noChangeArrowheads="1"/>
              </p:cNvPicPr>
              <p:nvPr/>
            </p:nvPicPr>
            <p:blipFill>
              <a:blip r:embed="rId6" cstate="print">
                <a:clrChange>
                  <a:clrFrom>
                    <a:srgbClr val="000000"/>
                  </a:clrFrom>
                  <a:clrTo>
                    <a:srgbClr val="000000">
                      <a:alpha val="0"/>
                    </a:srgbClr>
                  </a:clrTo>
                </a:clrChange>
              </a:blip>
              <a:srcRect/>
              <a:stretch>
                <a:fillRect/>
              </a:stretch>
            </p:blipFill>
            <p:spPr bwMode="auto">
              <a:xfrm>
                <a:off x="3657600" y="2667000"/>
                <a:ext cx="914400" cy="914400"/>
              </a:xfrm>
              <a:prstGeom prst="rect">
                <a:avLst/>
              </a:prstGeom>
              <a:noFill/>
              <a:ln w="9525">
                <a:noFill/>
                <a:miter lim="800000"/>
                <a:headEnd/>
                <a:tailEnd/>
              </a:ln>
            </p:spPr>
          </p:pic>
          <p:cxnSp>
            <p:nvCxnSpPr>
              <p:cNvPr id="102" name="Straight Connector 101"/>
              <p:cNvCxnSpPr>
                <a:stCxn id="85" idx="3"/>
                <a:endCxn id="98" idx="2"/>
              </p:cNvCxnSpPr>
              <p:nvPr/>
            </p:nvCxnSpPr>
            <p:spPr>
              <a:xfrm>
                <a:off x="2133600" y="2857500"/>
                <a:ext cx="228600" cy="0"/>
              </a:xfrm>
              <a:prstGeom prst="line">
                <a:avLst/>
              </a:prstGeom>
            </p:spPr>
            <p:style>
              <a:lnRef idx="2">
                <a:schemeClr val="dk1"/>
              </a:lnRef>
              <a:fillRef idx="1">
                <a:schemeClr val="lt1"/>
              </a:fillRef>
              <a:effectRef idx="0">
                <a:schemeClr val="dk1"/>
              </a:effectRef>
              <a:fontRef idx="minor">
                <a:schemeClr val="dk1"/>
              </a:fontRef>
            </p:style>
          </p:cxnSp>
          <p:cxnSp>
            <p:nvCxnSpPr>
              <p:cNvPr id="103" name="Straight Connector 102"/>
              <p:cNvCxnSpPr>
                <a:stCxn id="98" idx="6"/>
                <a:endCxn id="100" idx="1"/>
              </p:cNvCxnSpPr>
              <p:nvPr/>
            </p:nvCxnSpPr>
            <p:spPr>
              <a:xfrm>
                <a:off x="4724400" y="2857500"/>
                <a:ext cx="228600" cy="0"/>
              </a:xfrm>
              <a:prstGeom prst="line">
                <a:avLst/>
              </a:prstGeom>
            </p:spPr>
            <p:style>
              <a:lnRef idx="2">
                <a:schemeClr val="dk1"/>
              </a:lnRef>
              <a:fillRef idx="1">
                <a:schemeClr val="lt1"/>
              </a:fillRef>
              <a:effectRef idx="0">
                <a:schemeClr val="dk1"/>
              </a:effectRef>
              <a:fontRef idx="minor">
                <a:schemeClr val="dk1"/>
              </a:fontRef>
            </p:style>
          </p:cxnSp>
          <p:cxnSp>
            <p:nvCxnSpPr>
              <p:cNvPr id="106" name="Straight Connector 105"/>
              <p:cNvCxnSpPr>
                <a:stCxn id="100" idx="2"/>
                <a:endCxn id="82" idx="1"/>
              </p:cNvCxnSpPr>
              <p:nvPr/>
            </p:nvCxnSpPr>
            <p:spPr>
              <a:xfrm rot="16200000" flipH="1">
                <a:off x="5748081" y="3053019"/>
                <a:ext cx="546474" cy="1146036"/>
              </a:xfrm>
              <a:prstGeom prst="line">
                <a:avLst/>
              </a:prstGeom>
            </p:spPr>
            <p:style>
              <a:lnRef idx="2">
                <a:schemeClr val="dk1"/>
              </a:lnRef>
              <a:fillRef idx="1">
                <a:schemeClr val="lt1"/>
              </a:fillRef>
              <a:effectRef idx="0">
                <a:schemeClr val="dk1"/>
              </a:effectRef>
              <a:fontRef idx="minor">
                <a:schemeClr val="dk1"/>
              </a:fontRef>
            </p:style>
          </p:cxnSp>
          <p:cxnSp>
            <p:nvCxnSpPr>
              <p:cNvPr id="107" name="Straight Connector 106"/>
              <p:cNvCxnSpPr>
                <a:stCxn id="82" idx="3"/>
                <a:endCxn id="90" idx="0"/>
              </p:cNvCxnSpPr>
              <p:nvPr/>
            </p:nvCxnSpPr>
            <p:spPr>
              <a:xfrm rot="5400000">
                <a:off x="5824281" y="4563945"/>
                <a:ext cx="1003674" cy="536436"/>
              </a:xfrm>
              <a:prstGeom prst="line">
                <a:avLst/>
              </a:prstGeom>
            </p:spPr>
            <p:style>
              <a:lnRef idx="2">
                <a:schemeClr val="dk1"/>
              </a:lnRef>
              <a:fillRef idx="1">
                <a:schemeClr val="lt1"/>
              </a:fillRef>
              <a:effectRef idx="0">
                <a:schemeClr val="dk1"/>
              </a:effectRef>
              <a:fontRef idx="minor">
                <a:schemeClr val="dk1"/>
              </a:fontRef>
            </p:style>
          </p:cxnSp>
          <p:sp>
            <p:nvSpPr>
              <p:cNvPr id="108" name="TextBox 107"/>
              <p:cNvSpPr txBox="1"/>
              <p:nvPr/>
            </p:nvSpPr>
            <p:spPr>
              <a:xfrm>
                <a:off x="2438398" y="1676400"/>
                <a:ext cx="589947" cy="1081187"/>
              </a:xfrm>
              <a:prstGeom prst="rect">
                <a:avLst/>
              </a:prstGeom>
              <a:noFill/>
            </p:spPr>
            <p:txBody>
              <a:bodyPr wrap="none" rtlCol="0">
                <a:spAutoFit/>
              </a:bodyPr>
              <a:lstStyle/>
              <a:p>
                <a:endParaRPr lang="en-US" sz="1600" dirty="0"/>
              </a:p>
            </p:txBody>
          </p:sp>
          <p:sp>
            <p:nvSpPr>
              <p:cNvPr id="109" name="TextBox 108"/>
              <p:cNvSpPr txBox="1"/>
              <p:nvPr/>
            </p:nvSpPr>
            <p:spPr>
              <a:xfrm>
                <a:off x="2751203" y="4572003"/>
                <a:ext cx="589947" cy="1081187"/>
              </a:xfrm>
              <a:prstGeom prst="rect">
                <a:avLst/>
              </a:prstGeom>
              <a:noFill/>
            </p:spPr>
            <p:txBody>
              <a:bodyPr wrap="none" rtlCol="0">
                <a:spAutoFit/>
              </a:bodyPr>
              <a:lstStyle/>
              <a:p>
                <a:endParaRPr lang="en-US" sz="1600" dirty="0"/>
              </a:p>
            </p:txBody>
          </p:sp>
          <p:sp>
            <p:nvSpPr>
              <p:cNvPr id="110" name="TextBox 109"/>
              <p:cNvSpPr txBox="1"/>
              <p:nvPr/>
            </p:nvSpPr>
            <p:spPr>
              <a:xfrm>
                <a:off x="6107727" y="2602470"/>
                <a:ext cx="589947" cy="1081187"/>
              </a:xfrm>
              <a:prstGeom prst="rect">
                <a:avLst/>
              </a:prstGeom>
              <a:noFill/>
            </p:spPr>
            <p:txBody>
              <a:bodyPr wrap="none" rtlCol="0">
                <a:spAutoFit/>
              </a:bodyPr>
              <a:lstStyle/>
              <a:p>
                <a:endParaRPr lang="en-US" sz="1600" dirty="0"/>
              </a:p>
            </p:txBody>
          </p:sp>
          <p:sp>
            <p:nvSpPr>
              <p:cNvPr id="111" name="TextBox 110"/>
              <p:cNvSpPr txBox="1"/>
              <p:nvPr/>
            </p:nvSpPr>
            <p:spPr>
              <a:xfrm>
                <a:off x="6248402" y="5029200"/>
                <a:ext cx="589947" cy="1081187"/>
              </a:xfrm>
              <a:prstGeom prst="rect">
                <a:avLst/>
              </a:prstGeom>
              <a:noFill/>
            </p:spPr>
            <p:txBody>
              <a:bodyPr wrap="none" rtlCol="0">
                <a:spAutoFit/>
              </a:bodyPr>
              <a:lstStyle/>
              <a:p>
                <a:endParaRPr lang="en-US" sz="1600" dirty="0"/>
              </a:p>
            </p:txBody>
          </p:sp>
          <p:sp>
            <p:nvSpPr>
              <p:cNvPr id="112" name="TextBox 111"/>
              <p:cNvSpPr txBox="1"/>
              <p:nvPr/>
            </p:nvSpPr>
            <p:spPr>
              <a:xfrm>
                <a:off x="7543801" y="2895599"/>
                <a:ext cx="589947" cy="1081187"/>
              </a:xfrm>
              <a:prstGeom prst="rect">
                <a:avLst/>
              </a:prstGeom>
              <a:noFill/>
            </p:spPr>
            <p:txBody>
              <a:bodyPr wrap="none" rtlCol="0">
                <a:spAutoFit/>
              </a:bodyPr>
              <a:lstStyle/>
              <a:p>
                <a:endParaRPr lang="en-US" sz="1600" dirty="0"/>
              </a:p>
            </p:txBody>
          </p:sp>
          <p:sp>
            <p:nvSpPr>
              <p:cNvPr id="113" name="TextBox 112"/>
              <p:cNvSpPr txBox="1"/>
              <p:nvPr/>
            </p:nvSpPr>
            <p:spPr>
              <a:xfrm>
                <a:off x="3743176" y="6412468"/>
                <a:ext cx="589947" cy="1081187"/>
              </a:xfrm>
              <a:prstGeom prst="rect">
                <a:avLst/>
              </a:prstGeom>
              <a:noFill/>
            </p:spPr>
            <p:txBody>
              <a:bodyPr wrap="none" rtlCol="0">
                <a:spAutoFit/>
              </a:bodyPr>
              <a:lstStyle/>
              <a:p>
                <a:endParaRPr lang="en-US" sz="1600" dirty="0"/>
              </a:p>
            </p:txBody>
          </p:sp>
          <p:sp>
            <p:nvSpPr>
              <p:cNvPr id="114" name="TextBox 113"/>
              <p:cNvSpPr txBox="1"/>
              <p:nvPr/>
            </p:nvSpPr>
            <p:spPr>
              <a:xfrm>
                <a:off x="3157624" y="3516868"/>
                <a:ext cx="589947" cy="1081187"/>
              </a:xfrm>
              <a:prstGeom prst="rect">
                <a:avLst/>
              </a:prstGeom>
              <a:noFill/>
            </p:spPr>
            <p:txBody>
              <a:bodyPr wrap="none" rtlCol="0">
                <a:spAutoFit/>
              </a:bodyPr>
              <a:lstStyle/>
              <a:p>
                <a:endParaRPr lang="en-US" sz="1600" dirty="0"/>
              </a:p>
            </p:txBody>
          </p:sp>
        </p:grpSp>
      </p:grpSp>
      <p:grpSp>
        <p:nvGrpSpPr>
          <p:cNvPr id="116" name="Group 35"/>
          <p:cNvGrpSpPr/>
          <p:nvPr/>
        </p:nvGrpSpPr>
        <p:grpSpPr>
          <a:xfrm>
            <a:off x="3842305" y="1620148"/>
            <a:ext cx="1207775" cy="1471137"/>
            <a:chOff x="4018194" y="1707078"/>
            <a:chExt cx="1387043" cy="1689495"/>
          </a:xfrm>
        </p:grpSpPr>
        <p:pic>
          <p:nvPicPr>
            <p:cNvPr id="117" name="Picture 3" descr="C:\Program Files (x86)\Microsoft Office\MEDIA\CAGCAT10\j0292020.wmf"/>
            <p:cNvPicPr>
              <a:picLocks noChangeAspect="1" noChangeArrowheads="1"/>
            </p:cNvPicPr>
            <p:nvPr/>
          </p:nvPicPr>
          <p:blipFill>
            <a:blip r:embed="rId10" cstate="print"/>
            <a:srcRect/>
            <a:stretch>
              <a:fillRect/>
            </a:stretch>
          </p:blipFill>
          <p:spPr bwMode="auto">
            <a:xfrm>
              <a:off x="4018194" y="1707078"/>
              <a:ext cx="1387043" cy="1316335"/>
            </a:xfrm>
            <a:prstGeom prst="rect">
              <a:avLst/>
            </a:prstGeom>
            <a:noFill/>
          </p:spPr>
        </p:pic>
        <p:sp>
          <p:nvSpPr>
            <p:cNvPr id="120" name="TextBox 119"/>
            <p:cNvSpPr txBox="1"/>
            <p:nvPr/>
          </p:nvSpPr>
          <p:spPr>
            <a:xfrm>
              <a:off x="4229253" y="3007768"/>
              <a:ext cx="948386" cy="388805"/>
            </a:xfrm>
            <a:prstGeom prst="rect">
              <a:avLst/>
            </a:prstGeom>
            <a:noFill/>
          </p:spPr>
          <p:txBody>
            <a:bodyPr wrap="square" rtlCol="0">
              <a:spAutoFit/>
            </a:bodyPr>
            <a:lstStyle/>
            <a:p>
              <a:pPr algn="r"/>
              <a:r>
                <a:rPr lang="en-US" sz="1600" dirty="0" smtClean="0"/>
                <a:t>Analyst</a:t>
              </a:r>
              <a:endParaRPr lang="en-US" sz="1600" dirty="0"/>
            </a:p>
          </p:txBody>
        </p:sp>
      </p:grpSp>
      <p:cxnSp>
        <p:nvCxnSpPr>
          <p:cNvPr id="128" name="Elbow Connector 127"/>
          <p:cNvCxnSpPr>
            <a:stCxn id="80" idx="0"/>
            <a:endCxn id="127" idx="2"/>
          </p:cNvCxnSpPr>
          <p:nvPr/>
        </p:nvCxnSpPr>
        <p:spPr>
          <a:xfrm rot="5400000" flipH="1" flipV="1">
            <a:off x="1884858" y="4261723"/>
            <a:ext cx="362115" cy="2440"/>
          </a:xfrm>
          <a:prstGeom prst="bentConnector3">
            <a:avLst>
              <a:gd name="adj1" fmla="val 50000"/>
            </a:avLst>
          </a:prstGeom>
          <a:ln w="19050">
            <a:solidFill>
              <a:schemeClr val="accent1">
                <a:lumMod val="50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29" name="Elbow Connector 128"/>
          <p:cNvCxnSpPr>
            <a:stCxn id="123" idx="2"/>
            <a:endCxn id="127" idx="0"/>
          </p:cNvCxnSpPr>
          <p:nvPr/>
        </p:nvCxnSpPr>
        <p:spPr>
          <a:xfrm rot="16200000" flipH="1">
            <a:off x="1903450" y="2927600"/>
            <a:ext cx="324930" cy="2440"/>
          </a:xfrm>
          <a:prstGeom prst="bentConnector3">
            <a:avLst>
              <a:gd name="adj1" fmla="val 50000"/>
            </a:avLst>
          </a:prstGeom>
          <a:ln w="19050">
            <a:solidFill>
              <a:schemeClr val="accent1">
                <a:lumMod val="50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31" name="Elbow Connector 130"/>
          <p:cNvCxnSpPr>
            <a:stCxn id="127" idx="3"/>
            <a:endCxn id="130" idx="1"/>
          </p:cNvCxnSpPr>
          <p:nvPr/>
        </p:nvCxnSpPr>
        <p:spPr>
          <a:xfrm>
            <a:off x="3133935" y="3586585"/>
            <a:ext cx="835760" cy="1005406"/>
          </a:xfrm>
          <a:prstGeom prst="bentConnector3">
            <a:avLst>
              <a:gd name="adj1" fmla="val 50000"/>
            </a:avLst>
          </a:prstGeom>
          <a:ln w="19050">
            <a:solidFill>
              <a:schemeClr val="accent1">
                <a:lumMod val="50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34" name="Elbow Connector 133"/>
          <p:cNvCxnSpPr>
            <a:stCxn id="115" idx="3"/>
            <a:endCxn id="133" idx="1"/>
          </p:cNvCxnSpPr>
          <p:nvPr/>
        </p:nvCxnSpPr>
        <p:spPr>
          <a:xfrm>
            <a:off x="6103295" y="5690802"/>
            <a:ext cx="563900" cy="117933"/>
          </a:xfrm>
          <a:prstGeom prst="bentConnector3">
            <a:avLst>
              <a:gd name="adj1" fmla="val 50000"/>
            </a:avLst>
          </a:prstGeom>
          <a:ln w="19050">
            <a:solidFill>
              <a:schemeClr val="accent1">
                <a:lumMod val="50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36" name="Elbow Connector 123"/>
          <p:cNvCxnSpPr>
            <a:stCxn id="186" idx="0"/>
            <a:endCxn id="135" idx="2"/>
          </p:cNvCxnSpPr>
          <p:nvPr/>
        </p:nvCxnSpPr>
        <p:spPr>
          <a:xfrm rot="5400000" flipH="1" flipV="1">
            <a:off x="7600025" y="4136924"/>
            <a:ext cx="268835" cy="5139"/>
          </a:xfrm>
          <a:prstGeom prst="bentConnector3">
            <a:avLst>
              <a:gd name="adj1" fmla="val 50000"/>
            </a:avLst>
          </a:prstGeom>
          <a:ln w="19050">
            <a:solidFill>
              <a:schemeClr val="accent1">
                <a:lumMod val="50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37" name="Elbow Connector 136"/>
          <p:cNvCxnSpPr>
            <a:stCxn id="133" idx="0"/>
            <a:endCxn id="186" idx="2"/>
          </p:cNvCxnSpPr>
          <p:nvPr/>
        </p:nvCxnSpPr>
        <p:spPr>
          <a:xfrm rot="16200000" flipV="1">
            <a:off x="7604026" y="5276837"/>
            <a:ext cx="257816" cy="2122"/>
          </a:xfrm>
          <a:prstGeom prst="bentConnector3">
            <a:avLst>
              <a:gd name="adj1" fmla="val 50000"/>
            </a:avLst>
          </a:prstGeom>
          <a:ln w="19050">
            <a:solidFill>
              <a:schemeClr val="accent1">
                <a:lumMod val="50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38" name="Elbow Connector 137"/>
          <p:cNvCxnSpPr>
            <a:stCxn id="130" idx="3"/>
            <a:endCxn id="186" idx="1"/>
          </p:cNvCxnSpPr>
          <p:nvPr/>
        </p:nvCxnSpPr>
        <p:spPr>
          <a:xfrm>
            <a:off x="6103295" y="4591991"/>
            <a:ext cx="542575" cy="119459"/>
          </a:xfrm>
          <a:prstGeom prst="bentConnector3">
            <a:avLst>
              <a:gd name="adj1" fmla="val 50000"/>
            </a:avLst>
          </a:prstGeom>
          <a:ln w="19050">
            <a:solidFill>
              <a:schemeClr val="accent1">
                <a:lumMod val="50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1" name="Elbow Connector 140"/>
          <p:cNvCxnSpPr>
            <a:stCxn id="117" idx="3"/>
            <a:endCxn id="140" idx="1"/>
          </p:cNvCxnSpPr>
          <p:nvPr/>
        </p:nvCxnSpPr>
        <p:spPr>
          <a:xfrm>
            <a:off x="5050080" y="2193251"/>
            <a:ext cx="520450" cy="676"/>
          </a:xfrm>
          <a:prstGeom prst="bentConnector3">
            <a:avLst>
              <a:gd name="adj1" fmla="val 50000"/>
            </a:avLst>
          </a:prstGeom>
          <a:ln w="19050">
            <a:solidFill>
              <a:schemeClr val="accent1">
                <a:lumMod val="50000"/>
              </a:schemeClr>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43" name="Elbow Connector 142"/>
          <p:cNvCxnSpPr/>
          <p:nvPr/>
        </p:nvCxnSpPr>
        <p:spPr>
          <a:xfrm rot="5400000" flipH="1" flipV="1">
            <a:off x="5177720" y="2690545"/>
            <a:ext cx="440860" cy="344760"/>
          </a:xfrm>
          <a:prstGeom prst="bentConnector2">
            <a:avLst/>
          </a:prstGeom>
          <a:ln w="19050">
            <a:solidFill>
              <a:schemeClr val="accent1">
                <a:lumMod val="50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5" name="Elbow Connector 144"/>
          <p:cNvCxnSpPr/>
          <p:nvPr/>
        </p:nvCxnSpPr>
        <p:spPr>
          <a:xfrm>
            <a:off x="3436295" y="5693307"/>
            <a:ext cx="533400" cy="1588"/>
          </a:xfrm>
          <a:prstGeom prst="bentConnector3">
            <a:avLst>
              <a:gd name="adj1" fmla="val 50000"/>
            </a:avLst>
          </a:prstGeom>
          <a:ln w="19050">
            <a:solidFill>
              <a:schemeClr val="accent1">
                <a:lumMod val="50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9" name="Elbow Connector 148"/>
          <p:cNvCxnSpPr>
            <a:stCxn id="135" idx="1"/>
            <a:endCxn id="147" idx="3"/>
          </p:cNvCxnSpPr>
          <p:nvPr/>
        </p:nvCxnSpPr>
        <p:spPr>
          <a:xfrm rot="10800000">
            <a:off x="6098873" y="3509165"/>
            <a:ext cx="568323" cy="65408"/>
          </a:xfrm>
          <a:prstGeom prst="bentConnector3">
            <a:avLst>
              <a:gd name="adj1" fmla="val 50000"/>
            </a:avLst>
          </a:prstGeom>
          <a:ln w="19050">
            <a:solidFill>
              <a:schemeClr val="accent1">
                <a:lumMod val="50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150" name="TextBox 149"/>
          <p:cNvSpPr txBox="1"/>
          <p:nvPr/>
        </p:nvSpPr>
        <p:spPr>
          <a:xfrm>
            <a:off x="5584935" y="6351291"/>
            <a:ext cx="2667000" cy="338554"/>
          </a:xfrm>
          <a:prstGeom prst="rect">
            <a:avLst/>
          </a:prstGeom>
          <a:noFill/>
        </p:spPr>
        <p:txBody>
          <a:bodyPr wrap="square" rtlCol="0">
            <a:spAutoFit/>
          </a:bodyPr>
          <a:lstStyle/>
          <a:p>
            <a:pPr algn="ctr"/>
            <a:r>
              <a:rPr lang="en-US" sz="1600" dirty="0" smtClean="0"/>
              <a:t>Alerts/Sensory Data</a:t>
            </a:r>
            <a:endParaRPr lang="en-US" sz="1600" dirty="0"/>
          </a:p>
        </p:txBody>
      </p:sp>
      <p:sp>
        <p:nvSpPr>
          <p:cNvPr id="3" name="Rectangle 2"/>
          <p:cNvSpPr/>
          <p:nvPr/>
        </p:nvSpPr>
        <p:spPr>
          <a:xfrm>
            <a:off x="1053982" y="3738888"/>
            <a:ext cx="868073" cy="304592"/>
          </a:xfrm>
          <a:prstGeom prst="rect">
            <a:avLst/>
          </a:prstGeom>
          <a:solidFill>
            <a:schemeClr val="accent1">
              <a:lumMod val="20000"/>
              <a:lumOff val="80000"/>
            </a:schemeClr>
          </a:solidFill>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b="1" dirty="0" smtClean="0"/>
              <a:t>Cauldron</a:t>
            </a:r>
            <a:endParaRPr lang="en-US" sz="1400" b="1" dirty="0"/>
          </a:p>
        </p:txBody>
      </p:sp>
      <p:sp>
        <p:nvSpPr>
          <p:cNvPr id="67" name="Rectangle 66"/>
          <p:cNvSpPr/>
          <p:nvPr/>
        </p:nvSpPr>
        <p:spPr>
          <a:xfrm>
            <a:off x="1998865" y="3738888"/>
            <a:ext cx="1073582" cy="304592"/>
          </a:xfrm>
          <a:prstGeom prst="rect">
            <a:avLst/>
          </a:prstGeom>
          <a:solidFill>
            <a:schemeClr val="accent1">
              <a:lumMod val="20000"/>
              <a:lumOff val="80000"/>
            </a:schemeClr>
          </a:solidFill>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b="1" dirty="0" smtClean="0"/>
              <a:t>Switchwall</a:t>
            </a:r>
            <a:endParaRPr lang="en-US" sz="1400" b="1" dirty="0"/>
          </a:p>
        </p:txBody>
      </p:sp>
      <p:grpSp>
        <p:nvGrpSpPr>
          <p:cNvPr id="16" name="Group 15"/>
          <p:cNvGrpSpPr/>
          <p:nvPr/>
        </p:nvGrpSpPr>
        <p:grpSpPr>
          <a:xfrm>
            <a:off x="693095" y="1547155"/>
            <a:ext cx="2743200" cy="1219200"/>
            <a:chOff x="693095" y="1586195"/>
            <a:chExt cx="2743200" cy="1219200"/>
          </a:xfrm>
        </p:grpSpPr>
        <p:sp>
          <p:nvSpPr>
            <p:cNvPr id="123" name="Rounded Rectangle 122"/>
            <p:cNvSpPr/>
            <p:nvPr/>
          </p:nvSpPr>
          <p:spPr>
            <a:xfrm>
              <a:off x="693095" y="1586195"/>
              <a:ext cx="2743200" cy="12192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t" anchorCtr="0"/>
            <a:lstStyle/>
            <a:p>
              <a:pPr algn="ctr"/>
              <a:r>
                <a:rPr lang="en-US" sz="1600" b="1" dirty="0" smtClean="0"/>
                <a:t>Vulnerability Databases</a:t>
              </a:r>
            </a:p>
            <a:p>
              <a:pPr algn="ctr"/>
              <a:endParaRPr lang="en-US" sz="1600" dirty="0"/>
            </a:p>
          </p:txBody>
        </p:sp>
        <p:pic>
          <p:nvPicPr>
            <p:cNvPr id="125" name="Picture 9"/>
            <p:cNvPicPr>
              <a:picLocks noChangeAspect="1" noChangeArrowheads="1"/>
            </p:cNvPicPr>
            <p:nvPr/>
          </p:nvPicPr>
          <p:blipFill>
            <a:blip r:embed="rId6" cstate="print">
              <a:clrChange>
                <a:clrFrom>
                  <a:srgbClr val="000000"/>
                </a:clrFrom>
                <a:clrTo>
                  <a:srgbClr val="000000">
                    <a:alpha val="0"/>
                  </a:srgbClr>
                </a:clrTo>
              </a:clrChange>
            </a:blip>
            <a:srcRect/>
            <a:stretch>
              <a:fillRect/>
            </a:stretch>
          </p:blipFill>
          <p:spPr bwMode="auto">
            <a:xfrm>
              <a:off x="2656630" y="1974490"/>
              <a:ext cx="609600" cy="609600"/>
            </a:xfrm>
            <a:prstGeom prst="rect">
              <a:avLst/>
            </a:prstGeom>
            <a:noFill/>
            <a:ln w="9525">
              <a:noFill/>
              <a:miter lim="800000"/>
              <a:headEnd/>
              <a:tailEnd/>
            </a:ln>
          </p:spPr>
        </p:pic>
        <p:pic>
          <p:nvPicPr>
            <p:cNvPr id="126" name="Picture 9"/>
            <p:cNvPicPr>
              <a:picLocks noChangeAspect="1" noChangeArrowheads="1"/>
            </p:cNvPicPr>
            <p:nvPr/>
          </p:nvPicPr>
          <p:blipFill>
            <a:blip r:embed="rId6" cstate="print">
              <a:clrChange>
                <a:clrFrom>
                  <a:srgbClr val="000000"/>
                </a:clrFrom>
                <a:clrTo>
                  <a:srgbClr val="000000">
                    <a:alpha val="0"/>
                  </a:srgbClr>
                </a:clrTo>
              </a:clrChange>
            </a:blip>
            <a:srcRect/>
            <a:stretch>
              <a:fillRect/>
            </a:stretch>
          </p:blipFill>
          <p:spPr bwMode="auto">
            <a:xfrm>
              <a:off x="890000" y="1974490"/>
              <a:ext cx="609600" cy="609600"/>
            </a:xfrm>
            <a:prstGeom prst="rect">
              <a:avLst/>
            </a:prstGeom>
            <a:noFill/>
            <a:ln w="9525">
              <a:noFill/>
              <a:miter lim="800000"/>
              <a:headEnd/>
              <a:tailEnd/>
            </a:ln>
          </p:spPr>
        </p:pic>
        <p:sp>
          <p:nvSpPr>
            <p:cNvPr id="11" name="TextBox 10"/>
            <p:cNvSpPr txBox="1"/>
            <p:nvPr/>
          </p:nvSpPr>
          <p:spPr>
            <a:xfrm>
              <a:off x="1050529" y="2584090"/>
              <a:ext cx="288541" cy="184666"/>
            </a:xfrm>
            <a:prstGeom prst="rect">
              <a:avLst/>
            </a:prstGeom>
            <a:noFill/>
          </p:spPr>
          <p:txBody>
            <a:bodyPr wrap="none" lIns="0" tIns="0" rIns="0" bIns="0" rtlCol="0">
              <a:spAutoFit/>
            </a:bodyPr>
            <a:lstStyle/>
            <a:p>
              <a:r>
                <a:rPr lang="en-US" sz="1200" dirty="0" smtClean="0"/>
                <a:t>NVD</a:t>
              </a:r>
              <a:endParaRPr lang="en-US" sz="1200" dirty="0"/>
            </a:p>
          </p:txBody>
        </p:sp>
        <p:sp>
          <p:nvSpPr>
            <p:cNvPr id="72" name="TextBox 71"/>
            <p:cNvSpPr txBox="1"/>
            <p:nvPr/>
          </p:nvSpPr>
          <p:spPr>
            <a:xfrm>
              <a:off x="2770672" y="2584090"/>
              <a:ext cx="381515" cy="184666"/>
            </a:xfrm>
            <a:prstGeom prst="rect">
              <a:avLst/>
            </a:prstGeom>
            <a:noFill/>
          </p:spPr>
          <p:txBody>
            <a:bodyPr wrap="none" lIns="0" tIns="0" rIns="0" bIns="0" rtlCol="0">
              <a:spAutoFit/>
            </a:bodyPr>
            <a:lstStyle/>
            <a:p>
              <a:r>
                <a:rPr lang="en-US" sz="1200" dirty="0" smtClean="0"/>
                <a:t>OSVD</a:t>
              </a:r>
              <a:endParaRPr lang="en-US" sz="1200" dirty="0"/>
            </a:p>
          </p:txBody>
        </p:sp>
        <p:pic>
          <p:nvPicPr>
            <p:cNvPr id="73" name="Picture 9"/>
            <p:cNvPicPr>
              <a:picLocks noChangeAspect="1" noChangeArrowheads="1"/>
            </p:cNvPicPr>
            <p:nvPr/>
          </p:nvPicPr>
          <p:blipFill>
            <a:blip r:embed="rId6" cstate="print">
              <a:clrChange>
                <a:clrFrom>
                  <a:srgbClr val="000000"/>
                </a:clrFrom>
                <a:clrTo>
                  <a:srgbClr val="000000">
                    <a:alpha val="0"/>
                  </a:srgbClr>
                </a:clrTo>
              </a:clrChange>
            </a:blip>
            <a:srcRect/>
            <a:stretch>
              <a:fillRect/>
            </a:stretch>
          </p:blipFill>
          <p:spPr bwMode="auto">
            <a:xfrm>
              <a:off x="1466075" y="1981849"/>
              <a:ext cx="609600" cy="609600"/>
            </a:xfrm>
            <a:prstGeom prst="rect">
              <a:avLst/>
            </a:prstGeom>
            <a:noFill/>
            <a:ln w="9525">
              <a:noFill/>
              <a:miter lim="800000"/>
              <a:headEnd/>
              <a:tailEnd/>
            </a:ln>
          </p:spPr>
        </p:pic>
        <p:sp>
          <p:nvSpPr>
            <p:cNvPr id="74" name="TextBox 73"/>
            <p:cNvSpPr txBox="1"/>
            <p:nvPr/>
          </p:nvSpPr>
          <p:spPr>
            <a:xfrm>
              <a:off x="1644238" y="2581494"/>
              <a:ext cx="253274" cy="184666"/>
            </a:xfrm>
            <a:prstGeom prst="rect">
              <a:avLst/>
            </a:prstGeom>
            <a:noFill/>
          </p:spPr>
          <p:txBody>
            <a:bodyPr wrap="none" lIns="0" tIns="0" rIns="0" bIns="0" rtlCol="0">
              <a:spAutoFit/>
            </a:bodyPr>
            <a:lstStyle/>
            <a:p>
              <a:r>
                <a:rPr lang="en-US" sz="1200" dirty="0" smtClean="0"/>
                <a:t>CVE</a:t>
              </a:r>
              <a:endParaRPr lang="en-US" sz="1200" dirty="0"/>
            </a:p>
          </p:txBody>
        </p:sp>
        <p:cxnSp>
          <p:nvCxnSpPr>
            <p:cNvPr id="13" name="Straight Connector 12"/>
            <p:cNvCxnSpPr>
              <a:endCxn id="125" idx="1"/>
            </p:cNvCxnSpPr>
            <p:nvPr/>
          </p:nvCxnSpPr>
          <p:spPr>
            <a:xfrm flipV="1">
              <a:off x="2110105" y="2279290"/>
              <a:ext cx="546525" cy="7359"/>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1" name="Group 230"/>
          <p:cNvGrpSpPr/>
          <p:nvPr/>
        </p:nvGrpSpPr>
        <p:grpSpPr>
          <a:xfrm>
            <a:off x="3969695" y="4158695"/>
            <a:ext cx="2133600" cy="866592"/>
            <a:chOff x="3969695" y="4243740"/>
            <a:chExt cx="2133600" cy="866592"/>
          </a:xfrm>
        </p:grpSpPr>
        <p:sp>
          <p:nvSpPr>
            <p:cNvPr id="130" name="Rounded Rectangle 129"/>
            <p:cNvSpPr/>
            <p:nvPr/>
          </p:nvSpPr>
          <p:spPr>
            <a:xfrm>
              <a:off x="3969695" y="4243740"/>
              <a:ext cx="2133600" cy="866592"/>
            </a:xfrm>
            <a:prstGeom prst="roundRect">
              <a:avLst/>
            </a:prstGeom>
          </p:spPr>
          <p:style>
            <a:lnRef idx="1">
              <a:schemeClr val="accent2"/>
            </a:lnRef>
            <a:fillRef idx="2">
              <a:schemeClr val="accent2"/>
            </a:fillRef>
            <a:effectRef idx="1">
              <a:schemeClr val="accent2"/>
            </a:effectRef>
            <a:fontRef idx="minor">
              <a:schemeClr val="dk1"/>
            </a:fontRef>
          </p:style>
          <p:txBody>
            <a:bodyPr rtlCol="0" anchor="b" anchorCtr="0"/>
            <a:lstStyle/>
            <a:p>
              <a:pPr algn="ctr"/>
              <a:r>
                <a:rPr lang="en-US" sz="1600" b="1" dirty="0" smtClean="0"/>
                <a:t>Stochastic </a:t>
              </a:r>
              <a:br>
                <a:rPr lang="en-US" sz="1600" b="1" dirty="0" smtClean="0"/>
              </a:br>
              <a:r>
                <a:rPr lang="en-US" sz="1600" b="1" dirty="0" smtClean="0"/>
                <a:t>Attack Models</a:t>
              </a:r>
              <a:endParaRPr lang="en-US" sz="1600" b="1" dirty="0"/>
            </a:p>
          </p:txBody>
        </p:sp>
        <p:pic>
          <p:nvPicPr>
            <p:cNvPr id="93" name="Picture 5"/>
            <p:cNvPicPr>
              <a:picLocks noChangeAspect="1" noChangeArrowheads="1"/>
            </p:cNvPicPr>
            <p:nvPr/>
          </p:nvPicPr>
          <p:blipFill>
            <a:blip r:embed="rId3" cstate="print"/>
            <a:srcRect/>
            <a:stretch>
              <a:fillRect/>
            </a:stretch>
          </p:blipFill>
          <p:spPr bwMode="auto">
            <a:xfrm>
              <a:off x="4072735" y="4273910"/>
              <a:ext cx="274320" cy="274320"/>
            </a:xfrm>
            <a:prstGeom prst="roundRect">
              <a:avLst>
                <a:gd name="adj" fmla="val 8594"/>
              </a:avLst>
            </a:prstGeom>
            <a:solidFill>
              <a:srgbClr val="FFFFFF">
                <a:shade val="85000"/>
              </a:srgbClr>
            </a:solidFill>
            <a:ln>
              <a:noFill/>
            </a:ln>
            <a:effectLst/>
          </p:spPr>
        </p:pic>
        <p:pic>
          <p:nvPicPr>
            <p:cNvPr id="94" name="Picture 6"/>
            <p:cNvPicPr>
              <a:picLocks noChangeAspect="1" noChangeArrowheads="1"/>
            </p:cNvPicPr>
            <p:nvPr/>
          </p:nvPicPr>
          <p:blipFill rotWithShape="1">
            <a:blip r:embed="rId7" cstate="print"/>
            <a:srcRect l="6047" t="6840" r="6840" b="6047"/>
            <a:stretch/>
          </p:blipFill>
          <p:spPr bwMode="auto">
            <a:xfrm>
              <a:off x="5696654" y="4268425"/>
              <a:ext cx="279881" cy="274320"/>
            </a:xfrm>
            <a:prstGeom prst="roundRect">
              <a:avLst>
                <a:gd name="adj" fmla="val 9723"/>
              </a:avLst>
            </a:prstGeom>
            <a:solidFill>
              <a:srgbClr val="FFFFFF">
                <a:shade val="85000"/>
              </a:srgbClr>
            </a:solidFill>
            <a:ln>
              <a:noFill/>
            </a:ln>
            <a:effectLst/>
          </p:spPr>
        </p:pic>
      </p:grpSp>
      <p:grpSp>
        <p:nvGrpSpPr>
          <p:cNvPr id="234" name="Group 233"/>
          <p:cNvGrpSpPr/>
          <p:nvPr/>
        </p:nvGrpSpPr>
        <p:grpSpPr>
          <a:xfrm>
            <a:off x="6667195" y="5406806"/>
            <a:ext cx="2133600" cy="803857"/>
            <a:chOff x="6816570" y="5659138"/>
            <a:chExt cx="2133600" cy="803857"/>
          </a:xfrm>
        </p:grpSpPr>
        <p:sp>
          <p:nvSpPr>
            <p:cNvPr id="133" name="Rounded Rectangle 132"/>
            <p:cNvSpPr/>
            <p:nvPr/>
          </p:nvSpPr>
          <p:spPr>
            <a:xfrm>
              <a:off x="6816570" y="5659138"/>
              <a:ext cx="2133600" cy="803857"/>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nchorCtr="0"/>
            <a:lstStyle/>
            <a:p>
              <a:pPr algn="ctr"/>
              <a:r>
                <a:rPr lang="en-US" sz="1600" b="1" dirty="0" smtClean="0"/>
                <a:t>Generalized</a:t>
              </a:r>
            </a:p>
            <a:p>
              <a:pPr algn="ctr"/>
              <a:r>
                <a:rPr lang="en-US" sz="1600" b="1" dirty="0" smtClean="0"/>
                <a:t>Dependency Graphs</a:t>
              </a:r>
              <a:endParaRPr lang="en-US" sz="1600" b="1" dirty="0"/>
            </a:p>
          </p:txBody>
        </p:sp>
        <p:pic>
          <p:nvPicPr>
            <p:cNvPr id="144" name="Picture 5"/>
            <p:cNvPicPr>
              <a:picLocks noChangeAspect="1" noChangeArrowheads="1"/>
            </p:cNvPicPr>
            <p:nvPr/>
          </p:nvPicPr>
          <p:blipFill>
            <a:blip r:embed="rId3" cstate="print"/>
            <a:srcRect/>
            <a:stretch>
              <a:fillRect/>
            </a:stretch>
          </p:blipFill>
          <p:spPr bwMode="auto">
            <a:xfrm>
              <a:off x="6903775" y="5733300"/>
              <a:ext cx="274320" cy="274320"/>
            </a:xfrm>
            <a:prstGeom prst="roundRect">
              <a:avLst>
                <a:gd name="adj" fmla="val 8594"/>
              </a:avLst>
            </a:prstGeom>
            <a:solidFill>
              <a:srgbClr val="FFFFFF">
                <a:shade val="85000"/>
              </a:srgbClr>
            </a:solidFill>
            <a:ln>
              <a:noFill/>
            </a:ln>
            <a:effectLst/>
          </p:spPr>
        </p:pic>
        <p:pic>
          <p:nvPicPr>
            <p:cNvPr id="151" name="Picture 6"/>
            <p:cNvPicPr>
              <a:picLocks noChangeAspect="1" noChangeArrowheads="1"/>
            </p:cNvPicPr>
            <p:nvPr/>
          </p:nvPicPr>
          <p:blipFill rotWithShape="1">
            <a:blip r:embed="rId7" cstate="print"/>
            <a:srcRect l="6047" t="6840" r="6840" b="6047"/>
            <a:stretch/>
          </p:blipFill>
          <p:spPr bwMode="auto">
            <a:xfrm>
              <a:off x="8582549" y="5733300"/>
              <a:ext cx="279881" cy="274320"/>
            </a:xfrm>
            <a:prstGeom prst="roundRect">
              <a:avLst>
                <a:gd name="adj" fmla="val 9723"/>
              </a:avLst>
            </a:prstGeom>
            <a:solidFill>
              <a:srgbClr val="FFFFFF">
                <a:shade val="85000"/>
              </a:srgbClr>
            </a:solidFill>
            <a:ln>
              <a:noFill/>
            </a:ln>
            <a:effectLst/>
          </p:spPr>
        </p:pic>
      </p:grpSp>
      <p:grpSp>
        <p:nvGrpSpPr>
          <p:cNvPr id="235" name="Group 234"/>
          <p:cNvGrpSpPr/>
          <p:nvPr/>
        </p:nvGrpSpPr>
        <p:grpSpPr>
          <a:xfrm>
            <a:off x="6667195" y="3144070"/>
            <a:ext cx="2139634" cy="861005"/>
            <a:chOff x="6837895" y="4219410"/>
            <a:chExt cx="2139634" cy="861005"/>
          </a:xfrm>
        </p:grpSpPr>
        <p:sp>
          <p:nvSpPr>
            <p:cNvPr id="135" name="Rectangle 134"/>
            <p:cNvSpPr/>
            <p:nvPr/>
          </p:nvSpPr>
          <p:spPr>
            <a:xfrm>
              <a:off x="6837895" y="4219410"/>
              <a:ext cx="2139634" cy="86100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nchor="ctr" anchorCtr="0">
              <a:noAutofit/>
            </a:bodyPr>
            <a:lstStyle/>
            <a:p>
              <a:pPr algn="ctr"/>
              <a:r>
                <a:rPr lang="en-US" sz="1600" b="1" dirty="0" smtClean="0"/>
                <a:t>Graph </a:t>
              </a:r>
              <a:br>
                <a:rPr lang="en-US" sz="1600" b="1" dirty="0" smtClean="0"/>
              </a:br>
              <a:r>
                <a:rPr lang="en-US" sz="1600" b="1" dirty="0" smtClean="0"/>
                <a:t>Processing </a:t>
              </a:r>
              <a:br>
                <a:rPr lang="en-US" sz="1600" b="1" dirty="0" smtClean="0"/>
              </a:br>
              <a:r>
                <a:rPr lang="en-US" sz="1600" b="1" dirty="0" smtClean="0"/>
                <a:t>and Indexing</a:t>
              </a:r>
              <a:endParaRPr lang="en-US" sz="1600" b="1" dirty="0"/>
            </a:p>
          </p:txBody>
        </p:sp>
        <p:pic>
          <p:nvPicPr>
            <p:cNvPr id="152" name="Picture 5"/>
            <p:cNvPicPr>
              <a:picLocks noChangeAspect="1" noChangeArrowheads="1"/>
            </p:cNvPicPr>
            <p:nvPr/>
          </p:nvPicPr>
          <p:blipFill>
            <a:blip r:embed="rId3" cstate="print"/>
            <a:srcRect/>
            <a:stretch>
              <a:fillRect/>
            </a:stretch>
          </p:blipFill>
          <p:spPr bwMode="auto">
            <a:xfrm>
              <a:off x="6899455" y="4299318"/>
              <a:ext cx="274320" cy="274320"/>
            </a:xfrm>
            <a:prstGeom prst="roundRect">
              <a:avLst>
                <a:gd name="adj" fmla="val 8594"/>
              </a:avLst>
            </a:prstGeom>
            <a:solidFill>
              <a:srgbClr val="FFFFFF">
                <a:shade val="85000"/>
              </a:srgbClr>
            </a:solidFill>
            <a:ln>
              <a:noFill/>
            </a:ln>
            <a:effectLst/>
          </p:spPr>
        </p:pic>
        <p:pic>
          <p:nvPicPr>
            <p:cNvPr id="153" name="Picture 6"/>
            <p:cNvPicPr>
              <a:picLocks noChangeAspect="1" noChangeArrowheads="1"/>
            </p:cNvPicPr>
            <p:nvPr/>
          </p:nvPicPr>
          <p:blipFill rotWithShape="1">
            <a:blip r:embed="rId7" cstate="print"/>
            <a:srcRect l="6047" t="6840" r="6840" b="6047"/>
            <a:stretch/>
          </p:blipFill>
          <p:spPr bwMode="auto">
            <a:xfrm>
              <a:off x="8642930" y="4299318"/>
              <a:ext cx="279881" cy="274320"/>
            </a:xfrm>
            <a:prstGeom prst="roundRect">
              <a:avLst>
                <a:gd name="adj" fmla="val 9723"/>
              </a:avLst>
            </a:prstGeom>
            <a:solidFill>
              <a:srgbClr val="FFFFFF">
                <a:shade val="85000"/>
              </a:srgbClr>
            </a:solidFill>
            <a:ln>
              <a:noFill/>
            </a:ln>
            <a:effectLst/>
          </p:spPr>
        </p:pic>
      </p:grpSp>
      <p:grpSp>
        <p:nvGrpSpPr>
          <p:cNvPr id="232" name="Group 231"/>
          <p:cNvGrpSpPr/>
          <p:nvPr/>
        </p:nvGrpSpPr>
        <p:grpSpPr>
          <a:xfrm>
            <a:off x="3969695" y="5225848"/>
            <a:ext cx="2133600" cy="929907"/>
            <a:chOff x="3969695" y="5593395"/>
            <a:chExt cx="2133600" cy="929907"/>
          </a:xfrm>
        </p:grpSpPr>
        <p:sp>
          <p:nvSpPr>
            <p:cNvPr id="115" name="Rectangle 114"/>
            <p:cNvSpPr/>
            <p:nvPr/>
          </p:nvSpPr>
          <p:spPr>
            <a:xfrm>
              <a:off x="3969695" y="5593395"/>
              <a:ext cx="2133600" cy="929907"/>
            </a:xfrm>
            <a:prstGeom prst="rect">
              <a:avLst/>
            </a:prstGeom>
          </p:spPr>
          <p:style>
            <a:lnRef idx="1">
              <a:schemeClr val="accent1"/>
            </a:lnRef>
            <a:fillRef idx="2">
              <a:schemeClr val="accent1"/>
            </a:fillRef>
            <a:effectRef idx="1">
              <a:schemeClr val="accent1"/>
            </a:effectRef>
            <a:fontRef idx="minor">
              <a:schemeClr val="dk1"/>
            </a:fontRef>
          </p:style>
          <p:txBody>
            <a:bodyPr wrap="square" rtlCol="0" anchor="ctr" anchorCtr="0">
              <a:noAutofit/>
            </a:bodyPr>
            <a:lstStyle/>
            <a:p>
              <a:pPr algn="ctr"/>
              <a:r>
                <a:rPr lang="en-US" sz="1600" b="1" dirty="0" smtClean="0"/>
                <a:t>Dependency Analysis</a:t>
              </a:r>
              <a:endParaRPr lang="en-US" sz="1600" b="1" dirty="0"/>
            </a:p>
          </p:txBody>
        </p:sp>
        <p:sp>
          <p:nvSpPr>
            <p:cNvPr id="104" name="Rectangle 103"/>
            <p:cNvSpPr/>
            <p:nvPr/>
          </p:nvSpPr>
          <p:spPr>
            <a:xfrm>
              <a:off x="4534169" y="6191787"/>
              <a:ext cx="1004651" cy="304592"/>
            </a:xfrm>
            <a:prstGeom prst="rect">
              <a:avLst/>
            </a:prstGeom>
            <a:solidFill>
              <a:schemeClr val="accent1">
                <a:lumMod val="20000"/>
                <a:lumOff val="80000"/>
              </a:schemeClr>
            </a:solidFill>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b="1" dirty="0" err="1" smtClean="0"/>
                <a:t>NSDMiner</a:t>
              </a:r>
              <a:endParaRPr lang="en-US" sz="1400" b="1" dirty="0"/>
            </a:p>
          </p:txBody>
        </p:sp>
        <p:pic>
          <p:nvPicPr>
            <p:cNvPr id="162" name="Picture 5"/>
            <p:cNvPicPr>
              <a:picLocks noChangeAspect="1" noChangeArrowheads="1"/>
            </p:cNvPicPr>
            <p:nvPr/>
          </p:nvPicPr>
          <p:blipFill>
            <a:blip r:embed="rId3" cstate="print"/>
            <a:srcRect/>
            <a:stretch>
              <a:fillRect/>
            </a:stretch>
          </p:blipFill>
          <p:spPr bwMode="auto">
            <a:xfrm>
              <a:off x="4021077" y="5632363"/>
              <a:ext cx="274320" cy="274320"/>
            </a:xfrm>
            <a:prstGeom prst="roundRect">
              <a:avLst>
                <a:gd name="adj" fmla="val 8594"/>
              </a:avLst>
            </a:prstGeom>
            <a:solidFill>
              <a:srgbClr val="FFFFFF">
                <a:shade val="85000"/>
              </a:srgbClr>
            </a:solidFill>
            <a:ln>
              <a:noFill/>
            </a:ln>
            <a:effectLst/>
          </p:spPr>
        </p:pic>
        <p:grpSp>
          <p:nvGrpSpPr>
            <p:cNvPr id="164" name="Group 163"/>
            <p:cNvGrpSpPr/>
            <p:nvPr/>
          </p:nvGrpSpPr>
          <p:grpSpPr>
            <a:xfrm>
              <a:off x="5800960" y="5620034"/>
              <a:ext cx="274320" cy="301752"/>
              <a:chOff x="6097586" y="414966"/>
              <a:chExt cx="523347" cy="575682"/>
            </a:xfrm>
          </p:grpSpPr>
          <p:sp>
            <p:nvSpPr>
              <p:cNvPr id="165" name="Rounded Rectangle 164"/>
              <p:cNvSpPr/>
              <p:nvPr/>
            </p:nvSpPr>
            <p:spPr>
              <a:xfrm>
                <a:off x="6097586" y="441134"/>
                <a:ext cx="523347" cy="523347"/>
              </a:xfrm>
              <a:prstGeom prst="roundRect">
                <a:avLst>
                  <a:gd name="adj" fmla="val 8009"/>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166" name="Picture 3" descr="C:\Users\albanese\Pictures\NC State Logo.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08197" y="414966"/>
                <a:ext cx="471012" cy="575682"/>
              </a:xfrm>
              <a:prstGeom prst="rect">
                <a:avLst/>
              </a:prstGeom>
              <a:noFill/>
              <a:ln>
                <a:noFill/>
              </a:ln>
              <a:extLst>
                <a:ext uri="{909E8E84-426E-40DD-AFC4-6F175D3DCCD1}">
                  <a14:hiddenFill xmlns:a14="http://schemas.microsoft.com/office/drawing/2010/main">
                    <a:solidFill>
                      <a:srgbClr val="FFFFFF"/>
                    </a:solidFill>
                  </a14:hiddenFill>
                </a:ext>
              </a:extLst>
            </p:spPr>
          </p:pic>
        </p:grpSp>
      </p:grpSp>
      <p:grpSp>
        <p:nvGrpSpPr>
          <p:cNvPr id="205" name="Group 204"/>
          <p:cNvGrpSpPr/>
          <p:nvPr/>
        </p:nvGrpSpPr>
        <p:grpSpPr>
          <a:xfrm>
            <a:off x="5570530" y="1547155"/>
            <a:ext cx="3418045" cy="1293544"/>
            <a:chOff x="5570530" y="1547155"/>
            <a:chExt cx="3418045" cy="1293544"/>
          </a:xfrm>
        </p:grpSpPr>
        <p:sp>
          <p:nvSpPr>
            <p:cNvPr id="140" name="Rectangle 139"/>
            <p:cNvSpPr/>
            <p:nvPr/>
          </p:nvSpPr>
          <p:spPr>
            <a:xfrm>
              <a:off x="5570530" y="1547155"/>
              <a:ext cx="3418045" cy="1293544"/>
            </a:xfrm>
            <a:prstGeom prst="rect">
              <a:avLst/>
            </a:prstGeom>
          </p:spPr>
          <p:style>
            <a:lnRef idx="1">
              <a:schemeClr val="accent1"/>
            </a:lnRef>
            <a:fillRef idx="2">
              <a:schemeClr val="accent1"/>
            </a:fillRef>
            <a:effectRef idx="1">
              <a:schemeClr val="accent1"/>
            </a:effectRef>
            <a:fontRef idx="minor">
              <a:schemeClr val="dk1"/>
            </a:fontRef>
          </p:style>
          <p:txBody>
            <a:bodyPr wrap="square" tIns="320040" rtlCol="0" anchor="t" anchorCtr="0">
              <a:normAutofit/>
            </a:bodyPr>
            <a:lstStyle/>
            <a:p>
              <a:pPr algn="ctr"/>
              <a:r>
                <a:rPr lang="en-US" sz="1600" b="1" dirty="0" smtClean="0"/>
                <a:t>Scenario Analysis &amp; Visualization</a:t>
              </a:r>
              <a:endParaRPr lang="en-US" sz="1600" b="1" dirty="0"/>
            </a:p>
          </p:txBody>
        </p:sp>
        <p:pic>
          <p:nvPicPr>
            <p:cNvPr id="105" name="Picture 5"/>
            <p:cNvPicPr>
              <a:picLocks noChangeAspect="1" noChangeArrowheads="1"/>
            </p:cNvPicPr>
            <p:nvPr/>
          </p:nvPicPr>
          <p:blipFill>
            <a:blip r:embed="rId3" cstate="print"/>
            <a:srcRect/>
            <a:stretch>
              <a:fillRect/>
            </a:stretch>
          </p:blipFill>
          <p:spPr bwMode="auto">
            <a:xfrm>
              <a:off x="5608936" y="1571215"/>
              <a:ext cx="274320" cy="274320"/>
            </a:xfrm>
            <a:prstGeom prst="roundRect">
              <a:avLst>
                <a:gd name="adj" fmla="val 8594"/>
              </a:avLst>
            </a:prstGeom>
            <a:solidFill>
              <a:srgbClr val="FFFFFF">
                <a:shade val="85000"/>
              </a:srgbClr>
            </a:solidFill>
            <a:ln>
              <a:noFill/>
            </a:ln>
            <a:effectLst/>
          </p:spPr>
        </p:pic>
        <p:pic>
          <p:nvPicPr>
            <p:cNvPr id="118" name="Picture 6"/>
            <p:cNvPicPr>
              <a:picLocks noChangeAspect="1" noChangeArrowheads="1"/>
            </p:cNvPicPr>
            <p:nvPr/>
          </p:nvPicPr>
          <p:blipFill rotWithShape="1">
            <a:blip r:embed="rId7" cstate="print"/>
            <a:srcRect l="6047" t="6840" r="6840" b="6047"/>
            <a:stretch/>
          </p:blipFill>
          <p:spPr bwMode="auto">
            <a:xfrm>
              <a:off x="8657200" y="1578822"/>
              <a:ext cx="279881" cy="274320"/>
            </a:xfrm>
            <a:prstGeom prst="roundRect">
              <a:avLst>
                <a:gd name="adj" fmla="val 9723"/>
              </a:avLst>
            </a:prstGeom>
            <a:solidFill>
              <a:srgbClr val="FFFFFF">
                <a:shade val="85000"/>
              </a:srgbClr>
            </a:solidFill>
            <a:ln>
              <a:noFill/>
            </a:ln>
            <a:effectLst/>
          </p:spPr>
        </p:pic>
        <p:grpSp>
          <p:nvGrpSpPr>
            <p:cNvPr id="23" name="Group 22"/>
            <p:cNvGrpSpPr/>
            <p:nvPr/>
          </p:nvGrpSpPr>
          <p:grpSpPr>
            <a:xfrm>
              <a:off x="6722678" y="1578822"/>
              <a:ext cx="274323" cy="301752"/>
              <a:chOff x="5558528" y="414966"/>
              <a:chExt cx="523353" cy="575682"/>
            </a:xfrm>
          </p:grpSpPr>
          <p:sp>
            <p:nvSpPr>
              <p:cNvPr id="122" name="Rounded Rectangle 121"/>
              <p:cNvSpPr/>
              <p:nvPr/>
            </p:nvSpPr>
            <p:spPr>
              <a:xfrm>
                <a:off x="5558534" y="441133"/>
                <a:ext cx="523347" cy="523347"/>
              </a:xfrm>
              <a:prstGeom prst="roundRect">
                <a:avLst>
                  <a:gd name="adj" fmla="val 8009"/>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124" name="Picture 3" descr="C:\Users\albanese\Pictures\NC State Logo.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58528" y="414966"/>
                <a:ext cx="471012" cy="575682"/>
              </a:xfrm>
              <a:prstGeom prst="rect">
                <a:avLst/>
              </a:prstGeom>
              <a:noFill/>
              <a:ln>
                <a:noFill/>
              </a:ln>
              <a:extLst>
                <a:ext uri="{909E8E84-426E-40DD-AFC4-6F175D3DCCD1}">
                  <a14:hiddenFill xmlns:a14="http://schemas.microsoft.com/office/drawing/2010/main">
                    <a:solidFill>
                      <a:srgbClr val="FFFFFF"/>
                    </a:solidFill>
                  </a14:hiddenFill>
                </a:ext>
              </a:extLst>
            </p:spPr>
          </p:pic>
        </p:grpSp>
        <p:sp>
          <p:nvSpPr>
            <p:cNvPr id="180" name="Rectangle 179"/>
            <p:cNvSpPr/>
            <p:nvPr/>
          </p:nvSpPr>
          <p:spPr>
            <a:xfrm>
              <a:off x="7375566" y="2494516"/>
              <a:ext cx="1552669" cy="307777"/>
            </a:xfrm>
            <a:prstGeom prst="rect">
              <a:avLst/>
            </a:prstGeom>
            <a:solidFill>
              <a:schemeClr val="accent1">
                <a:lumMod val="20000"/>
                <a:lumOff val="80000"/>
              </a:schemeClr>
            </a:solidFill>
            <a:effectLst/>
          </p:spPr>
          <p:style>
            <a:lnRef idx="1">
              <a:schemeClr val="accent1"/>
            </a:lnRef>
            <a:fillRef idx="2">
              <a:schemeClr val="accent1"/>
            </a:fillRef>
            <a:effectRef idx="1">
              <a:schemeClr val="accent1"/>
            </a:effectRef>
            <a:fontRef idx="minor">
              <a:schemeClr val="dk1"/>
            </a:fontRef>
          </p:style>
          <p:txBody>
            <a:bodyPr wrap="none" lIns="45720" rIns="45720" rtlCol="0" anchor="ctr">
              <a:spAutoFit/>
            </a:bodyPr>
            <a:lstStyle/>
            <a:p>
              <a:pPr algn="ctr"/>
              <a:r>
                <a:rPr lang="en-US" sz="1400" dirty="0" smtClean="0"/>
                <a:t>Network Hardening</a:t>
              </a:r>
              <a:endParaRPr lang="en-US" sz="1400" dirty="0"/>
            </a:p>
          </p:txBody>
        </p:sp>
        <p:sp>
          <p:nvSpPr>
            <p:cNvPr id="182" name="Rectangle 181"/>
            <p:cNvSpPr/>
            <p:nvPr/>
          </p:nvSpPr>
          <p:spPr>
            <a:xfrm>
              <a:off x="5630872" y="2145047"/>
              <a:ext cx="2230202" cy="307777"/>
            </a:xfrm>
            <a:prstGeom prst="rect">
              <a:avLst/>
            </a:prstGeom>
            <a:solidFill>
              <a:schemeClr val="accent1">
                <a:lumMod val="20000"/>
                <a:lumOff val="80000"/>
              </a:schemeClr>
            </a:solidFill>
            <a:effectLst/>
          </p:spPr>
          <p:style>
            <a:lnRef idx="1">
              <a:schemeClr val="accent1"/>
            </a:lnRef>
            <a:fillRef idx="2">
              <a:schemeClr val="accent1"/>
            </a:fillRef>
            <a:effectRef idx="1">
              <a:schemeClr val="accent1"/>
            </a:effectRef>
            <a:fontRef idx="minor">
              <a:schemeClr val="dk1"/>
            </a:fontRef>
          </p:style>
          <p:txBody>
            <a:bodyPr wrap="square" lIns="45720" rIns="45720" rtlCol="0" anchor="ctr">
              <a:spAutoFit/>
            </a:bodyPr>
            <a:lstStyle/>
            <a:p>
              <a:pPr algn="ctr"/>
              <a:r>
                <a:rPr lang="en-US" sz="1400" dirty="0" smtClean="0"/>
                <a:t>Unexplained Activities Model</a:t>
              </a:r>
              <a:endParaRPr lang="en-US" sz="1400" dirty="0"/>
            </a:p>
          </p:txBody>
        </p:sp>
        <p:sp>
          <p:nvSpPr>
            <p:cNvPr id="183" name="Rectangle 182"/>
            <p:cNvSpPr/>
            <p:nvPr/>
          </p:nvSpPr>
          <p:spPr>
            <a:xfrm>
              <a:off x="5635295" y="2494517"/>
              <a:ext cx="1665008" cy="307777"/>
            </a:xfrm>
            <a:prstGeom prst="rect">
              <a:avLst/>
            </a:prstGeom>
            <a:solidFill>
              <a:schemeClr val="accent1">
                <a:lumMod val="20000"/>
                <a:lumOff val="80000"/>
              </a:schemeClr>
            </a:solidFill>
            <a:effectLst/>
          </p:spPr>
          <p:style>
            <a:lnRef idx="1">
              <a:schemeClr val="accent1"/>
            </a:lnRef>
            <a:fillRef idx="2">
              <a:schemeClr val="accent1"/>
            </a:fillRef>
            <a:effectRef idx="1">
              <a:schemeClr val="accent1"/>
            </a:effectRef>
            <a:fontRef idx="minor">
              <a:schemeClr val="dk1"/>
            </a:fontRef>
          </p:style>
          <p:txBody>
            <a:bodyPr wrap="square" lIns="45720" rIns="45720" rtlCol="0" anchor="ctr">
              <a:spAutoFit/>
            </a:bodyPr>
            <a:lstStyle/>
            <a:p>
              <a:pPr algn="ctr"/>
              <a:r>
                <a:rPr lang="en-US" sz="1400" dirty="0" smtClean="0"/>
                <a:t>Adversarial modeling</a:t>
              </a:r>
              <a:endParaRPr lang="en-US" sz="1400" dirty="0"/>
            </a:p>
          </p:txBody>
        </p:sp>
        <p:sp>
          <p:nvSpPr>
            <p:cNvPr id="184" name="Rectangle 183"/>
            <p:cNvSpPr/>
            <p:nvPr/>
          </p:nvSpPr>
          <p:spPr>
            <a:xfrm>
              <a:off x="7913236" y="2136651"/>
              <a:ext cx="1014999" cy="307777"/>
            </a:xfrm>
            <a:prstGeom prst="rect">
              <a:avLst/>
            </a:prstGeom>
            <a:solidFill>
              <a:schemeClr val="accent1">
                <a:lumMod val="20000"/>
                <a:lumOff val="80000"/>
              </a:schemeClr>
            </a:solidFill>
            <a:effectLst/>
          </p:spPr>
          <p:style>
            <a:lnRef idx="1">
              <a:schemeClr val="accent1"/>
            </a:lnRef>
            <a:fillRef idx="2">
              <a:schemeClr val="accent1"/>
            </a:fillRef>
            <a:effectRef idx="1">
              <a:schemeClr val="accent1"/>
            </a:effectRef>
            <a:fontRef idx="minor">
              <a:schemeClr val="dk1"/>
            </a:fontRef>
          </p:style>
          <p:txBody>
            <a:bodyPr wrap="square" lIns="45720" rIns="45720" rtlCol="0" anchor="ctr">
              <a:spAutoFit/>
            </a:bodyPr>
            <a:lstStyle/>
            <a:p>
              <a:pPr algn="ctr"/>
              <a:r>
                <a:rPr lang="en-US" sz="1400" dirty="0" smtClean="0"/>
                <a:t>Heavy Iron</a:t>
              </a:r>
              <a:endParaRPr lang="en-US" sz="1400" dirty="0"/>
            </a:p>
          </p:txBody>
        </p:sp>
      </p:grpSp>
      <p:pic>
        <p:nvPicPr>
          <p:cNvPr id="168" name="Picture 3" descr="C:\Users\albanese\Pictures\PennState.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3773" r="25772" b="12000"/>
          <a:stretch/>
        </p:blipFill>
        <p:spPr bwMode="auto">
          <a:xfrm>
            <a:off x="4899334" y="4188865"/>
            <a:ext cx="274320" cy="274320"/>
          </a:xfrm>
          <a:prstGeom prst="roundRect">
            <a:avLst>
              <a:gd name="adj" fmla="val 9723"/>
            </a:avLst>
          </a:prstGeom>
          <a:solidFill>
            <a:srgbClr val="FFFFFF">
              <a:shade val="85000"/>
            </a:srgbClr>
          </a:solidFill>
          <a:ln>
            <a:noFill/>
          </a:ln>
          <a:effectLst/>
          <a:extLst/>
        </p:spPr>
      </p:pic>
      <p:cxnSp>
        <p:nvCxnSpPr>
          <p:cNvPr id="221" name="Elbow Connector 220"/>
          <p:cNvCxnSpPr>
            <a:endCxn id="135" idx="3"/>
          </p:cNvCxnSpPr>
          <p:nvPr/>
        </p:nvCxnSpPr>
        <p:spPr>
          <a:xfrm flipV="1">
            <a:off x="3424534" y="3574573"/>
            <a:ext cx="5382295" cy="2767195"/>
          </a:xfrm>
          <a:prstGeom prst="bentConnector3">
            <a:avLst>
              <a:gd name="adj1" fmla="val 104247"/>
            </a:avLst>
          </a:prstGeom>
          <a:ln w="19050">
            <a:solidFill>
              <a:schemeClr val="accent1">
                <a:lumMod val="50000"/>
              </a:schemeClr>
            </a:solidFill>
            <a:tailEnd type="triangle" w="lg" len="lg"/>
          </a:ln>
        </p:spPr>
        <p:style>
          <a:lnRef idx="1">
            <a:schemeClr val="accent1"/>
          </a:lnRef>
          <a:fillRef idx="0">
            <a:schemeClr val="accent1"/>
          </a:fillRef>
          <a:effectRef idx="0">
            <a:schemeClr val="accent1"/>
          </a:effectRef>
          <a:fontRef idx="minor">
            <a:schemeClr val="tx1"/>
          </a:fontRef>
        </p:style>
      </p:cxnSp>
      <p:pic>
        <p:nvPicPr>
          <p:cNvPr id="441" name="Picture 3" descr="C:\Users\albanese\Pictures\PennState.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3773" r="25772" b="12000"/>
          <a:stretch/>
        </p:blipFill>
        <p:spPr bwMode="auto">
          <a:xfrm>
            <a:off x="7644400" y="1571215"/>
            <a:ext cx="274320" cy="274320"/>
          </a:xfrm>
          <a:prstGeom prst="roundRect">
            <a:avLst>
              <a:gd name="adj" fmla="val 9723"/>
            </a:avLst>
          </a:prstGeom>
          <a:solidFill>
            <a:srgbClr val="FFFFFF">
              <a:shade val="85000"/>
            </a:srgbClr>
          </a:solidFill>
          <a:ln>
            <a:noFill/>
          </a:ln>
          <a:effectLst/>
          <a:extLst/>
        </p:spPr>
      </p:pic>
      <p:grpSp>
        <p:nvGrpSpPr>
          <p:cNvPr id="361" name="Group 360"/>
          <p:cNvGrpSpPr/>
          <p:nvPr/>
        </p:nvGrpSpPr>
        <p:grpSpPr>
          <a:xfrm>
            <a:off x="1614815" y="1931205"/>
            <a:ext cx="5875965" cy="4070929"/>
            <a:chOff x="2344510" y="1969610"/>
            <a:chExt cx="5875965" cy="4070929"/>
          </a:xfrm>
        </p:grpSpPr>
        <p:sp>
          <p:nvSpPr>
            <p:cNvPr id="362" name="Rounded Rectangle 361"/>
            <p:cNvSpPr/>
            <p:nvPr/>
          </p:nvSpPr>
          <p:spPr>
            <a:xfrm>
              <a:off x="2344510" y="1969610"/>
              <a:ext cx="5875965" cy="4070929"/>
            </a:xfrm>
            <a:prstGeom prst="roundRect">
              <a:avLst/>
            </a:prstGeom>
            <a:effectLst>
              <a:outerShdw blurRad="165100" dist="63500" dir="2700000" sx="101000" sy="101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grpSp>
          <p:nvGrpSpPr>
            <p:cNvPr id="363" name="Group 362"/>
            <p:cNvGrpSpPr/>
            <p:nvPr/>
          </p:nvGrpSpPr>
          <p:grpSpPr>
            <a:xfrm>
              <a:off x="4524786" y="3719781"/>
              <a:ext cx="1464365" cy="1295400"/>
              <a:chOff x="3200400" y="4114800"/>
              <a:chExt cx="1981200" cy="1752600"/>
            </a:xfrm>
          </p:grpSpPr>
          <p:sp>
            <p:nvSpPr>
              <p:cNvPr id="386" name="Rounded Rectangle 385"/>
              <p:cNvSpPr/>
              <p:nvPr/>
            </p:nvSpPr>
            <p:spPr>
              <a:xfrm>
                <a:off x="3200400" y="4114800"/>
                <a:ext cx="1981200" cy="17526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a:p>
            </p:txBody>
          </p:sp>
          <p:pic>
            <p:nvPicPr>
              <p:cNvPr id="387" name="Picture 6" descr="C:\Users\albanese\AppData\Local\Microsoft\Windows\Temporary Internet Files\Content.IE5\N8IBSDT5\MC900434845[1].png"/>
              <p:cNvPicPr>
                <a:picLocks noChangeAspect="1" noChangeArrowheads="1"/>
              </p:cNvPicPr>
              <p:nvPr/>
            </p:nvPicPr>
            <p:blipFill>
              <a:blip r:embed="rId9" cstate="print"/>
              <a:srcRect/>
              <a:stretch>
                <a:fillRect/>
              </a:stretch>
            </p:blipFill>
            <p:spPr bwMode="auto">
              <a:xfrm>
                <a:off x="3733800" y="4800600"/>
                <a:ext cx="1066800" cy="1066800"/>
              </a:xfrm>
              <a:prstGeom prst="rect">
                <a:avLst/>
              </a:prstGeom>
              <a:noFill/>
            </p:spPr>
          </p:pic>
          <p:sp>
            <p:nvSpPr>
              <p:cNvPr id="388" name="TextBox 387"/>
              <p:cNvSpPr txBox="1"/>
              <p:nvPr/>
            </p:nvSpPr>
            <p:spPr>
              <a:xfrm>
                <a:off x="3276600" y="4230468"/>
                <a:ext cx="1828801" cy="666246"/>
              </a:xfrm>
              <a:prstGeom prst="rect">
                <a:avLst/>
              </a:prstGeom>
              <a:noFill/>
            </p:spPr>
            <p:txBody>
              <a:bodyPr wrap="square" rtlCol="0">
                <a:spAutoFit/>
              </a:bodyPr>
              <a:lstStyle/>
              <a:p>
                <a:pPr algn="ctr"/>
                <a:r>
                  <a:rPr lang="en-US" sz="1300" dirty="0" smtClean="0"/>
                  <a:t>Order Processing </a:t>
                </a:r>
                <a:br>
                  <a:rPr lang="en-US" sz="1300" dirty="0" smtClean="0"/>
                </a:br>
                <a:r>
                  <a:rPr lang="en-US" sz="1300" dirty="0" smtClean="0"/>
                  <a:t>Server (F)</a:t>
                </a:r>
                <a:endParaRPr lang="en-US" sz="1300" dirty="0"/>
              </a:p>
            </p:txBody>
          </p:sp>
        </p:grpSp>
        <p:grpSp>
          <p:nvGrpSpPr>
            <p:cNvPr id="364" name="Group 118"/>
            <p:cNvGrpSpPr/>
            <p:nvPr/>
          </p:nvGrpSpPr>
          <p:grpSpPr>
            <a:xfrm>
              <a:off x="2619786" y="3074825"/>
              <a:ext cx="1464366" cy="1295400"/>
              <a:chOff x="990600" y="2590800"/>
              <a:chExt cx="1981200" cy="1752600"/>
            </a:xfrm>
          </p:grpSpPr>
          <p:sp>
            <p:nvSpPr>
              <p:cNvPr id="383" name="Rounded Rectangle 382"/>
              <p:cNvSpPr/>
              <p:nvPr/>
            </p:nvSpPr>
            <p:spPr>
              <a:xfrm>
                <a:off x="990600" y="2590800"/>
                <a:ext cx="1981200" cy="17526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a:p>
            </p:txBody>
          </p:sp>
          <p:pic>
            <p:nvPicPr>
              <p:cNvPr id="384" name="Picture 6" descr="C:\Users\albanese\AppData\Local\Microsoft\Windows\Temporary Internet Files\Content.IE5\N8IBSDT5\MC900434845[1].png"/>
              <p:cNvPicPr>
                <a:picLocks noChangeAspect="1" noChangeArrowheads="1"/>
              </p:cNvPicPr>
              <p:nvPr/>
            </p:nvPicPr>
            <p:blipFill>
              <a:blip r:embed="rId9" cstate="print"/>
              <a:srcRect/>
              <a:stretch>
                <a:fillRect/>
              </a:stretch>
            </p:blipFill>
            <p:spPr bwMode="auto">
              <a:xfrm>
                <a:off x="1447801" y="3173508"/>
                <a:ext cx="1066800" cy="1066800"/>
              </a:xfrm>
              <a:prstGeom prst="rect">
                <a:avLst/>
              </a:prstGeom>
              <a:noFill/>
            </p:spPr>
          </p:pic>
          <p:sp>
            <p:nvSpPr>
              <p:cNvPr id="385" name="TextBox 384"/>
              <p:cNvSpPr txBox="1"/>
              <p:nvPr/>
            </p:nvSpPr>
            <p:spPr>
              <a:xfrm>
                <a:off x="1142999" y="2590801"/>
                <a:ext cx="1743634" cy="666246"/>
              </a:xfrm>
              <a:prstGeom prst="rect">
                <a:avLst/>
              </a:prstGeom>
              <a:noFill/>
            </p:spPr>
            <p:txBody>
              <a:bodyPr wrap="square" rtlCol="0">
                <a:spAutoFit/>
              </a:bodyPr>
              <a:lstStyle/>
              <a:p>
                <a:pPr algn="ctr"/>
                <a:r>
                  <a:rPr lang="en-US" sz="1300" dirty="0" smtClean="0"/>
                  <a:t>Mobile App Server (C)</a:t>
                </a:r>
                <a:endParaRPr lang="en-US" sz="1300" dirty="0"/>
              </a:p>
            </p:txBody>
          </p:sp>
        </p:grpSp>
        <p:grpSp>
          <p:nvGrpSpPr>
            <p:cNvPr id="365" name="Group 119"/>
            <p:cNvGrpSpPr/>
            <p:nvPr/>
          </p:nvGrpSpPr>
          <p:grpSpPr>
            <a:xfrm>
              <a:off x="6399968" y="3074826"/>
              <a:ext cx="1464365" cy="1295400"/>
              <a:chOff x="5715000" y="2667000"/>
              <a:chExt cx="1981200" cy="1752600"/>
            </a:xfrm>
          </p:grpSpPr>
          <p:sp>
            <p:nvSpPr>
              <p:cNvPr id="380" name="Rounded Rectangle 379"/>
              <p:cNvSpPr/>
              <p:nvPr/>
            </p:nvSpPr>
            <p:spPr>
              <a:xfrm>
                <a:off x="5715000" y="2667000"/>
                <a:ext cx="1981200" cy="17526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a:p>
            </p:txBody>
          </p:sp>
          <p:pic>
            <p:nvPicPr>
              <p:cNvPr id="381" name="Picture 9"/>
              <p:cNvPicPr>
                <a:picLocks noChangeAspect="1" noChangeArrowheads="1"/>
              </p:cNvPicPr>
              <p:nvPr/>
            </p:nvPicPr>
            <p:blipFill>
              <a:blip r:embed="rId6" cstate="print">
                <a:clrChange>
                  <a:clrFrom>
                    <a:srgbClr val="000000"/>
                  </a:clrFrom>
                  <a:clrTo>
                    <a:srgbClr val="000000">
                      <a:alpha val="0"/>
                    </a:srgbClr>
                  </a:clrTo>
                </a:clrChange>
              </a:blip>
              <a:srcRect/>
              <a:stretch>
                <a:fillRect/>
              </a:stretch>
            </p:blipFill>
            <p:spPr bwMode="auto">
              <a:xfrm>
                <a:off x="6248400" y="3352800"/>
                <a:ext cx="914400" cy="914400"/>
              </a:xfrm>
              <a:prstGeom prst="rect">
                <a:avLst/>
              </a:prstGeom>
              <a:noFill/>
              <a:ln w="9525">
                <a:noFill/>
                <a:miter lim="800000"/>
                <a:headEnd/>
                <a:tailEnd/>
              </a:ln>
            </p:spPr>
          </p:pic>
          <p:sp>
            <p:nvSpPr>
              <p:cNvPr id="382" name="TextBox 381"/>
              <p:cNvSpPr txBox="1"/>
              <p:nvPr/>
            </p:nvSpPr>
            <p:spPr>
              <a:xfrm>
                <a:off x="6019800" y="2895600"/>
                <a:ext cx="1514408" cy="395584"/>
              </a:xfrm>
              <a:prstGeom prst="rect">
                <a:avLst/>
              </a:prstGeom>
              <a:noFill/>
            </p:spPr>
            <p:txBody>
              <a:bodyPr wrap="none" rtlCol="0">
                <a:spAutoFit/>
              </a:bodyPr>
              <a:lstStyle/>
              <a:p>
                <a:r>
                  <a:rPr lang="en-US" sz="1300" dirty="0" smtClean="0"/>
                  <a:t>DB Server (G)</a:t>
                </a:r>
                <a:endParaRPr lang="en-US" sz="1300" dirty="0"/>
              </a:p>
            </p:txBody>
          </p:sp>
        </p:grpSp>
        <p:grpSp>
          <p:nvGrpSpPr>
            <p:cNvPr id="366" name="Group 121"/>
            <p:cNvGrpSpPr/>
            <p:nvPr/>
          </p:nvGrpSpPr>
          <p:grpSpPr>
            <a:xfrm>
              <a:off x="4524786" y="2236626"/>
              <a:ext cx="1478418" cy="1295400"/>
              <a:chOff x="3200400" y="1828800"/>
              <a:chExt cx="2000213" cy="1752600"/>
            </a:xfrm>
          </p:grpSpPr>
          <p:sp>
            <p:nvSpPr>
              <p:cNvPr id="377" name="Rounded Rectangle 376"/>
              <p:cNvSpPr/>
              <p:nvPr/>
            </p:nvSpPr>
            <p:spPr>
              <a:xfrm>
                <a:off x="3200400" y="1828800"/>
                <a:ext cx="1981200" cy="17526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a:p>
            </p:txBody>
          </p:sp>
          <p:pic>
            <p:nvPicPr>
              <p:cNvPr id="378" name="Picture 9"/>
              <p:cNvPicPr>
                <a:picLocks noChangeAspect="1" noChangeArrowheads="1"/>
              </p:cNvPicPr>
              <p:nvPr/>
            </p:nvPicPr>
            <p:blipFill>
              <a:blip r:embed="rId6" cstate="print">
                <a:clrChange>
                  <a:clrFrom>
                    <a:srgbClr val="000000"/>
                  </a:clrFrom>
                  <a:clrTo>
                    <a:srgbClr val="000000">
                      <a:alpha val="0"/>
                    </a:srgbClr>
                  </a:clrTo>
                </a:clrChange>
              </a:blip>
              <a:srcRect/>
              <a:stretch>
                <a:fillRect/>
              </a:stretch>
            </p:blipFill>
            <p:spPr bwMode="auto">
              <a:xfrm>
                <a:off x="3657600" y="2514600"/>
                <a:ext cx="914400" cy="914400"/>
              </a:xfrm>
              <a:prstGeom prst="rect">
                <a:avLst/>
              </a:prstGeom>
              <a:noFill/>
              <a:ln w="9525">
                <a:noFill/>
                <a:miter lim="800000"/>
                <a:headEnd/>
                <a:tailEnd/>
              </a:ln>
            </p:spPr>
          </p:pic>
          <p:sp>
            <p:nvSpPr>
              <p:cNvPr id="379" name="TextBox 378"/>
              <p:cNvSpPr txBox="1"/>
              <p:nvPr/>
            </p:nvSpPr>
            <p:spPr>
              <a:xfrm>
                <a:off x="3200400" y="2057400"/>
                <a:ext cx="2000213" cy="395584"/>
              </a:xfrm>
              <a:prstGeom prst="rect">
                <a:avLst/>
              </a:prstGeom>
              <a:noFill/>
            </p:spPr>
            <p:txBody>
              <a:bodyPr wrap="none" rtlCol="0">
                <a:spAutoFit/>
              </a:bodyPr>
              <a:lstStyle/>
              <a:p>
                <a:r>
                  <a:rPr lang="en-US" sz="1300" dirty="0" smtClean="0"/>
                  <a:t>Local DB Server (D)</a:t>
                </a:r>
                <a:endParaRPr lang="en-US" sz="1300" dirty="0"/>
              </a:p>
            </p:txBody>
          </p:sp>
        </p:grpSp>
        <p:cxnSp>
          <p:nvCxnSpPr>
            <p:cNvPr id="367" name="Straight Arrow Connector 366"/>
            <p:cNvCxnSpPr/>
            <p:nvPr/>
          </p:nvCxnSpPr>
          <p:spPr>
            <a:xfrm flipV="1">
              <a:off x="3746222" y="3081454"/>
              <a:ext cx="1116494" cy="818320"/>
            </a:xfrm>
            <a:prstGeom prst="straightConnector1">
              <a:avLst/>
            </a:prstGeom>
            <a:ln w="254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68" name="Straight Arrow Connector 367"/>
            <p:cNvCxnSpPr>
              <a:endCxn id="387" idx="1"/>
            </p:cNvCxnSpPr>
            <p:nvPr/>
          </p:nvCxnSpPr>
          <p:spPr>
            <a:xfrm>
              <a:off x="3746222" y="3899774"/>
              <a:ext cx="1172816" cy="721155"/>
            </a:xfrm>
            <a:prstGeom prst="straightConnector1">
              <a:avLst/>
            </a:prstGeom>
            <a:ln w="254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69" name="Straight Arrow Connector 368"/>
            <p:cNvCxnSpPr/>
            <p:nvPr/>
          </p:nvCxnSpPr>
          <p:spPr>
            <a:xfrm>
              <a:off x="5538577" y="3081453"/>
              <a:ext cx="1302026" cy="838200"/>
            </a:xfrm>
            <a:prstGeom prst="straightConnector1">
              <a:avLst/>
            </a:prstGeom>
            <a:ln w="254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70" name="Straight Arrow Connector 369"/>
            <p:cNvCxnSpPr>
              <a:stCxn id="387" idx="3"/>
            </p:cNvCxnSpPr>
            <p:nvPr/>
          </p:nvCxnSpPr>
          <p:spPr>
            <a:xfrm flipV="1">
              <a:off x="5707542" y="3919654"/>
              <a:ext cx="1133061" cy="701275"/>
            </a:xfrm>
            <a:prstGeom prst="straightConnector1">
              <a:avLst/>
            </a:prstGeom>
            <a:ln w="254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371" name="TextBox 370"/>
            <p:cNvSpPr txBox="1"/>
            <p:nvPr/>
          </p:nvSpPr>
          <p:spPr>
            <a:xfrm>
              <a:off x="4084151" y="3151026"/>
              <a:ext cx="413036" cy="292388"/>
            </a:xfrm>
            <a:prstGeom prst="rect">
              <a:avLst/>
            </a:prstGeom>
            <a:noFill/>
          </p:spPr>
          <p:txBody>
            <a:bodyPr wrap="square" rtlCol="0">
              <a:spAutoFit/>
            </a:bodyPr>
            <a:lstStyle/>
            <a:p>
              <a:r>
                <a:rPr lang="en-US" sz="1300" dirty="0" smtClean="0"/>
                <a:t>0.7</a:t>
              </a:r>
              <a:endParaRPr lang="en-US" sz="1300" dirty="0"/>
            </a:p>
          </p:txBody>
        </p:sp>
        <p:sp>
          <p:nvSpPr>
            <p:cNvPr id="372" name="TextBox 371"/>
            <p:cNvSpPr txBox="1"/>
            <p:nvPr/>
          </p:nvSpPr>
          <p:spPr>
            <a:xfrm>
              <a:off x="4065367" y="4306438"/>
              <a:ext cx="489236" cy="292388"/>
            </a:xfrm>
            <a:prstGeom prst="rect">
              <a:avLst/>
            </a:prstGeom>
            <a:noFill/>
          </p:spPr>
          <p:txBody>
            <a:bodyPr wrap="square" rtlCol="0">
              <a:spAutoFit/>
            </a:bodyPr>
            <a:lstStyle/>
            <a:p>
              <a:r>
                <a:rPr lang="en-US" sz="1300" dirty="0" smtClean="0"/>
                <a:t>0.3</a:t>
              </a:r>
              <a:endParaRPr lang="en-US" sz="1300" dirty="0"/>
            </a:p>
          </p:txBody>
        </p:sp>
        <p:sp>
          <p:nvSpPr>
            <p:cNvPr id="373" name="TextBox 372"/>
            <p:cNvSpPr txBox="1"/>
            <p:nvPr/>
          </p:nvSpPr>
          <p:spPr>
            <a:xfrm>
              <a:off x="6063856" y="3227226"/>
              <a:ext cx="230095" cy="292388"/>
            </a:xfrm>
            <a:prstGeom prst="rect">
              <a:avLst/>
            </a:prstGeom>
            <a:noFill/>
          </p:spPr>
          <p:txBody>
            <a:bodyPr wrap="square" rtlCol="0">
              <a:spAutoFit/>
            </a:bodyPr>
            <a:lstStyle/>
            <a:p>
              <a:r>
                <a:rPr lang="en-US" sz="1300" dirty="0" smtClean="0"/>
                <a:t>1</a:t>
              </a:r>
              <a:endParaRPr lang="en-US" sz="1300" dirty="0"/>
            </a:p>
          </p:txBody>
        </p:sp>
        <p:sp>
          <p:nvSpPr>
            <p:cNvPr id="374" name="TextBox 373"/>
            <p:cNvSpPr txBox="1"/>
            <p:nvPr/>
          </p:nvSpPr>
          <p:spPr>
            <a:xfrm>
              <a:off x="6065351" y="4027021"/>
              <a:ext cx="230095" cy="292388"/>
            </a:xfrm>
            <a:prstGeom prst="rect">
              <a:avLst/>
            </a:prstGeom>
            <a:noFill/>
          </p:spPr>
          <p:txBody>
            <a:bodyPr wrap="square" rtlCol="0">
              <a:spAutoFit/>
            </a:bodyPr>
            <a:lstStyle/>
            <a:p>
              <a:r>
                <a:rPr lang="en-US" sz="1300" dirty="0" smtClean="0"/>
                <a:t>1</a:t>
              </a:r>
              <a:endParaRPr lang="en-US" sz="1300" dirty="0"/>
            </a:p>
          </p:txBody>
        </p:sp>
        <p:pic>
          <p:nvPicPr>
            <p:cNvPr id="375" name="Picture 374" descr="C:\Users\albanese\AppData\Local\Microsoft\Windows\Temporary Internet Files\Content.IE5\5OJJYP8C\MC900432537[1].png"/>
            <p:cNvPicPr>
              <a:picLocks noChangeAspect="1" noChangeArrowheads="1"/>
            </p:cNvPicPr>
            <p:nvPr/>
          </p:nvPicPr>
          <p:blipFill>
            <a:blip r:embed="rId11" cstate="print"/>
            <a:srcRect/>
            <a:stretch>
              <a:fillRect/>
            </a:stretch>
          </p:blipFill>
          <p:spPr bwMode="auto">
            <a:xfrm>
              <a:off x="2954403" y="3608226"/>
              <a:ext cx="685800" cy="685800"/>
            </a:xfrm>
            <a:prstGeom prst="rect">
              <a:avLst/>
            </a:prstGeom>
            <a:noFill/>
          </p:spPr>
        </p:pic>
        <p:sp>
          <p:nvSpPr>
            <p:cNvPr id="376" name="TextBox 375"/>
            <p:cNvSpPr txBox="1"/>
            <p:nvPr/>
          </p:nvSpPr>
          <p:spPr>
            <a:xfrm>
              <a:off x="3311631" y="5108915"/>
              <a:ext cx="4003318" cy="646331"/>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dirty="0" smtClean="0"/>
                <a:t>No information about the impact on missions of different courses of actions</a:t>
              </a:r>
              <a:endParaRPr lang="en-US" dirty="0"/>
            </a:p>
          </p:txBody>
        </p:sp>
      </p:grpSp>
      <p:grpSp>
        <p:nvGrpSpPr>
          <p:cNvPr id="4" name="Group 3"/>
          <p:cNvGrpSpPr/>
          <p:nvPr/>
        </p:nvGrpSpPr>
        <p:grpSpPr>
          <a:xfrm>
            <a:off x="805734" y="1523796"/>
            <a:ext cx="8180265" cy="5031055"/>
            <a:chOff x="805734" y="1523796"/>
            <a:chExt cx="8180265" cy="5031055"/>
          </a:xfrm>
        </p:grpSpPr>
        <p:grpSp>
          <p:nvGrpSpPr>
            <p:cNvPr id="320" name="Group 319"/>
            <p:cNvGrpSpPr/>
            <p:nvPr/>
          </p:nvGrpSpPr>
          <p:grpSpPr>
            <a:xfrm>
              <a:off x="805734" y="1523796"/>
              <a:ext cx="8180265" cy="5031055"/>
              <a:chOff x="462665" y="1547155"/>
              <a:chExt cx="8180265" cy="5031055"/>
            </a:xfrm>
          </p:grpSpPr>
          <p:sp>
            <p:nvSpPr>
              <p:cNvPr id="321" name="Rounded Rectangle 320"/>
              <p:cNvSpPr/>
              <p:nvPr/>
            </p:nvSpPr>
            <p:spPr>
              <a:xfrm>
                <a:off x="462665" y="1547155"/>
                <a:ext cx="8180265" cy="5031055"/>
              </a:xfrm>
              <a:prstGeom prst="roundRect">
                <a:avLst/>
              </a:prstGeom>
              <a:effectLst>
                <a:outerShdw blurRad="165100" dist="63500" dir="2700000" sx="101000" sy="101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322" name="TextBox 321"/>
              <p:cNvSpPr txBox="1"/>
              <p:nvPr/>
            </p:nvSpPr>
            <p:spPr>
              <a:xfrm>
                <a:off x="6748866" y="2647750"/>
                <a:ext cx="373820" cy="630942"/>
              </a:xfrm>
              <a:prstGeom prst="rect">
                <a:avLst/>
              </a:prstGeom>
              <a:ln w="28575">
                <a:solidFill>
                  <a:schemeClr val="accent1">
                    <a:lumMod val="50000"/>
                  </a:schemeClr>
                </a:solidFill>
                <a:tailEnd type="stealth" w="lg" len="lg"/>
              </a:ln>
            </p:spPr>
            <p:style>
              <a:lnRef idx="1">
                <a:schemeClr val="accent1"/>
              </a:lnRef>
              <a:fillRef idx="0">
                <a:schemeClr val="accent1"/>
              </a:fillRef>
              <a:effectRef idx="0">
                <a:schemeClr val="accent1"/>
              </a:effectRef>
              <a:fontRef idx="minor">
                <a:schemeClr val="tx1"/>
              </a:fontRef>
            </p:style>
            <p:txBody>
              <a:bodyPr wrap="none" bIns="274320" rtlCol="0">
                <a:spAutoFit/>
              </a:bodyPr>
              <a:lstStyle/>
              <a:p>
                <a:r>
                  <a:rPr lang="en-US" sz="2000" i="1" dirty="0" err="1" smtClean="0">
                    <a:solidFill>
                      <a:schemeClr val="tx1"/>
                    </a:solidFill>
                  </a:rPr>
                  <a:t>f</a:t>
                </a:r>
                <a:r>
                  <a:rPr lang="en-US" sz="2000" i="1" baseline="-25000" dirty="0" err="1" smtClean="0">
                    <a:solidFill>
                      <a:schemeClr val="tx1"/>
                    </a:solidFill>
                  </a:rPr>
                  <a:t>d</a:t>
                </a:r>
                <a:endParaRPr lang="en-US" sz="2000" i="1" baseline="-25000" dirty="0">
                  <a:solidFill>
                    <a:schemeClr val="tx1"/>
                  </a:solidFill>
                </a:endParaRPr>
              </a:p>
            </p:txBody>
          </p:sp>
          <p:sp>
            <p:nvSpPr>
              <p:cNvPr id="323" name="TextBox 322"/>
              <p:cNvSpPr txBox="1"/>
              <p:nvPr/>
            </p:nvSpPr>
            <p:spPr>
              <a:xfrm>
                <a:off x="1968407" y="2647750"/>
                <a:ext cx="373820" cy="630942"/>
              </a:xfrm>
              <a:prstGeom prst="rect">
                <a:avLst/>
              </a:prstGeom>
              <a:ln w="28575">
                <a:solidFill>
                  <a:schemeClr val="accent1">
                    <a:lumMod val="50000"/>
                  </a:schemeClr>
                </a:solidFill>
                <a:tailEnd type="stealth" w="lg" len="lg"/>
              </a:ln>
            </p:spPr>
            <p:style>
              <a:lnRef idx="1">
                <a:schemeClr val="accent1"/>
              </a:lnRef>
              <a:fillRef idx="0">
                <a:schemeClr val="accent1"/>
              </a:fillRef>
              <a:effectRef idx="0">
                <a:schemeClr val="accent1"/>
              </a:effectRef>
              <a:fontRef idx="minor">
                <a:schemeClr val="tx1"/>
              </a:fontRef>
            </p:style>
            <p:txBody>
              <a:bodyPr wrap="none" bIns="274320" rtlCol="0">
                <a:spAutoFit/>
              </a:bodyPr>
              <a:lstStyle/>
              <a:p>
                <a:r>
                  <a:rPr lang="en-US" sz="2000" i="1" dirty="0" err="1" smtClean="0">
                    <a:solidFill>
                      <a:schemeClr val="tx1"/>
                    </a:solidFill>
                  </a:rPr>
                  <a:t>f</a:t>
                </a:r>
                <a:r>
                  <a:rPr lang="en-US" sz="2000" i="1" baseline="-25000" dirty="0" err="1" smtClean="0">
                    <a:solidFill>
                      <a:schemeClr val="tx1"/>
                    </a:solidFill>
                  </a:rPr>
                  <a:t>d</a:t>
                </a:r>
                <a:endParaRPr lang="en-US" sz="2000" i="1" baseline="-25000" dirty="0">
                  <a:solidFill>
                    <a:schemeClr val="tx1"/>
                  </a:solidFill>
                </a:endParaRPr>
              </a:p>
            </p:txBody>
          </p:sp>
          <p:sp>
            <p:nvSpPr>
              <p:cNvPr id="324" name="TextBox 323"/>
              <p:cNvSpPr txBox="1"/>
              <p:nvPr/>
            </p:nvSpPr>
            <p:spPr>
              <a:xfrm>
                <a:off x="3596348" y="2653000"/>
                <a:ext cx="344966" cy="630942"/>
              </a:xfrm>
              <a:prstGeom prst="rect">
                <a:avLst/>
              </a:prstGeom>
              <a:ln w="28575">
                <a:solidFill>
                  <a:schemeClr val="accent1">
                    <a:lumMod val="50000"/>
                  </a:schemeClr>
                </a:solidFill>
                <a:tailEnd type="stealth" w="lg" len="lg"/>
              </a:ln>
            </p:spPr>
            <p:style>
              <a:lnRef idx="1">
                <a:schemeClr val="accent1"/>
              </a:lnRef>
              <a:fillRef idx="0">
                <a:schemeClr val="accent1"/>
              </a:fillRef>
              <a:effectRef idx="0">
                <a:schemeClr val="accent1"/>
              </a:effectRef>
              <a:fontRef idx="minor">
                <a:schemeClr val="tx1"/>
              </a:fontRef>
            </p:style>
            <p:txBody>
              <a:bodyPr wrap="none" bIns="274320" rtlCol="0">
                <a:spAutoFit/>
              </a:bodyPr>
              <a:lstStyle/>
              <a:p>
                <a:r>
                  <a:rPr lang="en-US" sz="2000" i="1" dirty="0" err="1" smtClean="0">
                    <a:solidFill>
                      <a:schemeClr val="tx1"/>
                    </a:solidFill>
                  </a:rPr>
                  <a:t>f</a:t>
                </a:r>
                <a:r>
                  <a:rPr lang="en-US" sz="2000" i="1" baseline="-25000" dirty="0" err="1" smtClean="0">
                    <a:solidFill>
                      <a:schemeClr val="tx1"/>
                    </a:solidFill>
                  </a:rPr>
                  <a:t>s</a:t>
                </a:r>
                <a:endParaRPr lang="en-US" sz="2000" i="1" baseline="-25000" dirty="0">
                  <a:solidFill>
                    <a:schemeClr val="tx1"/>
                  </a:solidFill>
                </a:endParaRPr>
              </a:p>
            </p:txBody>
          </p:sp>
          <p:sp>
            <p:nvSpPr>
              <p:cNvPr id="325" name="TextBox 324"/>
              <p:cNvSpPr txBox="1"/>
              <p:nvPr/>
            </p:nvSpPr>
            <p:spPr>
              <a:xfrm>
                <a:off x="5125558" y="2647750"/>
                <a:ext cx="344966" cy="938719"/>
              </a:xfrm>
              <a:prstGeom prst="rect">
                <a:avLst/>
              </a:prstGeom>
              <a:ln w="28575">
                <a:solidFill>
                  <a:schemeClr val="accent1">
                    <a:lumMod val="50000"/>
                  </a:schemeClr>
                </a:solidFill>
                <a:tailEnd type="stealth" w="lg" len="lg"/>
              </a:ln>
            </p:spPr>
            <p:style>
              <a:lnRef idx="1">
                <a:schemeClr val="accent1"/>
              </a:lnRef>
              <a:fillRef idx="0">
                <a:schemeClr val="accent1"/>
              </a:fillRef>
              <a:effectRef idx="0">
                <a:schemeClr val="accent1"/>
              </a:effectRef>
              <a:fontRef idx="minor">
                <a:schemeClr val="tx1"/>
              </a:fontRef>
            </p:style>
            <p:txBody>
              <a:bodyPr wrap="none" bIns="274320" rtlCol="0">
                <a:spAutoFit/>
              </a:bodyPr>
              <a:lstStyle/>
              <a:p>
                <a:r>
                  <a:rPr lang="en-US" sz="2000" i="1" dirty="0" err="1" smtClean="0"/>
                  <a:t>f</a:t>
                </a:r>
                <a:r>
                  <a:rPr lang="en-US" sz="2000" i="1" baseline="-25000" dirty="0" err="1" smtClean="0"/>
                  <a:t>s</a:t>
                </a:r>
                <a:endParaRPr lang="en-US" sz="2000" i="1" baseline="-25000" dirty="0" smtClean="0"/>
              </a:p>
              <a:p>
                <a:endParaRPr lang="en-US" sz="2000" i="1" dirty="0">
                  <a:solidFill>
                    <a:schemeClr val="tx1"/>
                  </a:solidFill>
                </a:endParaRPr>
              </a:p>
            </p:txBody>
          </p:sp>
          <p:sp>
            <p:nvSpPr>
              <p:cNvPr id="326" name="TextBox 325"/>
              <p:cNvSpPr txBox="1"/>
              <p:nvPr/>
            </p:nvSpPr>
            <p:spPr>
              <a:xfrm>
                <a:off x="5842274" y="4086821"/>
                <a:ext cx="344966" cy="630942"/>
              </a:xfrm>
              <a:prstGeom prst="rect">
                <a:avLst/>
              </a:prstGeom>
              <a:ln w="28575">
                <a:solidFill>
                  <a:schemeClr val="accent1">
                    <a:lumMod val="50000"/>
                  </a:schemeClr>
                </a:solidFill>
                <a:tailEnd type="stealth" w="lg" len="lg"/>
              </a:ln>
            </p:spPr>
            <p:style>
              <a:lnRef idx="1">
                <a:schemeClr val="accent1"/>
              </a:lnRef>
              <a:fillRef idx="0">
                <a:schemeClr val="accent1"/>
              </a:fillRef>
              <a:effectRef idx="0">
                <a:schemeClr val="accent1"/>
              </a:effectRef>
              <a:fontRef idx="minor">
                <a:schemeClr val="tx1"/>
              </a:fontRef>
            </p:style>
            <p:txBody>
              <a:bodyPr wrap="none" bIns="274320" rtlCol="0">
                <a:spAutoFit/>
              </a:bodyPr>
              <a:lstStyle/>
              <a:p>
                <a:r>
                  <a:rPr lang="en-US" sz="2000" i="1" dirty="0" err="1" smtClean="0"/>
                  <a:t>f</a:t>
                </a:r>
                <a:r>
                  <a:rPr lang="en-US" sz="2000" i="1" baseline="-25000" dirty="0" err="1" smtClean="0"/>
                  <a:t>s</a:t>
                </a:r>
                <a:endParaRPr lang="en-US" sz="2000" i="1" baseline="-25000" dirty="0"/>
              </a:p>
            </p:txBody>
          </p:sp>
          <p:sp>
            <p:nvSpPr>
              <p:cNvPr id="327" name="TextBox 326"/>
              <p:cNvSpPr txBox="1"/>
              <p:nvPr/>
            </p:nvSpPr>
            <p:spPr>
              <a:xfrm>
                <a:off x="2924228" y="4086821"/>
                <a:ext cx="344966" cy="938719"/>
              </a:xfrm>
              <a:prstGeom prst="rect">
                <a:avLst/>
              </a:prstGeom>
              <a:ln w="28575">
                <a:solidFill>
                  <a:schemeClr val="accent1">
                    <a:lumMod val="50000"/>
                  </a:schemeClr>
                </a:solidFill>
                <a:tailEnd type="stealth" w="lg" len="lg"/>
              </a:ln>
            </p:spPr>
            <p:style>
              <a:lnRef idx="1">
                <a:schemeClr val="accent1"/>
              </a:lnRef>
              <a:fillRef idx="0">
                <a:schemeClr val="accent1"/>
              </a:fillRef>
              <a:effectRef idx="0">
                <a:schemeClr val="accent1"/>
              </a:effectRef>
              <a:fontRef idx="minor">
                <a:schemeClr val="tx1"/>
              </a:fontRef>
            </p:style>
            <p:txBody>
              <a:bodyPr wrap="none" bIns="274320" rtlCol="0">
                <a:spAutoFit/>
              </a:bodyPr>
              <a:lstStyle/>
              <a:p>
                <a:r>
                  <a:rPr lang="en-US" sz="2000" i="1" dirty="0" err="1" smtClean="0"/>
                  <a:t>f</a:t>
                </a:r>
                <a:r>
                  <a:rPr lang="en-US" sz="2000" i="1" baseline="-25000" dirty="0" err="1" smtClean="0"/>
                  <a:t>s</a:t>
                </a:r>
                <a:endParaRPr lang="en-US" sz="2000" i="1" baseline="-25000" dirty="0" smtClean="0"/>
              </a:p>
              <a:p>
                <a:endParaRPr lang="en-US" sz="2000" i="1" dirty="0">
                  <a:solidFill>
                    <a:schemeClr val="tx1"/>
                  </a:solidFill>
                </a:endParaRPr>
              </a:p>
            </p:txBody>
          </p:sp>
          <p:sp>
            <p:nvSpPr>
              <p:cNvPr id="328" name="TextBox 327"/>
              <p:cNvSpPr txBox="1"/>
              <p:nvPr/>
            </p:nvSpPr>
            <p:spPr>
              <a:xfrm>
                <a:off x="2976779" y="5553286"/>
                <a:ext cx="344966" cy="630942"/>
              </a:xfrm>
              <a:prstGeom prst="rect">
                <a:avLst/>
              </a:prstGeom>
              <a:ln w="28575">
                <a:solidFill>
                  <a:schemeClr val="accent1">
                    <a:lumMod val="50000"/>
                  </a:schemeClr>
                </a:solidFill>
                <a:tailEnd type="stealth" w="lg" len="lg"/>
              </a:ln>
            </p:spPr>
            <p:style>
              <a:lnRef idx="1">
                <a:schemeClr val="accent1"/>
              </a:lnRef>
              <a:fillRef idx="0">
                <a:schemeClr val="accent1"/>
              </a:fillRef>
              <a:effectRef idx="0">
                <a:schemeClr val="accent1"/>
              </a:effectRef>
              <a:fontRef idx="minor">
                <a:schemeClr val="tx1"/>
              </a:fontRef>
            </p:style>
            <p:txBody>
              <a:bodyPr wrap="none" bIns="274320" rtlCol="0">
                <a:spAutoFit/>
              </a:bodyPr>
              <a:lstStyle/>
              <a:p>
                <a:r>
                  <a:rPr lang="en-US" sz="2000" i="1" dirty="0" err="1" smtClean="0"/>
                  <a:t>f</a:t>
                </a:r>
                <a:r>
                  <a:rPr lang="en-US" sz="2000" i="1" baseline="-25000" dirty="0" err="1" smtClean="0"/>
                  <a:t>s</a:t>
                </a:r>
                <a:endParaRPr lang="en-US" sz="2000" i="1" baseline="-25000" dirty="0"/>
              </a:p>
            </p:txBody>
          </p:sp>
          <p:pic>
            <p:nvPicPr>
              <p:cNvPr id="329" name="Picture 328" descr="C:\Users\albanese\AppData\Local\Microsoft\Windows\Temporary Internet Files\Content.IE5\N8IBSDT5\MC900434845[1].png"/>
              <p:cNvPicPr>
                <a:picLocks noChangeAspect="1" noChangeArrowheads="1"/>
              </p:cNvPicPr>
              <p:nvPr/>
            </p:nvPicPr>
            <p:blipFill>
              <a:blip r:embed="rId9" cstate="print"/>
              <a:srcRect/>
              <a:stretch>
                <a:fillRect/>
              </a:stretch>
            </p:blipFill>
            <p:spPr bwMode="auto">
              <a:xfrm>
                <a:off x="5608936" y="4465887"/>
                <a:ext cx="838201" cy="838201"/>
              </a:xfrm>
              <a:prstGeom prst="rect">
                <a:avLst/>
              </a:prstGeom>
              <a:noFill/>
            </p:spPr>
          </p:pic>
          <p:pic>
            <p:nvPicPr>
              <p:cNvPr id="330" name="Picture 9"/>
              <p:cNvPicPr>
                <a:picLocks noChangeAspect="1" noChangeArrowheads="1"/>
              </p:cNvPicPr>
              <p:nvPr/>
            </p:nvPicPr>
            <p:blipFill>
              <a:blip r:embed="rId6" cstate="print">
                <a:clrChange>
                  <a:clrFrom>
                    <a:srgbClr val="000000"/>
                  </a:clrFrom>
                  <a:clrTo>
                    <a:srgbClr val="000000">
                      <a:alpha val="0"/>
                    </a:srgbClr>
                  </a:clrTo>
                </a:clrChange>
              </a:blip>
              <a:srcRect/>
              <a:stretch>
                <a:fillRect/>
              </a:stretch>
            </p:blipFill>
            <p:spPr bwMode="auto">
              <a:xfrm>
                <a:off x="4159400" y="1635976"/>
                <a:ext cx="718459" cy="718459"/>
              </a:xfrm>
              <a:prstGeom prst="rect">
                <a:avLst/>
              </a:prstGeom>
              <a:noFill/>
              <a:ln w="9525">
                <a:noFill/>
                <a:miter lim="800000"/>
                <a:headEnd/>
                <a:tailEnd/>
              </a:ln>
            </p:spPr>
          </p:pic>
          <p:pic>
            <p:nvPicPr>
              <p:cNvPr id="331" name="Picture 6" descr="C:\Users\albanese\AppData\Local\Microsoft\Windows\Temporary Internet Files\Content.IE5\N8IBSDT5\MC900434845[1].png"/>
              <p:cNvPicPr>
                <a:picLocks noChangeAspect="1" noChangeArrowheads="1"/>
              </p:cNvPicPr>
              <p:nvPr/>
            </p:nvPicPr>
            <p:blipFill>
              <a:blip r:embed="rId9" cstate="print"/>
              <a:srcRect/>
              <a:stretch>
                <a:fillRect/>
              </a:stretch>
            </p:blipFill>
            <p:spPr bwMode="auto">
              <a:xfrm>
                <a:off x="3391206" y="2986860"/>
                <a:ext cx="838201" cy="838201"/>
              </a:xfrm>
              <a:prstGeom prst="rect">
                <a:avLst/>
              </a:prstGeom>
              <a:noFill/>
            </p:spPr>
          </p:pic>
          <p:pic>
            <p:nvPicPr>
              <p:cNvPr id="332" name="Picture 331"/>
              <p:cNvPicPr>
                <a:picLocks noChangeAspect="1" noChangeArrowheads="1"/>
              </p:cNvPicPr>
              <p:nvPr/>
            </p:nvPicPr>
            <p:blipFill>
              <a:blip r:embed="rId6" cstate="print">
                <a:clrChange>
                  <a:clrFrom>
                    <a:srgbClr val="000000"/>
                  </a:clrFrom>
                  <a:clrTo>
                    <a:srgbClr val="000000">
                      <a:alpha val="0"/>
                    </a:srgbClr>
                  </a:clrTo>
                </a:clrChange>
              </a:blip>
              <a:srcRect/>
              <a:stretch>
                <a:fillRect/>
              </a:stretch>
            </p:blipFill>
            <p:spPr bwMode="auto">
              <a:xfrm>
                <a:off x="6578884" y="3030401"/>
                <a:ext cx="718459" cy="718459"/>
              </a:xfrm>
              <a:prstGeom prst="rect">
                <a:avLst/>
              </a:prstGeom>
              <a:noFill/>
              <a:ln w="9525">
                <a:noFill/>
                <a:miter lim="800000"/>
                <a:headEnd/>
                <a:tailEnd/>
              </a:ln>
            </p:spPr>
          </p:pic>
          <p:pic>
            <p:nvPicPr>
              <p:cNvPr id="333" name="Picture 332" descr="C:\Users\albanese\AppData\Local\Microsoft\Windows\Temporary Internet Files\Content.IE5\N8IBSDT5\MC900434845[1].png"/>
              <p:cNvPicPr>
                <a:picLocks noChangeAspect="1" noChangeArrowheads="1"/>
              </p:cNvPicPr>
              <p:nvPr/>
            </p:nvPicPr>
            <p:blipFill>
              <a:blip r:embed="rId9" cstate="print"/>
              <a:srcRect/>
              <a:stretch>
                <a:fillRect/>
              </a:stretch>
            </p:blipFill>
            <p:spPr bwMode="auto">
              <a:xfrm>
                <a:off x="4919180" y="2986860"/>
                <a:ext cx="838201" cy="838201"/>
              </a:xfrm>
              <a:prstGeom prst="rect">
                <a:avLst/>
              </a:prstGeom>
              <a:noFill/>
            </p:spPr>
          </p:pic>
          <p:pic>
            <p:nvPicPr>
              <p:cNvPr id="334" name="Picture 6" descr="C:\Users\albanese\AppData\Local\Microsoft\Windows\Temporary Internet Files\Content.IE5\N8IBSDT5\MC900434845[1].png"/>
              <p:cNvPicPr>
                <a:picLocks noChangeAspect="1" noChangeArrowheads="1"/>
              </p:cNvPicPr>
              <p:nvPr/>
            </p:nvPicPr>
            <p:blipFill>
              <a:blip r:embed="rId9" cstate="print"/>
              <a:srcRect/>
              <a:stretch>
                <a:fillRect/>
              </a:stretch>
            </p:blipFill>
            <p:spPr bwMode="auto">
              <a:xfrm>
                <a:off x="2736936" y="4436645"/>
                <a:ext cx="838201" cy="838201"/>
              </a:xfrm>
              <a:prstGeom prst="rect">
                <a:avLst/>
              </a:prstGeom>
              <a:noFill/>
            </p:spPr>
          </p:pic>
          <p:pic>
            <p:nvPicPr>
              <p:cNvPr id="335" name="Picture 9"/>
              <p:cNvPicPr>
                <a:picLocks noChangeAspect="1" noChangeArrowheads="1"/>
              </p:cNvPicPr>
              <p:nvPr/>
            </p:nvPicPr>
            <p:blipFill>
              <a:blip r:embed="rId6" cstate="print">
                <a:clrChange>
                  <a:clrFrom>
                    <a:srgbClr val="000000"/>
                  </a:clrFrom>
                  <a:clrTo>
                    <a:srgbClr val="000000">
                      <a:alpha val="0"/>
                    </a:srgbClr>
                  </a:clrTo>
                </a:clrChange>
              </a:blip>
              <a:srcRect/>
              <a:stretch>
                <a:fillRect/>
              </a:stretch>
            </p:blipFill>
            <p:spPr bwMode="auto">
              <a:xfrm>
                <a:off x="1791006" y="3063060"/>
                <a:ext cx="718459" cy="718459"/>
              </a:xfrm>
              <a:prstGeom prst="rect">
                <a:avLst/>
              </a:prstGeom>
              <a:noFill/>
              <a:ln w="9525">
                <a:noFill/>
                <a:miter lim="800000"/>
                <a:headEnd/>
                <a:tailEnd/>
              </a:ln>
            </p:spPr>
          </p:pic>
          <p:sp>
            <p:nvSpPr>
              <p:cNvPr id="336" name="TextBox 335"/>
              <p:cNvSpPr txBox="1"/>
              <p:nvPr/>
            </p:nvSpPr>
            <p:spPr>
              <a:xfrm>
                <a:off x="3349166" y="4589046"/>
                <a:ext cx="465192" cy="400110"/>
              </a:xfrm>
              <a:prstGeom prst="rect">
                <a:avLst/>
              </a:prstGeom>
              <a:noFill/>
            </p:spPr>
            <p:txBody>
              <a:bodyPr wrap="none" rtlCol="0">
                <a:spAutoFit/>
              </a:bodyPr>
              <a:lstStyle/>
              <a:p>
                <a:r>
                  <a:rPr lang="en-US" sz="2000" dirty="0" err="1" smtClean="0"/>
                  <a:t>h</a:t>
                </a:r>
                <a:r>
                  <a:rPr lang="en-US" sz="2000" baseline="-25000" dirty="0" err="1" smtClean="0"/>
                  <a:t>A</a:t>
                </a:r>
                <a:endParaRPr lang="en-US" sz="2000" dirty="0"/>
              </a:p>
            </p:txBody>
          </p:sp>
          <p:sp>
            <p:nvSpPr>
              <p:cNvPr id="337" name="TextBox 336"/>
              <p:cNvSpPr txBox="1"/>
              <p:nvPr/>
            </p:nvSpPr>
            <p:spPr>
              <a:xfrm>
                <a:off x="6247035" y="4620576"/>
                <a:ext cx="465192" cy="400110"/>
              </a:xfrm>
              <a:prstGeom prst="rect">
                <a:avLst/>
              </a:prstGeom>
              <a:noFill/>
            </p:spPr>
            <p:txBody>
              <a:bodyPr wrap="none" rtlCol="0">
                <a:spAutoFit/>
              </a:bodyPr>
              <a:lstStyle/>
              <a:p>
                <a:r>
                  <a:rPr lang="en-US" sz="2000" dirty="0" err="1" smtClean="0"/>
                  <a:t>h</a:t>
                </a:r>
                <a:r>
                  <a:rPr lang="en-US" sz="2000" baseline="-25000" dirty="0" err="1" smtClean="0"/>
                  <a:t>C</a:t>
                </a:r>
                <a:endParaRPr lang="en-US" sz="2000" dirty="0"/>
              </a:p>
            </p:txBody>
          </p:sp>
          <p:sp>
            <p:nvSpPr>
              <p:cNvPr id="338" name="TextBox 337"/>
              <p:cNvSpPr txBox="1"/>
              <p:nvPr/>
            </p:nvSpPr>
            <p:spPr>
              <a:xfrm>
                <a:off x="3969246" y="3162910"/>
                <a:ext cx="465192" cy="400110"/>
              </a:xfrm>
              <a:prstGeom prst="rect">
                <a:avLst/>
              </a:prstGeom>
              <a:noFill/>
            </p:spPr>
            <p:txBody>
              <a:bodyPr wrap="none" rtlCol="0">
                <a:spAutoFit/>
              </a:bodyPr>
              <a:lstStyle/>
              <a:p>
                <a:r>
                  <a:rPr lang="en-US" sz="2000" dirty="0" err="1" smtClean="0"/>
                  <a:t>h</a:t>
                </a:r>
                <a:r>
                  <a:rPr lang="en-US" sz="2000" baseline="-25000" dirty="0" err="1" smtClean="0"/>
                  <a:t>E</a:t>
                </a:r>
                <a:endParaRPr lang="en-US" sz="2000" dirty="0"/>
              </a:p>
            </p:txBody>
          </p:sp>
          <p:sp>
            <p:nvSpPr>
              <p:cNvPr id="339" name="TextBox 338"/>
              <p:cNvSpPr txBox="1"/>
              <p:nvPr/>
            </p:nvSpPr>
            <p:spPr>
              <a:xfrm>
                <a:off x="5589391" y="3162910"/>
                <a:ext cx="455574" cy="400110"/>
              </a:xfrm>
              <a:prstGeom prst="rect">
                <a:avLst/>
              </a:prstGeom>
              <a:noFill/>
            </p:spPr>
            <p:txBody>
              <a:bodyPr wrap="none" rtlCol="0">
                <a:spAutoFit/>
              </a:bodyPr>
              <a:lstStyle/>
              <a:p>
                <a:r>
                  <a:rPr lang="en-US" sz="2000" dirty="0" err="1" smtClean="0"/>
                  <a:t>h</a:t>
                </a:r>
                <a:r>
                  <a:rPr lang="en-US" sz="2000" baseline="-25000" dirty="0" err="1" smtClean="0"/>
                  <a:t>F</a:t>
                </a:r>
                <a:endParaRPr lang="en-US" sz="2000" dirty="0"/>
              </a:p>
            </p:txBody>
          </p:sp>
          <p:sp>
            <p:nvSpPr>
              <p:cNvPr id="340" name="TextBox 339"/>
              <p:cNvSpPr txBox="1"/>
              <p:nvPr/>
            </p:nvSpPr>
            <p:spPr>
              <a:xfrm>
                <a:off x="4774660" y="1797801"/>
                <a:ext cx="474810" cy="400110"/>
              </a:xfrm>
              <a:prstGeom prst="rect">
                <a:avLst/>
              </a:prstGeom>
              <a:noFill/>
            </p:spPr>
            <p:txBody>
              <a:bodyPr wrap="none" rtlCol="0">
                <a:spAutoFit/>
              </a:bodyPr>
              <a:lstStyle/>
              <a:p>
                <a:pPr algn="r"/>
                <a:r>
                  <a:rPr lang="en-US" sz="2000" dirty="0" err="1" smtClean="0"/>
                  <a:t>h</a:t>
                </a:r>
                <a:r>
                  <a:rPr lang="en-US" sz="2000" baseline="-25000" dirty="0" err="1" smtClean="0"/>
                  <a:t>G</a:t>
                </a:r>
                <a:endParaRPr lang="en-US" sz="2000" dirty="0"/>
              </a:p>
            </p:txBody>
          </p:sp>
          <p:sp>
            <p:nvSpPr>
              <p:cNvPr id="341" name="TextBox 340"/>
              <p:cNvSpPr txBox="1"/>
              <p:nvPr/>
            </p:nvSpPr>
            <p:spPr>
              <a:xfrm>
                <a:off x="7185746" y="3173420"/>
                <a:ext cx="474810" cy="400110"/>
              </a:xfrm>
              <a:prstGeom prst="rect">
                <a:avLst/>
              </a:prstGeom>
              <a:noFill/>
            </p:spPr>
            <p:txBody>
              <a:bodyPr wrap="none" rtlCol="0">
                <a:spAutoFit/>
              </a:bodyPr>
              <a:lstStyle/>
              <a:p>
                <a:r>
                  <a:rPr lang="en-US" sz="2000" dirty="0" err="1" smtClean="0"/>
                  <a:t>h</a:t>
                </a:r>
                <a:r>
                  <a:rPr lang="en-US" sz="2000" baseline="-25000" dirty="0" err="1" smtClean="0"/>
                  <a:t>D</a:t>
                </a:r>
                <a:endParaRPr lang="en-US" sz="2000" dirty="0"/>
              </a:p>
            </p:txBody>
          </p:sp>
          <p:sp>
            <p:nvSpPr>
              <p:cNvPr id="342" name="TextBox 341"/>
              <p:cNvSpPr txBox="1"/>
              <p:nvPr/>
            </p:nvSpPr>
            <p:spPr>
              <a:xfrm>
                <a:off x="2400606" y="3227128"/>
                <a:ext cx="465192" cy="400110"/>
              </a:xfrm>
              <a:prstGeom prst="rect">
                <a:avLst/>
              </a:prstGeom>
              <a:noFill/>
            </p:spPr>
            <p:txBody>
              <a:bodyPr wrap="none" rtlCol="0">
                <a:spAutoFit/>
              </a:bodyPr>
              <a:lstStyle/>
              <a:p>
                <a:r>
                  <a:rPr lang="en-US" sz="2000" dirty="0" err="1" smtClean="0"/>
                  <a:t>h</a:t>
                </a:r>
                <a:r>
                  <a:rPr lang="en-US" sz="2000" baseline="-25000" dirty="0" err="1" smtClean="0"/>
                  <a:t>B</a:t>
                </a:r>
                <a:endParaRPr lang="en-US" sz="2000" dirty="0"/>
              </a:p>
            </p:txBody>
          </p:sp>
          <p:sp>
            <p:nvSpPr>
              <p:cNvPr id="343" name="Rectangle 342"/>
              <p:cNvSpPr/>
              <p:nvPr/>
            </p:nvSpPr>
            <p:spPr>
              <a:xfrm>
                <a:off x="2086944" y="5953396"/>
                <a:ext cx="2173993" cy="376499"/>
              </a:xfrm>
              <a:prstGeom prst="rect">
                <a:avLst/>
              </a:prstGeom>
            </p:spPr>
            <p:style>
              <a:lnRef idx="1">
                <a:schemeClr val="accent4"/>
              </a:lnRef>
              <a:fillRef idx="2">
                <a:schemeClr val="accent4"/>
              </a:fillRef>
              <a:effectRef idx="1">
                <a:schemeClr val="accent4"/>
              </a:effectRef>
              <a:fontRef idx="minor">
                <a:schemeClr val="dk1"/>
              </a:fontRef>
            </p:style>
            <p:txBody>
              <a:bodyPr wrap="square" rtlCol="0" anchor="ctr">
                <a:spAutoFit/>
              </a:bodyPr>
              <a:lstStyle/>
              <a:p>
                <a:pPr algn="ctr"/>
                <a:r>
                  <a:rPr lang="en-US" dirty="0" smtClean="0"/>
                  <a:t>Online Shopping</a:t>
                </a:r>
                <a:endParaRPr lang="en-US" dirty="0"/>
              </a:p>
            </p:txBody>
          </p:sp>
          <p:cxnSp>
            <p:nvCxnSpPr>
              <p:cNvPr id="344" name="Straight Arrow Connector 343"/>
              <p:cNvCxnSpPr>
                <a:stCxn id="328" idx="0"/>
                <a:endCxn id="334" idx="2"/>
              </p:cNvCxnSpPr>
              <p:nvPr/>
            </p:nvCxnSpPr>
            <p:spPr>
              <a:xfrm flipV="1">
                <a:off x="3149262" y="5274846"/>
                <a:ext cx="6775" cy="278440"/>
              </a:xfrm>
              <a:prstGeom prst="straightConnector1">
                <a:avLst/>
              </a:prstGeom>
              <a:ln w="28575">
                <a:solidFill>
                  <a:schemeClr val="accent1">
                    <a:lumMod val="50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45" name="Straight Arrow Connector 344"/>
              <p:cNvCxnSpPr>
                <a:stCxn id="327" idx="0"/>
                <a:endCxn id="331" idx="2"/>
              </p:cNvCxnSpPr>
              <p:nvPr/>
            </p:nvCxnSpPr>
            <p:spPr>
              <a:xfrm flipV="1">
                <a:off x="3096711" y="3825061"/>
                <a:ext cx="713596" cy="261760"/>
              </a:xfrm>
              <a:prstGeom prst="straightConnector1">
                <a:avLst/>
              </a:prstGeom>
              <a:ln w="28575">
                <a:solidFill>
                  <a:schemeClr val="accent1">
                    <a:lumMod val="50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46" name="Straight Arrow Connector 345"/>
              <p:cNvCxnSpPr>
                <a:stCxn id="324" idx="0"/>
                <a:endCxn id="330" idx="2"/>
              </p:cNvCxnSpPr>
              <p:nvPr/>
            </p:nvCxnSpPr>
            <p:spPr>
              <a:xfrm flipV="1">
                <a:off x="3768831" y="2354435"/>
                <a:ext cx="749799" cy="298565"/>
              </a:xfrm>
              <a:prstGeom prst="straightConnector1">
                <a:avLst/>
              </a:prstGeom>
              <a:ln w="28575">
                <a:solidFill>
                  <a:schemeClr val="accent1">
                    <a:lumMod val="50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47" name="Straight Arrow Connector 346"/>
              <p:cNvCxnSpPr>
                <a:stCxn id="323" idx="0"/>
                <a:endCxn id="330" idx="2"/>
              </p:cNvCxnSpPr>
              <p:nvPr/>
            </p:nvCxnSpPr>
            <p:spPr>
              <a:xfrm flipV="1">
                <a:off x="2155317" y="2354435"/>
                <a:ext cx="2363313" cy="293315"/>
              </a:xfrm>
              <a:prstGeom prst="straightConnector1">
                <a:avLst/>
              </a:prstGeom>
              <a:ln w="28575">
                <a:solidFill>
                  <a:schemeClr val="accent1">
                    <a:lumMod val="50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48" name="Straight Arrow Connector 347"/>
              <p:cNvCxnSpPr>
                <a:stCxn id="327" idx="0"/>
                <a:endCxn id="335" idx="2"/>
              </p:cNvCxnSpPr>
              <p:nvPr/>
            </p:nvCxnSpPr>
            <p:spPr>
              <a:xfrm flipH="1" flipV="1">
                <a:off x="2150236" y="3781519"/>
                <a:ext cx="946475" cy="305302"/>
              </a:xfrm>
              <a:prstGeom prst="straightConnector1">
                <a:avLst/>
              </a:prstGeom>
              <a:ln w="28575">
                <a:solidFill>
                  <a:schemeClr val="accent1">
                    <a:lumMod val="50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49" name="Straight Arrow Connector 348"/>
              <p:cNvCxnSpPr>
                <a:stCxn id="322" idx="0"/>
                <a:endCxn id="330" idx="2"/>
              </p:cNvCxnSpPr>
              <p:nvPr/>
            </p:nvCxnSpPr>
            <p:spPr>
              <a:xfrm flipH="1" flipV="1">
                <a:off x="4518630" y="2354435"/>
                <a:ext cx="2417146" cy="293315"/>
              </a:xfrm>
              <a:prstGeom prst="straightConnector1">
                <a:avLst/>
              </a:prstGeom>
              <a:ln w="28575">
                <a:solidFill>
                  <a:schemeClr val="accent1">
                    <a:lumMod val="50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50" name="Straight Arrow Connector 349"/>
              <p:cNvCxnSpPr>
                <a:stCxn id="326" idx="0"/>
                <a:endCxn id="332" idx="2"/>
              </p:cNvCxnSpPr>
              <p:nvPr/>
            </p:nvCxnSpPr>
            <p:spPr>
              <a:xfrm flipV="1">
                <a:off x="6014757" y="3748860"/>
                <a:ext cx="923357" cy="337961"/>
              </a:xfrm>
              <a:prstGeom prst="straightConnector1">
                <a:avLst/>
              </a:prstGeom>
              <a:ln w="28575">
                <a:solidFill>
                  <a:schemeClr val="accent1">
                    <a:lumMod val="50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51" name="Straight Arrow Connector 350"/>
              <p:cNvCxnSpPr>
                <a:stCxn id="327" idx="0"/>
                <a:endCxn id="333" idx="2"/>
              </p:cNvCxnSpPr>
              <p:nvPr/>
            </p:nvCxnSpPr>
            <p:spPr>
              <a:xfrm flipV="1">
                <a:off x="3096711" y="3825061"/>
                <a:ext cx="2241570" cy="261760"/>
              </a:xfrm>
              <a:prstGeom prst="straightConnector1">
                <a:avLst/>
              </a:prstGeom>
              <a:ln w="28575">
                <a:solidFill>
                  <a:schemeClr val="accent1">
                    <a:lumMod val="50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52" name="Straight Arrow Connector 351"/>
              <p:cNvCxnSpPr>
                <a:stCxn id="326" idx="0"/>
                <a:endCxn id="333" idx="2"/>
              </p:cNvCxnSpPr>
              <p:nvPr/>
            </p:nvCxnSpPr>
            <p:spPr>
              <a:xfrm flipH="1" flipV="1">
                <a:off x="5338281" y="3825061"/>
                <a:ext cx="676476" cy="261760"/>
              </a:xfrm>
              <a:prstGeom prst="straightConnector1">
                <a:avLst/>
              </a:prstGeom>
              <a:ln w="28575">
                <a:solidFill>
                  <a:schemeClr val="accent1">
                    <a:lumMod val="50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53" name="Straight Arrow Connector 352"/>
              <p:cNvCxnSpPr>
                <a:stCxn id="325" idx="0"/>
                <a:endCxn id="330" idx="2"/>
              </p:cNvCxnSpPr>
              <p:nvPr/>
            </p:nvCxnSpPr>
            <p:spPr>
              <a:xfrm flipH="1" flipV="1">
                <a:off x="4518630" y="2354435"/>
                <a:ext cx="779411" cy="293315"/>
              </a:xfrm>
              <a:prstGeom prst="straightConnector1">
                <a:avLst/>
              </a:prstGeom>
              <a:ln w="28575">
                <a:solidFill>
                  <a:schemeClr val="accent1">
                    <a:lumMod val="50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54" name="Straight Connector 353"/>
              <p:cNvCxnSpPr/>
              <p:nvPr/>
            </p:nvCxnSpPr>
            <p:spPr>
              <a:xfrm>
                <a:off x="1461196" y="5514881"/>
                <a:ext cx="6199360" cy="0"/>
              </a:xfrm>
              <a:prstGeom prst="line">
                <a:avLst/>
              </a:prstGeom>
              <a:ln w="15875">
                <a:solidFill>
                  <a:schemeClr val="accent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355" name="TextBox 354"/>
              <p:cNvSpPr txBox="1"/>
              <p:nvPr/>
            </p:nvSpPr>
            <p:spPr>
              <a:xfrm>
                <a:off x="5852219" y="5561508"/>
                <a:ext cx="344966" cy="630942"/>
              </a:xfrm>
              <a:prstGeom prst="rect">
                <a:avLst/>
              </a:prstGeom>
              <a:ln w="28575">
                <a:solidFill>
                  <a:schemeClr val="accent1">
                    <a:lumMod val="50000"/>
                  </a:schemeClr>
                </a:solidFill>
                <a:tailEnd type="stealth" w="lg" len="lg"/>
              </a:ln>
            </p:spPr>
            <p:style>
              <a:lnRef idx="1">
                <a:schemeClr val="accent1"/>
              </a:lnRef>
              <a:fillRef idx="0">
                <a:schemeClr val="accent1"/>
              </a:fillRef>
              <a:effectRef idx="0">
                <a:schemeClr val="accent1"/>
              </a:effectRef>
              <a:fontRef idx="minor">
                <a:schemeClr val="tx1"/>
              </a:fontRef>
            </p:style>
            <p:txBody>
              <a:bodyPr wrap="none" bIns="274320" rtlCol="0">
                <a:spAutoFit/>
              </a:bodyPr>
              <a:lstStyle/>
              <a:p>
                <a:r>
                  <a:rPr lang="en-US" sz="2000" i="1" dirty="0" err="1" smtClean="0"/>
                  <a:t>f</a:t>
                </a:r>
                <a:r>
                  <a:rPr lang="en-US" sz="2000" i="1" baseline="-25000" dirty="0" err="1" smtClean="0"/>
                  <a:t>s</a:t>
                </a:r>
                <a:endParaRPr lang="en-US" sz="2000" i="1" baseline="-25000" dirty="0"/>
              </a:p>
            </p:txBody>
          </p:sp>
          <p:sp>
            <p:nvSpPr>
              <p:cNvPr id="356" name="Rectangle 355"/>
              <p:cNvSpPr/>
              <p:nvPr/>
            </p:nvSpPr>
            <p:spPr>
              <a:xfrm>
                <a:off x="4725621" y="5968784"/>
                <a:ext cx="2606763" cy="36933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nchor="ctr">
                <a:spAutoFit/>
              </a:bodyPr>
              <a:lstStyle/>
              <a:p>
                <a:pPr algn="ctr"/>
                <a:r>
                  <a:rPr lang="en-US" dirty="0" smtClean="0"/>
                  <a:t>Mobile Order Tracking</a:t>
                </a:r>
                <a:endParaRPr lang="en-US" dirty="0"/>
              </a:p>
            </p:txBody>
          </p:sp>
          <p:cxnSp>
            <p:nvCxnSpPr>
              <p:cNvPr id="357" name="Straight Arrow Connector 356"/>
              <p:cNvCxnSpPr>
                <a:stCxn id="355" idx="0"/>
                <a:endCxn id="329" idx="2"/>
              </p:cNvCxnSpPr>
              <p:nvPr/>
            </p:nvCxnSpPr>
            <p:spPr>
              <a:xfrm flipV="1">
                <a:off x="6024702" y="5304088"/>
                <a:ext cx="3335" cy="257420"/>
              </a:xfrm>
              <a:prstGeom prst="straightConnector1">
                <a:avLst/>
              </a:prstGeom>
              <a:ln w="28575">
                <a:solidFill>
                  <a:schemeClr val="accent1">
                    <a:lumMod val="50000"/>
                  </a:schemeClr>
                </a:solidFill>
                <a:tailEnd type="stealth" w="lg" len="lg"/>
              </a:ln>
            </p:spPr>
            <p:style>
              <a:lnRef idx="1">
                <a:schemeClr val="accent1"/>
              </a:lnRef>
              <a:fillRef idx="0">
                <a:schemeClr val="accent1"/>
              </a:fillRef>
              <a:effectRef idx="0">
                <a:schemeClr val="accent1"/>
              </a:effectRef>
              <a:fontRef idx="minor">
                <a:schemeClr val="tx1"/>
              </a:fontRef>
            </p:style>
          </p:cxnSp>
          <p:pic>
            <p:nvPicPr>
              <p:cNvPr id="359" name="Picture 358" descr="C:\Users\albanese\AppData\Local\Microsoft\Windows\Temporary Internet Files\Content.IE5\5OJJYP8C\MC900432537[1].png"/>
              <p:cNvPicPr>
                <a:picLocks noChangeAspect="1" noChangeArrowheads="1"/>
              </p:cNvPicPr>
              <p:nvPr/>
            </p:nvPicPr>
            <p:blipFill>
              <a:blip r:embed="rId11" cstate="print"/>
              <a:srcRect/>
              <a:stretch>
                <a:fillRect/>
              </a:stretch>
            </p:blipFill>
            <p:spPr bwMode="auto">
              <a:xfrm>
                <a:off x="5688613" y="5787355"/>
                <a:ext cx="685800" cy="685800"/>
              </a:xfrm>
              <a:prstGeom prst="rect">
                <a:avLst/>
              </a:prstGeom>
              <a:noFill/>
            </p:spPr>
          </p:pic>
          <p:pic>
            <p:nvPicPr>
              <p:cNvPr id="360" name="Picture 359" descr="C:\Users\albanese\AppData\Local\Microsoft\Windows\Temporary Internet Files\Content.IE5\5OJJYP8C\MC900432537[1].png"/>
              <p:cNvPicPr>
                <a:picLocks noChangeAspect="1" noChangeArrowheads="1"/>
              </p:cNvPicPr>
              <p:nvPr/>
            </p:nvPicPr>
            <p:blipFill>
              <a:blip r:embed="rId11" cstate="print"/>
              <a:srcRect/>
              <a:stretch>
                <a:fillRect/>
              </a:stretch>
            </p:blipFill>
            <p:spPr bwMode="auto">
              <a:xfrm>
                <a:off x="5639101" y="4533329"/>
                <a:ext cx="685800" cy="685800"/>
              </a:xfrm>
              <a:prstGeom prst="rect">
                <a:avLst/>
              </a:prstGeom>
              <a:noFill/>
            </p:spPr>
          </p:pic>
        </p:grpSp>
        <p:pic>
          <p:nvPicPr>
            <p:cNvPr id="1027" name="Picture 3" descr="C:\Users\albanese\Pictures\questionmark_icon.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910249" y="3167298"/>
              <a:ext cx="558378" cy="558378"/>
            </a:xfrm>
            <a:prstGeom prst="rect">
              <a:avLst/>
            </a:prstGeom>
            <a:noFill/>
            <a:extLst>
              <a:ext uri="{909E8E84-426E-40DD-AFC4-6F175D3DCCD1}">
                <a14:hiddenFill xmlns:a14="http://schemas.microsoft.com/office/drawing/2010/main">
                  <a:solidFill>
                    <a:srgbClr val="FFFFFF"/>
                  </a:solidFill>
                </a14:hiddenFill>
              </a:ext>
            </a:extLst>
          </p:spPr>
        </p:pic>
        <p:pic>
          <p:nvPicPr>
            <p:cNvPr id="318" name="Picture 3" descr="C:\Users\albanese\Pictures\questionmark_icon.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566933" y="3161836"/>
              <a:ext cx="558378" cy="55837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56" name="Group 255"/>
          <p:cNvGrpSpPr/>
          <p:nvPr/>
        </p:nvGrpSpPr>
        <p:grpSpPr>
          <a:xfrm>
            <a:off x="359630" y="1536164"/>
            <a:ext cx="8641128" cy="4984404"/>
            <a:chOff x="347450" y="1547155"/>
            <a:chExt cx="8641128" cy="4984404"/>
          </a:xfrm>
        </p:grpSpPr>
        <p:sp>
          <p:nvSpPr>
            <p:cNvPr id="257" name="Rounded Rectangle 256"/>
            <p:cNvSpPr/>
            <p:nvPr/>
          </p:nvSpPr>
          <p:spPr>
            <a:xfrm>
              <a:off x="347450" y="1547155"/>
              <a:ext cx="8564315" cy="4984404"/>
            </a:xfrm>
            <a:prstGeom prst="roundRect">
              <a:avLst>
                <a:gd name="adj" fmla="val 7271"/>
              </a:avLst>
            </a:prstGeom>
            <a:effectLst>
              <a:outerShdw blurRad="165100" dist="63500" dir="2700000" sx="101000" sy="101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258" name="Cube 257"/>
            <p:cNvSpPr/>
            <p:nvPr/>
          </p:nvSpPr>
          <p:spPr>
            <a:xfrm flipH="1" flipV="1">
              <a:off x="462665" y="1888881"/>
              <a:ext cx="3848412" cy="4343320"/>
            </a:xfrm>
            <a:prstGeom prst="cube">
              <a:avLst>
                <a:gd name="adj" fmla="val 3411"/>
              </a:avLst>
            </a:prstGeom>
            <a:solidFill>
              <a:schemeClr val="bg1">
                <a:lumMod val="85000"/>
              </a:schemeClr>
            </a:solidFill>
            <a:ln>
              <a:solidFill>
                <a:schemeClr val="bg1">
                  <a:lumMod val="50000"/>
                </a:schemeClr>
              </a:solidFill>
            </a:ln>
            <a:scene3d>
              <a:camera prst="perspectiveContrastingRightFacing">
                <a:rot lat="547295" lon="19873672" rev="68352"/>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59" name="Cube 258"/>
            <p:cNvSpPr/>
            <p:nvPr/>
          </p:nvSpPr>
          <p:spPr>
            <a:xfrm flipH="1" flipV="1">
              <a:off x="5140166" y="1697220"/>
              <a:ext cx="3848412" cy="4343320"/>
            </a:xfrm>
            <a:prstGeom prst="cube">
              <a:avLst>
                <a:gd name="adj" fmla="val 3411"/>
              </a:avLst>
            </a:prstGeom>
            <a:solidFill>
              <a:schemeClr val="bg1">
                <a:lumMod val="85000"/>
              </a:schemeClr>
            </a:solidFill>
            <a:ln>
              <a:solidFill>
                <a:schemeClr val="bg1">
                  <a:lumMod val="50000"/>
                </a:schemeClr>
              </a:solidFill>
            </a:ln>
            <a:scene3d>
              <a:camera prst="perspectiveContrastingRightFacing">
                <a:rot lat="547295" lon="19873672" rev="68352"/>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0" name="Curved Connector 218"/>
            <p:cNvCxnSpPr>
              <a:stCxn id="435" idx="6"/>
              <a:endCxn id="420" idx="3"/>
            </p:cNvCxnSpPr>
            <p:nvPr/>
          </p:nvCxnSpPr>
          <p:spPr>
            <a:xfrm>
              <a:off x="3518819" y="2820571"/>
              <a:ext cx="4342917" cy="326345"/>
            </a:xfrm>
            <a:prstGeom prst="curvedConnector4">
              <a:avLst>
                <a:gd name="adj1" fmla="val 33999"/>
                <a:gd name="adj2" fmla="val 200564"/>
              </a:avLst>
            </a:prstGeom>
            <a:ln>
              <a:prstDash val="dash"/>
              <a:headEnd type="oval"/>
              <a:tailEnd type="stealth" w="lg" len="lg"/>
            </a:ln>
          </p:spPr>
          <p:style>
            <a:lnRef idx="1">
              <a:schemeClr val="dk1"/>
            </a:lnRef>
            <a:fillRef idx="0">
              <a:schemeClr val="dk1"/>
            </a:fillRef>
            <a:effectRef idx="0">
              <a:schemeClr val="dk1"/>
            </a:effectRef>
            <a:fontRef idx="minor">
              <a:schemeClr val="tx1"/>
            </a:fontRef>
          </p:style>
        </p:cxnSp>
        <p:cxnSp>
          <p:nvCxnSpPr>
            <p:cNvPr id="261" name="Curved Connector 260"/>
            <p:cNvCxnSpPr>
              <a:stCxn id="437" idx="7"/>
              <a:endCxn id="423" idx="3"/>
            </p:cNvCxnSpPr>
            <p:nvPr/>
          </p:nvCxnSpPr>
          <p:spPr>
            <a:xfrm rot="16200000" flipH="1">
              <a:off x="3846143" y="1599667"/>
              <a:ext cx="17256" cy="5140022"/>
            </a:xfrm>
            <a:prstGeom prst="curvedConnector5">
              <a:avLst>
                <a:gd name="adj1" fmla="val -1324757"/>
                <a:gd name="adj2" fmla="val 49973"/>
                <a:gd name="adj3" fmla="val 1424757"/>
              </a:avLst>
            </a:prstGeom>
            <a:ln>
              <a:prstDash val="dash"/>
              <a:headEnd type="oval"/>
              <a:tailEnd type="stealth" w="lg" len="lg"/>
            </a:ln>
          </p:spPr>
          <p:style>
            <a:lnRef idx="1">
              <a:schemeClr val="dk1"/>
            </a:lnRef>
            <a:fillRef idx="0">
              <a:schemeClr val="dk1"/>
            </a:fillRef>
            <a:effectRef idx="0">
              <a:schemeClr val="dk1"/>
            </a:effectRef>
            <a:fontRef idx="minor">
              <a:schemeClr val="tx1"/>
            </a:fontRef>
          </p:style>
        </p:cxnSp>
        <p:cxnSp>
          <p:nvCxnSpPr>
            <p:cNvPr id="262" name="Straight Arrow Connector 261"/>
            <p:cNvCxnSpPr>
              <a:stCxn id="439" idx="6"/>
              <a:endCxn id="426" idx="1"/>
            </p:cNvCxnSpPr>
            <p:nvPr/>
          </p:nvCxnSpPr>
          <p:spPr>
            <a:xfrm>
              <a:off x="1684915" y="2206091"/>
              <a:ext cx="4257492" cy="401474"/>
            </a:xfrm>
            <a:prstGeom prst="straightConnector1">
              <a:avLst/>
            </a:prstGeom>
            <a:ln>
              <a:prstDash val="dash"/>
              <a:headEnd type="oval"/>
              <a:tailEnd type="stealth" w="lg" len="lg"/>
            </a:ln>
          </p:spPr>
          <p:style>
            <a:lnRef idx="1">
              <a:schemeClr val="dk1"/>
            </a:lnRef>
            <a:fillRef idx="0">
              <a:schemeClr val="dk1"/>
            </a:fillRef>
            <a:effectRef idx="0">
              <a:schemeClr val="dk1"/>
            </a:effectRef>
            <a:fontRef idx="minor">
              <a:schemeClr val="tx1"/>
            </a:fontRef>
          </p:style>
        </p:cxnSp>
        <p:cxnSp>
          <p:nvCxnSpPr>
            <p:cNvPr id="263" name="Straight Arrow Connector 262"/>
            <p:cNvCxnSpPr>
              <a:stCxn id="408" idx="4"/>
              <a:endCxn id="414" idx="0"/>
            </p:cNvCxnSpPr>
            <p:nvPr/>
          </p:nvCxnSpPr>
          <p:spPr>
            <a:xfrm>
              <a:off x="5775668" y="4133655"/>
              <a:ext cx="1365378" cy="999327"/>
            </a:xfrm>
            <a:prstGeom prst="straightConnector1">
              <a:avLst/>
            </a:prstGeom>
            <a:ln>
              <a:tailEnd type="triangle" w="med" len="lg"/>
            </a:ln>
          </p:spPr>
          <p:style>
            <a:lnRef idx="2">
              <a:schemeClr val="accent5"/>
            </a:lnRef>
            <a:fillRef idx="0">
              <a:schemeClr val="accent5"/>
            </a:fillRef>
            <a:effectRef idx="1">
              <a:schemeClr val="accent5"/>
            </a:effectRef>
            <a:fontRef idx="minor">
              <a:schemeClr val="tx1"/>
            </a:fontRef>
          </p:style>
        </p:cxnSp>
        <p:cxnSp>
          <p:nvCxnSpPr>
            <p:cNvPr id="264" name="Straight Arrow Connector 263"/>
            <p:cNvCxnSpPr>
              <a:stCxn id="417" idx="4"/>
              <a:endCxn id="414" idx="0"/>
            </p:cNvCxnSpPr>
            <p:nvPr/>
          </p:nvCxnSpPr>
          <p:spPr>
            <a:xfrm flipH="1">
              <a:off x="7141046" y="4504340"/>
              <a:ext cx="286034" cy="628642"/>
            </a:xfrm>
            <a:prstGeom prst="straightConnector1">
              <a:avLst/>
            </a:prstGeom>
            <a:ln>
              <a:tailEnd type="triangle" w="med" len="lg"/>
            </a:ln>
          </p:spPr>
          <p:style>
            <a:lnRef idx="2">
              <a:schemeClr val="accent5"/>
            </a:lnRef>
            <a:fillRef idx="0">
              <a:schemeClr val="accent5"/>
            </a:fillRef>
            <a:effectRef idx="1">
              <a:schemeClr val="accent5"/>
            </a:effectRef>
            <a:fontRef idx="minor">
              <a:schemeClr val="tx1"/>
            </a:fontRef>
          </p:style>
        </p:cxnSp>
        <p:cxnSp>
          <p:nvCxnSpPr>
            <p:cNvPr id="265" name="Straight Arrow Connector 264"/>
            <p:cNvCxnSpPr>
              <a:stCxn id="411" idx="4"/>
              <a:endCxn id="414" idx="0"/>
            </p:cNvCxnSpPr>
            <p:nvPr/>
          </p:nvCxnSpPr>
          <p:spPr>
            <a:xfrm flipH="1">
              <a:off x="7141046" y="4657960"/>
              <a:ext cx="1104725" cy="475022"/>
            </a:xfrm>
            <a:prstGeom prst="straightConnector1">
              <a:avLst/>
            </a:prstGeom>
            <a:ln>
              <a:tailEnd type="triangle" w="med" len="lg"/>
            </a:ln>
          </p:spPr>
          <p:style>
            <a:lnRef idx="2">
              <a:schemeClr val="accent5"/>
            </a:lnRef>
            <a:fillRef idx="0">
              <a:schemeClr val="accent5"/>
            </a:fillRef>
            <a:effectRef idx="1">
              <a:schemeClr val="accent5"/>
            </a:effectRef>
            <a:fontRef idx="minor">
              <a:schemeClr val="tx1"/>
            </a:fontRef>
          </p:style>
        </p:cxnSp>
        <p:cxnSp>
          <p:nvCxnSpPr>
            <p:cNvPr id="266" name="Straight Arrow Connector 265"/>
            <p:cNvCxnSpPr>
              <a:stCxn id="423" idx="4"/>
              <a:endCxn id="414" idx="0"/>
            </p:cNvCxnSpPr>
            <p:nvPr/>
          </p:nvCxnSpPr>
          <p:spPr>
            <a:xfrm>
              <a:off x="6632764" y="4259003"/>
              <a:ext cx="508282" cy="873979"/>
            </a:xfrm>
            <a:prstGeom prst="straightConnector1">
              <a:avLst/>
            </a:prstGeom>
            <a:ln>
              <a:tailEnd type="triangle" w="med" len="lg"/>
            </a:ln>
          </p:spPr>
          <p:style>
            <a:lnRef idx="2">
              <a:schemeClr val="accent5"/>
            </a:lnRef>
            <a:fillRef idx="0">
              <a:schemeClr val="accent5"/>
            </a:fillRef>
            <a:effectRef idx="1">
              <a:schemeClr val="accent5"/>
            </a:effectRef>
            <a:fontRef idx="minor">
              <a:schemeClr val="tx1"/>
            </a:fontRef>
          </p:style>
        </p:cxnSp>
        <p:cxnSp>
          <p:nvCxnSpPr>
            <p:cNvPr id="267" name="Straight Arrow Connector 266"/>
            <p:cNvCxnSpPr>
              <a:stCxn id="426" idx="4"/>
              <a:endCxn id="408" idx="0"/>
            </p:cNvCxnSpPr>
            <p:nvPr/>
          </p:nvCxnSpPr>
          <p:spPr>
            <a:xfrm flipH="1">
              <a:off x="5775668" y="3077903"/>
              <a:ext cx="374721" cy="504717"/>
            </a:xfrm>
            <a:prstGeom prst="straightConnector1">
              <a:avLst/>
            </a:prstGeom>
            <a:ln w="12700">
              <a:tailEnd type="triangle" w="med" len="lg"/>
            </a:ln>
          </p:spPr>
          <p:style>
            <a:lnRef idx="2">
              <a:schemeClr val="accent5"/>
            </a:lnRef>
            <a:fillRef idx="0">
              <a:schemeClr val="accent5"/>
            </a:fillRef>
            <a:effectRef idx="1">
              <a:schemeClr val="accent5"/>
            </a:effectRef>
            <a:fontRef idx="minor">
              <a:schemeClr val="tx1"/>
            </a:fontRef>
          </p:style>
        </p:cxnSp>
        <p:cxnSp>
          <p:nvCxnSpPr>
            <p:cNvPr id="268" name="Straight Arrow Connector 267"/>
            <p:cNvCxnSpPr>
              <a:stCxn id="426" idx="4"/>
              <a:endCxn id="423" idx="0"/>
            </p:cNvCxnSpPr>
            <p:nvPr/>
          </p:nvCxnSpPr>
          <p:spPr>
            <a:xfrm>
              <a:off x="6150389" y="3077903"/>
              <a:ext cx="482375" cy="630065"/>
            </a:xfrm>
            <a:prstGeom prst="straightConnector1">
              <a:avLst/>
            </a:prstGeom>
            <a:ln w="12700">
              <a:tailEnd type="triangle" w="med" len="lg"/>
            </a:ln>
          </p:spPr>
          <p:style>
            <a:lnRef idx="2">
              <a:schemeClr val="accent5"/>
            </a:lnRef>
            <a:fillRef idx="0">
              <a:schemeClr val="accent5"/>
            </a:fillRef>
            <a:effectRef idx="1">
              <a:schemeClr val="accent5"/>
            </a:effectRef>
            <a:fontRef idx="minor">
              <a:schemeClr val="tx1"/>
            </a:fontRef>
          </p:style>
        </p:cxnSp>
        <p:cxnSp>
          <p:nvCxnSpPr>
            <p:cNvPr id="269" name="Straight Arrow Connector 268"/>
            <p:cNvCxnSpPr>
              <a:stCxn id="426" idx="4"/>
              <a:endCxn id="417" idx="0"/>
            </p:cNvCxnSpPr>
            <p:nvPr/>
          </p:nvCxnSpPr>
          <p:spPr>
            <a:xfrm>
              <a:off x="6150389" y="3077903"/>
              <a:ext cx="1276691" cy="875402"/>
            </a:xfrm>
            <a:prstGeom prst="straightConnector1">
              <a:avLst/>
            </a:prstGeom>
            <a:ln w="12700">
              <a:tailEnd type="triangle" w="med" len="lg"/>
            </a:ln>
          </p:spPr>
          <p:style>
            <a:lnRef idx="2">
              <a:schemeClr val="accent5"/>
            </a:lnRef>
            <a:fillRef idx="0">
              <a:schemeClr val="accent5"/>
            </a:fillRef>
            <a:effectRef idx="1">
              <a:schemeClr val="accent5"/>
            </a:effectRef>
            <a:fontRef idx="minor">
              <a:schemeClr val="tx1"/>
            </a:fontRef>
          </p:style>
        </p:cxnSp>
        <p:cxnSp>
          <p:nvCxnSpPr>
            <p:cNvPr id="270" name="Straight Arrow Connector 269"/>
            <p:cNvCxnSpPr>
              <a:stCxn id="420" idx="4"/>
              <a:endCxn id="417" idx="0"/>
            </p:cNvCxnSpPr>
            <p:nvPr/>
          </p:nvCxnSpPr>
          <p:spPr>
            <a:xfrm flipH="1">
              <a:off x="7427080" y="3227613"/>
              <a:ext cx="642638" cy="725692"/>
            </a:xfrm>
            <a:prstGeom prst="straightConnector1">
              <a:avLst/>
            </a:prstGeom>
            <a:ln w="12700">
              <a:tailEnd type="triangle" w="med" len="lg"/>
            </a:ln>
          </p:spPr>
          <p:style>
            <a:lnRef idx="2">
              <a:schemeClr val="accent5"/>
            </a:lnRef>
            <a:fillRef idx="0">
              <a:schemeClr val="accent5"/>
            </a:fillRef>
            <a:effectRef idx="1">
              <a:schemeClr val="accent5"/>
            </a:effectRef>
            <a:fontRef idx="minor">
              <a:schemeClr val="tx1"/>
            </a:fontRef>
          </p:style>
        </p:cxnSp>
        <p:cxnSp>
          <p:nvCxnSpPr>
            <p:cNvPr id="271" name="Straight Arrow Connector 270"/>
            <p:cNvCxnSpPr>
              <a:stCxn id="420" idx="4"/>
              <a:endCxn id="411" idx="0"/>
            </p:cNvCxnSpPr>
            <p:nvPr/>
          </p:nvCxnSpPr>
          <p:spPr>
            <a:xfrm>
              <a:off x="8069718" y="3227613"/>
              <a:ext cx="176053" cy="879312"/>
            </a:xfrm>
            <a:prstGeom prst="straightConnector1">
              <a:avLst/>
            </a:prstGeom>
            <a:ln w="12700">
              <a:tailEnd type="triangle" w="med" len="lg"/>
            </a:ln>
          </p:spPr>
          <p:style>
            <a:lnRef idx="2">
              <a:schemeClr val="accent5"/>
            </a:lnRef>
            <a:fillRef idx="0">
              <a:schemeClr val="accent5"/>
            </a:fillRef>
            <a:effectRef idx="1">
              <a:schemeClr val="accent5"/>
            </a:effectRef>
            <a:fontRef idx="minor">
              <a:schemeClr val="tx1"/>
            </a:fontRef>
          </p:style>
        </p:cxnSp>
        <p:cxnSp>
          <p:nvCxnSpPr>
            <p:cNvPr id="272" name="Straight Arrow Connector 271"/>
            <p:cNvCxnSpPr>
              <a:stCxn id="405" idx="3"/>
              <a:endCxn id="426" idx="0"/>
            </p:cNvCxnSpPr>
            <p:nvPr/>
          </p:nvCxnSpPr>
          <p:spPr>
            <a:xfrm flipH="1">
              <a:off x="6150389" y="2171113"/>
              <a:ext cx="297420" cy="355755"/>
            </a:xfrm>
            <a:prstGeom prst="straightConnector1">
              <a:avLst/>
            </a:prstGeom>
            <a:ln>
              <a:tailEnd type="triangle" w="med" len="lg"/>
            </a:ln>
          </p:spPr>
          <p:style>
            <a:lnRef idx="2">
              <a:schemeClr val="accent5"/>
            </a:lnRef>
            <a:fillRef idx="0">
              <a:schemeClr val="accent5"/>
            </a:fillRef>
            <a:effectRef idx="1">
              <a:schemeClr val="accent5"/>
            </a:effectRef>
            <a:fontRef idx="minor">
              <a:schemeClr val="tx1"/>
            </a:fontRef>
          </p:style>
        </p:cxnSp>
        <p:cxnSp>
          <p:nvCxnSpPr>
            <p:cNvPr id="273" name="Straight Arrow Connector 272"/>
            <p:cNvCxnSpPr>
              <a:stCxn id="402" idx="4"/>
              <a:endCxn id="420" idx="0"/>
            </p:cNvCxnSpPr>
            <p:nvPr/>
          </p:nvCxnSpPr>
          <p:spPr>
            <a:xfrm>
              <a:off x="8069718" y="2429248"/>
              <a:ext cx="0" cy="247330"/>
            </a:xfrm>
            <a:prstGeom prst="straightConnector1">
              <a:avLst/>
            </a:prstGeom>
            <a:ln>
              <a:tailEnd type="triangle" w="med" len="lg"/>
            </a:ln>
          </p:spPr>
          <p:style>
            <a:lnRef idx="2">
              <a:schemeClr val="accent5"/>
            </a:lnRef>
            <a:fillRef idx="0">
              <a:schemeClr val="accent5"/>
            </a:fillRef>
            <a:effectRef idx="1">
              <a:schemeClr val="accent5"/>
            </a:effectRef>
            <a:fontRef idx="minor">
              <a:schemeClr val="tx1"/>
            </a:fontRef>
          </p:style>
        </p:cxnSp>
        <p:cxnSp>
          <p:nvCxnSpPr>
            <p:cNvPr id="274" name="Straight Arrow Connector 273"/>
            <p:cNvCxnSpPr>
              <a:stCxn id="431" idx="6"/>
              <a:endCxn id="414" idx="2"/>
            </p:cNvCxnSpPr>
            <p:nvPr/>
          </p:nvCxnSpPr>
          <p:spPr>
            <a:xfrm flipV="1">
              <a:off x="2238351" y="5407102"/>
              <a:ext cx="4609450" cy="318376"/>
            </a:xfrm>
            <a:prstGeom prst="straightConnector1">
              <a:avLst/>
            </a:prstGeom>
            <a:ln>
              <a:prstDash val="dash"/>
              <a:headEnd type="oval"/>
              <a:tailEnd type="stealth" w="lg" len="lg"/>
            </a:ln>
          </p:spPr>
          <p:style>
            <a:lnRef idx="1">
              <a:schemeClr val="dk1"/>
            </a:lnRef>
            <a:fillRef idx="0">
              <a:schemeClr val="dk1"/>
            </a:fillRef>
            <a:effectRef idx="0">
              <a:schemeClr val="dk1"/>
            </a:effectRef>
            <a:fontRef idx="minor">
              <a:schemeClr val="tx1"/>
            </a:fontRef>
          </p:style>
        </p:cxnSp>
        <p:cxnSp>
          <p:nvCxnSpPr>
            <p:cNvPr id="275" name="Straight Arrow Connector 274"/>
            <p:cNvCxnSpPr>
              <a:stCxn id="429" idx="6"/>
              <a:endCxn id="411" idx="3"/>
            </p:cNvCxnSpPr>
            <p:nvPr/>
          </p:nvCxnSpPr>
          <p:spPr>
            <a:xfrm flipV="1">
              <a:off x="3880710" y="4577263"/>
              <a:ext cx="4157079" cy="381886"/>
            </a:xfrm>
            <a:prstGeom prst="straightConnector1">
              <a:avLst/>
            </a:prstGeom>
            <a:ln>
              <a:prstDash val="dash"/>
              <a:headEnd type="oval"/>
              <a:tailEnd type="stealth" w="lg" len="lg"/>
            </a:ln>
          </p:spPr>
          <p:style>
            <a:lnRef idx="1">
              <a:schemeClr val="dk1"/>
            </a:lnRef>
            <a:fillRef idx="0">
              <a:schemeClr val="dk1"/>
            </a:fillRef>
            <a:effectRef idx="0">
              <a:schemeClr val="dk1"/>
            </a:effectRef>
            <a:fontRef idx="minor">
              <a:schemeClr val="tx1"/>
            </a:fontRef>
          </p:style>
        </p:cxnSp>
        <p:cxnSp>
          <p:nvCxnSpPr>
            <p:cNvPr id="276" name="Straight Arrow Connector 275"/>
            <p:cNvCxnSpPr>
              <a:stCxn id="433" idx="6"/>
              <a:endCxn id="417" idx="3"/>
            </p:cNvCxnSpPr>
            <p:nvPr/>
          </p:nvCxnSpPr>
          <p:spPr>
            <a:xfrm flipV="1">
              <a:off x="2886093" y="4423643"/>
              <a:ext cx="4333005" cy="230463"/>
            </a:xfrm>
            <a:prstGeom prst="straightConnector1">
              <a:avLst/>
            </a:prstGeom>
            <a:ln>
              <a:prstDash val="dash"/>
              <a:headEnd type="oval"/>
              <a:tailEnd type="stealth" w="lg" len="lg"/>
            </a:ln>
          </p:spPr>
          <p:style>
            <a:lnRef idx="1">
              <a:schemeClr val="dk1"/>
            </a:lnRef>
            <a:fillRef idx="0">
              <a:schemeClr val="dk1"/>
            </a:fillRef>
            <a:effectRef idx="0">
              <a:schemeClr val="dk1"/>
            </a:effectRef>
            <a:fontRef idx="minor">
              <a:schemeClr val="tx1"/>
            </a:fontRef>
          </p:style>
        </p:cxnSp>
        <p:cxnSp>
          <p:nvCxnSpPr>
            <p:cNvPr id="277" name="Straight Arrow Connector 276"/>
            <p:cNvCxnSpPr>
              <a:stCxn id="400" idx="6"/>
              <a:endCxn id="408" idx="2"/>
            </p:cNvCxnSpPr>
            <p:nvPr/>
          </p:nvCxnSpPr>
          <p:spPr>
            <a:xfrm>
              <a:off x="2145775" y="3550266"/>
              <a:ext cx="3335762" cy="307872"/>
            </a:xfrm>
            <a:prstGeom prst="straightConnector1">
              <a:avLst/>
            </a:prstGeom>
            <a:ln>
              <a:prstDash val="dash"/>
              <a:headEnd type="oval"/>
              <a:tailEnd type="stealth" w="lg" len="lg"/>
            </a:ln>
          </p:spPr>
          <p:style>
            <a:lnRef idx="1">
              <a:schemeClr val="dk1"/>
            </a:lnRef>
            <a:fillRef idx="0">
              <a:schemeClr val="dk1"/>
            </a:fillRef>
            <a:effectRef idx="0">
              <a:schemeClr val="dk1"/>
            </a:effectRef>
            <a:fontRef idx="minor">
              <a:schemeClr val="tx1"/>
            </a:fontRef>
          </p:style>
        </p:cxnSp>
        <p:cxnSp>
          <p:nvCxnSpPr>
            <p:cNvPr id="278" name="Straight Arrow Connector 277"/>
            <p:cNvCxnSpPr>
              <a:stCxn id="439" idx="4"/>
              <a:endCxn id="437" idx="0"/>
            </p:cNvCxnSpPr>
            <p:nvPr/>
          </p:nvCxnSpPr>
          <p:spPr>
            <a:xfrm flipH="1">
              <a:off x="1083460" y="2468875"/>
              <a:ext cx="316773" cy="1615207"/>
            </a:xfrm>
            <a:prstGeom prst="straightConnector1">
              <a:avLst/>
            </a:prstGeom>
            <a:ln>
              <a:tailEnd type="triangle" w="med" len="lg"/>
            </a:ln>
          </p:spPr>
          <p:style>
            <a:lnRef idx="1">
              <a:schemeClr val="accent6"/>
            </a:lnRef>
            <a:fillRef idx="2">
              <a:schemeClr val="accent6"/>
            </a:fillRef>
            <a:effectRef idx="1">
              <a:schemeClr val="accent6"/>
            </a:effectRef>
            <a:fontRef idx="minor">
              <a:schemeClr val="dk1"/>
            </a:fontRef>
          </p:style>
        </p:cxnSp>
        <p:cxnSp>
          <p:nvCxnSpPr>
            <p:cNvPr id="279" name="Straight Arrow Connector 278"/>
            <p:cNvCxnSpPr>
              <a:stCxn id="400" idx="5"/>
              <a:endCxn id="433" idx="0"/>
            </p:cNvCxnSpPr>
            <p:nvPr/>
          </p:nvCxnSpPr>
          <p:spPr>
            <a:xfrm>
              <a:off x="2062393" y="3736082"/>
              <a:ext cx="539018" cy="655240"/>
            </a:xfrm>
            <a:prstGeom prst="straightConnector1">
              <a:avLst/>
            </a:prstGeom>
            <a:ln>
              <a:tailEnd type="triangle" w="med" len="lg"/>
            </a:ln>
          </p:spPr>
          <p:style>
            <a:lnRef idx="1">
              <a:schemeClr val="accent6"/>
            </a:lnRef>
            <a:fillRef idx="2">
              <a:schemeClr val="accent6"/>
            </a:fillRef>
            <a:effectRef idx="1">
              <a:schemeClr val="accent6"/>
            </a:effectRef>
            <a:fontRef idx="minor">
              <a:schemeClr val="dk1"/>
            </a:fontRef>
          </p:style>
        </p:cxnSp>
        <p:cxnSp>
          <p:nvCxnSpPr>
            <p:cNvPr id="280" name="Straight Arrow Connector 279"/>
            <p:cNvCxnSpPr>
              <a:stCxn id="439" idx="4"/>
              <a:endCxn id="400" idx="0"/>
            </p:cNvCxnSpPr>
            <p:nvPr/>
          </p:nvCxnSpPr>
          <p:spPr>
            <a:xfrm>
              <a:off x="1400233" y="2468875"/>
              <a:ext cx="460860" cy="818607"/>
            </a:xfrm>
            <a:prstGeom prst="straightConnector1">
              <a:avLst/>
            </a:prstGeom>
            <a:ln>
              <a:tailEnd type="triangle" w="med" len="lg"/>
            </a:ln>
          </p:spPr>
          <p:style>
            <a:lnRef idx="1">
              <a:schemeClr val="accent6"/>
            </a:lnRef>
            <a:fillRef idx="2">
              <a:schemeClr val="accent6"/>
            </a:fillRef>
            <a:effectRef idx="1">
              <a:schemeClr val="accent6"/>
            </a:effectRef>
            <a:fontRef idx="minor">
              <a:schemeClr val="dk1"/>
            </a:fontRef>
          </p:style>
        </p:cxnSp>
        <p:cxnSp>
          <p:nvCxnSpPr>
            <p:cNvPr id="281" name="Straight Arrow Connector 280"/>
            <p:cNvCxnSpPr>
              <a:stCxn id="433" idx="4"/>
              <a:endCxn id="431" idx="0"/>
            </p:cNvCxnSpPr>
            <p:nvPr/>
          </p:nvCxnSpPr>
          <p:spPr>
            <a:xfrm flipH="1">
              <a:off x="1935876" y="4916890"/>
              <a:ext cx="665535" cy="545804"/>
            </a:xfrm>
            <a:prstGeom prst="straightConnector1">
              <a:avLst/>
            </a:prstGeom>
            <a:ln>
              <a:tailEnd type="triangle" w="med" len="lg"/>
            </a:ln>
          </p:spPr>
          <p:style>
            <a:lnRef idx="1">
              <a:schemeClr val="accent6"/>
            </a:lnRef>
            <a:fillRef idx="2">
              <a:schemeClr val="accent6"/>
            </a:fillRef>
            <a:effectRef idx="1">
              <a:schemeClr val="accent6"/>
            </a:effectRef>
            <a:fontRef idx="minor">
              <a:schemeClr val="dk1"/>
            </a:fontRef>
          </p:style>
        </p:cxnSp>
        <p:cxnSp>
          <p:nvCxnSpPr>
            <p:cNvPr id="282" name="Straight Arrow Connector 281"/>
            <p:cNvCxnSpPr>
              <a:stCxn id="437" idx="4"/>
              <a:endCxn id="431" idx="1"/>
            </p:cNvCxnSpPr>
            <p:nvPr/>
          </p:nvCxnSpPr>
          <p:spPr>
            <a:xfrm>
              <a:off x="1083460" y="4609650"/>
              <a:ext cx="638534" cy="930012"/>
            </a:xfrm>
            <a:prstGeom prst="straightConnector1">
              <a:avLst/>
            </a:prstGeom>
            <a:ln>
              <a:tailEnd type="triangle" w="med" len="lg"/>
            </a:ln>
          </p:spPr>
          <p:style>
            <a:lnRef idx="1">
              <a:schemeClr val="accent6"/>
            </a:lnRef>
            <a:fillRef idx="2">
              <a:schemeClr val="accent6"/>
            </a:fillRef>
            <a:effectRef idx="1">
              <a:schemeClr val="accent6"/>
            </a:effectRef>
            <a:fontRef idx="minor">
              <a:schemeClr val="dk1"/>
            </a:fontRef>
          </p:style>
        </p:cxnSp>
        <p:cxnSp>
          <p:nvCxnSpPr>
            <p:cNvPr id="283" name="Straight Arrow Connector 282"/>
            <p:cNvCxnSpPr>
              <a:stCxn id="435" idx="4"/>
              <a:endCxn id="433" idx="0"/>
            </p:cNvCxnSpPr>
            <p:nvPr/>
          </p:nvCxnSpPr>
          <p:spPr>
            <a:xfrm flipH="1">
              <a:off x="2601411" y="3083355"/>
              <a:ext cx="632726" cy="1307967"/>
            </a:xfrm>
            <a:prstGeom prst="straightConnector1">
              <a:avLst/>
            </a:prstGeom>
            <a:ln>
              <a:tailEnd type="triangle" w="med" len="lg"/>
            </a:ln>
          </p:spPr>
          <p:style>
            <a:lnRef idx="1">
              <a:schemeClr val="accent6"/>
            </a:lnRef>
            <a:fillRef idx="2">
              <a:schemeClr val="accent6"/>
            </a:fillRef>
            <a:effectRef idx="1">
              <a:schemeClr val="accent6"/>
            </a:effectRef>
            <a:fontRef idx="minor">
              <a:schemeClr val="dk1"/>
            </a:fontRef>
          </p:style>
        </p:cxnSp>
        <p:cxnSp>
          <p:nvCxnSpPr>
            <p:cNvPr id="284" name="Straight Arrow Connector 283"/>
            <p:cNvCxnSpPr>
              <a:stCxn id="435" idx="4"/>
              <a:endCxn id="429" idx="0"/>
            </p:cNvCxnSpPr>
            <p:nvPr/>
          </p:nvCxnSpPr>
          <p:spPr>
            <a:xfrm>
              <a:off x="3234137" y="3083355"/>
              <a:ext cx="361891" cy="1613010"/>
            </a:xfrm>
            <a:prstGeom prst="straightConnector1">
              <a:avLst/>
            </a:prstGeom>
            <a:ln>
              <a:tailEnd type="triangle" w="med" len="lg"/>
            </a:ln>
          </p:spPr>
          <p:style>
            <a:lnRef idx="1">
              <a:schemeClr val="accent6"/>
            </a:lnRef>
            <a:fillRef idx="2">
              <a:schemeClr val="accent6"/>
            </a:fillRef>
            <a:effectRef idx="1">
              <a:schemeClr val="accent6"/>
            </a:effectRef>
            <a:fontRef idx="minor">
              <a:schemeClr val="dk1"/>
            </a:fontRef>
          </p:style>
        </p:cxnSp>
        <p:cxnSp>
          <p:nvCxnSpPr>
            <p:cNvPr id="285" name="Straight Arrow Connector 284"/>
            <p:cNvCxnSpPr>
              <a:stCxn id="429" idx="3"/>
              <a:endCxn id="431" idx="7"/>
            </p:cNvCxnSpPr>
            <p:nvPr/>
          </p:nvCxnSpPr>
          <p:spPr>
            <a:xfrm flipH="1">
              <a:off x="2149758" y="5144965"/>
              <a:ext cx="1244969" cy="394697"/>
            </a:xfrm>
            <a:prstGeom prst="straightConnector1">
              <a:avLst/>
            </a:prstGeom>
            <a:ln>
              <a:tailEnd type="triangle" w="med" len="lg"/>
            </a:ln>
          </p:spPr>
          <p:style>
            <a:lnRef idx="1">
              <a:schemeClr val="accent6"/>
            </a:lnRef>
            <a:fillRef idx="2">
              <a:schemeClr val="accent6"/>
            </a:fillRef>
            <a:effectRef idx="1">
              <a:schemeClr val="accent6"/>
            </a:effectRef>
            <a:fontRef idx="minor">
              <a:schemeClr val="dk1"/>
            </a:fontRef>
          </p:style>
        </p:cxnSp>
        <p:sp>
          <p:nvSpPr>
            <p:cNvPr id="286" name="Rectangle 285"/>
            <p:cNvSpPr/>
            <p:nvPr/>
          </p:nvSpPr>
          <p:spPr>
            <a:xfrm>
              <a:off x="785474" y="5810110"/>
              <a:ext cx="982961" cy="307777"/>
            </a:xfrm>
            <a:prstGeom prst="rect">
              <a:avLst/>
            </a:prstGeom>
          </p:spPr>
          <p:txBody>
            <a:bodyPr wrap="none">
              <a:spAutoFit/>
            </a:bodyPr>
            <a:lstStyle/>
            <a:p>
              <a:pPr algn="ctr"/>
              <a:r>
                <a:rPr lang="en-US" sz="1400" dirty="0" err="1" smtClean="0"/>
                <a:t>v</a:t>
              </a:r>
              <a:r>
                <a:rPr lang="en-US" sz="1400" baseline="-25000" dirty="0" err="1" smtClean="0"/>
                <a:t>D</a:t>
              </a:r>
              <a:r>
                <a:rPr lang="en-US" sz="1400" baseline="-25000" dirty="0" smtClean="0"/>
                <a:t> </a:t>
              </a:r>
              <a:r>
                <a:rPr lang="en-US" sz="1400" dirty="0" smtClean="0">
                  <a:sym typeface="Symbol"/>
                </a:rPr>
                <a:t> </a:t>
              </a:r>
              <a:r>
                <a:rPr lang="en-US" sz="1400" dirty="0" err="1" smtClean="0"/>
                <a:t>v</a:t>
              </a:r>
              <a:r>
                <a:rPr lang="en-US" sz="1400" baseline="-25000" dirty="0" err="1" smtClean="0"/>
                <a:t>E</a:t>
              </a:r>
              <a:r>
                <a:rPr lang="en-US" sz="1400" baseline="-25000" dirty="0" smtClean="0"/>
                <a:t> </a:t>
              </a:r>
              <a:r>
                <a:rPr lang="en-US" sz="1400" dirty="0" smtClean="0">
                  <a:sym typeface="Symbol"/>
                </a:rPr>
                <a:t> </a:t>
              </a:r>
              <a:r>
                <a:rPr lang="en-US" sz="1400" dirty="0" err="1" smtClean="0"/>
                <a:t>v</a:t>
              </a:r>
              <a:r>
                <a:rPr lang="en-US" sz="1400" baseline="-25000" dirty="0" err="1" smtClean="0"/>
                <a:t>F</a:t>
              </a:r>
              <a:endParaRPr lang="en-US" sz="1400" dirty="0"/>
            </a:p>
          </p:txBody>
        </p:sp>
        <p:sp>
          <p:nvSpPr>
            <p:cNvPr id="287" name="Rectangle 286"/>
            <p:cNvSpPr/>
            <p:nvPr/>
          </p:nvSpPr>
          <p:spPr>
            <a:xfrm>
              <a:off x="1751011" y="4312315"/>
              <a:ext cx="631904" cy="307777"/>
            </a:xfrm>
            <a:prstGeom prst="rect">
              <a:avLst/>
            </a:prstGeom>
          </p:spPr>
          <p:txBody>
            <a:bodyPr wrap="none">
              <a:spAutoFit/>
            </a:bodyPr>
            <a:lstStyle/>
            <a:p>
              <a:pPr algn="ctr"/>
              <a:r>
                <a:rPr lang="en-US" sz="1400" dirty="0" err="1" smtClean="0"/>
                <a:t>v</a:t>
              </a:r>
              <a:r>
                <a:rPr lang="en-US" sz="1400" baseline="-25000" dirty="0" err="1" smtClean="0"/>
                <a:t>B</a:t>
              </a:r>
              <a:r>
                <a:rPr lang="en-US" sz="1400" dirty="0" smtClean="0">
                  <a:sym typeface="Symbol"/>
                </a:rPr>
                <a:t> </a:t>
              </a:r>
              <a:r>
                <a:rPr lang="en-US" sz="1400" dirty="0" err="1" smtClean="0"/>
                <a:t>v</a:t>
              </a:r>
              <a:r>
                <a:rPr lang="en-US" sz="1400" baseline="-25000" dirty="0" err="1" smtClean="0"/>
                <a:t>C</a:t>
              </a:r>
              <a:endParaRPr lang="en-US" sz="1400" dirty="0"/>
            </a:p>
          </p:txBody>
        </p:sp>
        <p:sp>
          <p:nvSpPr>
            <p:cNvPr id="288" name="Rectangle 287"/>
            <p:cNvSpPr/>
            <p:nvPr/>
          </p:nvSpPr>
          <p:spPr>
            <a:xfrm>
              <a:off x="3211187" y="3064849"/>
              <a:ext cx="838691" cy="261610"/>
            </a:xfrm>
            <a:prstGeom prst="rect">
              <a:avLst/>
            </a:prstGeom>
          </p:spPr>
          <p:txBody>
            <a:bodyPr wrap="none">
              <a:spAutoFit/>
            </a:bodyPr>
            <a:lstStyle/>
            <a:p>
              <a:pPr algn="ctr"/>
              <a:r>
                <a:rPr lang="en-US" sz="1100" dirty="0" smtClean="0"/>
                <a:t>{(3,10),0.7}</a:t>
              </a:r>
              <a:endParaRPr lang="en-US" sz="1100" dirty="0"/>
            </a:p>
          </p:txBody>
        </p:sp>
        <p:sp>
          <p:nvSpPr>
            <p:cNvPr id="289" name="Rectangle 288"/>
            <p:cNvSpPr/>
            <p:nvPr/>
          </p:nvSpPr>
          <p:spPr>
            <a:xfrm>
              <a:off x="2467681" y="3083355"/>
              <a:ext cx="760144" cy="261610"/>
            </a:xfrm>
            <a:prstGeom prst="rect">
              <a:avLst/>
            </a:prstGeom>
          </p:spPr>
          <p:txBody>
            <a:bodyPr wrap="none">
              <a:spAutoFit/>
            </a:bodyPr>
            <a:lstStyle/>
            <a:p>
              <a:pPr algn="ctr"/>
              <a:r>
                <a:rPr lang="en-US" sz="1100" dirty="0" smtClean="0"/>
                <a:t>{(1,9),0.3}</a:t>
              </a:r>
              <a:endParaRPr lang="en-US" sz="1100" dirty="0"/>
            </a:p>
          </p:txBody>
        </p:sp>
        <p:sp>
          <p:nvSpPr>
            <p:cNvPr id="290" name="Rectangle 289"/>
            <p:cNvSpPr/>
            <p:nvPr/>
          </p:nvSpPr>
          <p:spPr>
            <a:xfrm>
              <a:off x="1538005" y="2638053"/>
              <a:ext cx="760144" cy="261610"/>
            </a:xfrm>
            <a:prstGeom prst="rect">
              <a:avLst/>
            </a:prstGeom>
          </p:spPr>
          <p:txBody>
            <a:bodyPr wrap="none">
              <a:spAutoFit/>
            </a:bodyPr>
            <a:lstStyle/>
            <a:p>
              <a:pPr algn="ctr"/>
              <a:r>
                <a:rPr lang="en-US" sz="1100" dirty="0" smtClean="0"/>
                <a:t>{(1,3),0.8}</a:t>
              </a:r>
              <a:endParaRPr lang="en-US" sz="1100" dirty="0"/>
            </a:p>
          </p:txBody>
        </p:sp>
        <p:sp>
          <p:nvSpPr>
            <p:cNvPr id="291" name="Rectangle 290"/>
            <p:cNvSpPr/>
            <p:nvPr/>
          </p:nvSpPr>
          <p:spPr>
            <a:xfrm>
              <a:off x="654690" y="2555107"/>
              <a:ext cx="760144" cy="261610"/>
            </a:xfrm>
            <a:prstGeom prst="rect">
              <a:avLst/>
            </a:prstGeom>
          </p:spPr>
          <p:txBody>
            <a:bodyPr wrap="none">
              <a:spAutoFit/>
            </a:bodyPr>
            <a:lstStyle/>
            <a:p>
              <a:pPr algn="ctr"/>
              <a:r>
                <a:rPr lang="en-US" sz="1100" dirty="0" smtClean="0"/>
                <a:t>{(2,7),0.2}</a:t>
              </a:r>
              <a:endParaRPr lang="en-US" sz="1100" dirty="0"/>
            </a:p>
          </p:txBody>
        </p:sp>
        <p:sp>
          <p:nvSpPr>
            <p:cNvPr id="292" name="Rectangle 291"/>
            <p:cNvSpPr/>
            <p:nvPr/>
          </p:nvSpPr>
          <p:spPr>
            <a:xfrm>
              <a:off x="1115550" y="4542745"/>
              <a:ext cx="651139" cy="261610"/>
            </a:xfrm>
            <a:prstGeom prst="rect">
              <a:avLst/>
            </a:prstGeom>
          </p:spPr>
          <p:txBody>
            <a:bodyPr wrap="none">
              <a:spAutoFit/>
            </a:bodyPr>
            <a:lstStyle/>
            <a:p>
              <a:pPr algn="ctr"/>
              <a:r>
                <a:rPr lang="en-US" sz="1100" dirty="0" smtClean="0"/>
                <a:t>{(1,8),1}</a:t>
              </a:r>
              <a:endParaRPr lang="en-US" sz="1100" dirty="0"/>
            </a:p>
          </p:txBody>
        </p:sp>
        <p:sp>
          <p:nvSpPr>
            <p:cNvPr id="293" name="Rectangle 292"/>
            <p:cNvSpPr/>
            <p:nvPr/>
          </p:nvSpPr>
          <p:spPr>
            <a:xfrm>
              <a:off x="2037270" y="3621025"/>
              <a:ext cx="651139" cy="261610"/>
            </a:xfrm>
            <a:prstGeom prst="rect">
              <a:avLst/>
            </a:prstGeom>
          </p:spPr>
          <p:txBody>
            <a:bodyPr wrap="none">
              <a:spAutoFit/>
            </a:bodyPr>
            <a:lstStyle/>
            <a:p>
              <a:pPr algn="ctr"/>
              <a:r>
                <a:rPr lang="en-US" sz="1100" dirty="0" smtClean="0"/>
                <a:t>{(1,7),1}</a:t>
              </a:r>
              <a:endParaRPr lang="en-US" sz="1100" dirty="0"/>
            </a:p>
          </p:txBody>
        </p:sp>
        <p:sp>
          <p:nvSpPr>
            <p:cNvPr id="294" name="Rectangle 293"/>
            <p:cNvSpPr/>
            <p:nvPr/>
          </p:nvSpPr>
          <p:spPr>
            <a:xfrm>
              <a:off x="2883926" y="5234035"/>
              <a:ext cx="651139" cy="261610"/>
            </a:xfrm>
            <a:prstGeom prst="rect">
              <a:avLst/>
            </a:prstGeom>
          </p:spPr>
          <p:txBody>
            <a:bodyPr wrap="none">
              <a:spAutoFit/>
            </a:bodyPr>
            <a:lstStyle/>
            <a:p>
              <a:pPr algn="ctr"/>
              <a:r>
                <a:rPr lang="en-US" sz="1100" dirty="0" smtClean="0"/>
                <a:t>{(3,7),1}</a:t>
              </a:r>
              <a:endParaRPr lang="en-US" sz="1100" dirty="0"/>
            </a:p>
          </p:txBody>
        </p:sp>
        <p:sp>
          <p:nvSpPr>
            <p:cNvPr id="295" name="Rectangle 294"/>
            <p:cNvSpPr/>
            <p:nvPr/>
          </p:nvSpPr>
          <p:spPr>
            <a:xfrm>
              <a:off x="1885396" y="4811580"/>
              <a:ext cx="651139" cy="261610"/>
            </a:xfrm>
            <a:prstGeom prst="rect">
              <a:avLst/>
            </a:prstGeom>
          </p:spPr>
          <p:txBody>
            <a:bodyPr wrap="none">
              <a:spAutoFit/>
            </a:bodyPr>
            <a:lstStyle/>
            <a:p>
              <a:pPr algn="ctr"/>
              <a:r>
                <a:rPr lang="en-US" sz="1100" dirty="0" smtClean="0"/>
                <a:t>{(1,3),1}</a:t>
              </a:r>
              <a:endParaRPr lang="en-US" sz="1100" dirty="0"/>
            </a:p>
          </p:txBody>
        </p:sp>
        <p:sp>
          <p:nvSpPr>
            <p:cNvPr id="296" name="Rectangle 295"/>
            <p:cNvSpPr/>
            <p:nvPr/>
          </p:nvSpPr>
          <p:spPr>
            <a:xfrm>
              <a:off x="4111140" y="2245670"/>
              <a:ext cx="372218" cy="261610"/>
            </a:xfrm>
            <a:prstGeom prst="rect">
              <a:avLst/>
            </a:prstGeom>
          </p:spPr>
          <p:txBody>
            <a:bodyPr wrap="none">
              <a:spAutoFit/>
            </a:bodyPr>
            <a:lstStyle/>
            <a:p>
              <a:pPr algn="ctr"/>
              <a:r>
                <a:rPr lang="en-US" sz="1100" dirty="0" smtClean="0"/>
                <a:t>0.8</a:t>
              </a:r>
              <a:endParaRPr lang="en-US" sz="1100" dirty="0"/>
            </a:p>
          </p:txBody>
        </p:sp>
        <p:sp>
          <p:nvSpPr>
            <p:cNvPr id="297" name="Rectangle 296"/>
            <p:cNvSpPr/>
            <p:nvPr/>
          </p:nvSpPr>
          <p:spPr>
            <a:xfrm>
              <a:off x="4572000" y="2744935"/>
              <a:ext cx="263214" cy="261610"/>
            </a:xfrm>
            <a:prstGeom prst="rect">
              <a:avLst/>
            </a:prstGeom>
          </p:spPr>
          <p:txBody>
            <a:bodyPr wrap="none">
              <a:spAutoFit/>
            </a:bodyPr>
            <a:lstStyle/>
            <a:p>
              <a:pPr algn="ctr"/>
              <a:r>
                <a:rPr lang="en-US" sz="1100" dirty="0" smtClean="0"/>
                <a:t>1</a:t>
              </a:r>
              <a:endParaRPr lang="en-US" sz="1100" dirty="0"/>
            </a:p>
          </p:txBody>
        </p:sp>
        <p:sp>
          <p:nvSpPr>
            <p:cNvPr id="298" name="Rectangle 297"/>
            <p:cNvSpPr/>
            <p:nvPr/>
          </p:nvSpPr>
          <p:spPr>
            <a:xfrm>
              <a:off x="4395644" y="3544215"/>
              <a:ext cx="372218" cy="261610"/>
            </a:xfrm>
            <a:prstGeom prst="rect">
              <a:avLst/>
            </a:prstGeom>
          </p:spPr>
          <p:txBody>
            <a:bodyPr wrap="none">
              <a:spAutoFit/>
            </a:bodyPr>
            <a:lstStyle/>
            <a:p>
              <a:pPr algn="ctr"/>
              <a:r>
                <a:rPr lang="en-US" sz="1100" dirty="0" smtClean="0"/>
                <a:t>0.7</a:t>
              </a:r>
              <a:endParaRPr lang="en-US" sz="1100" dirty="0"/>
            </a:p>
          </p:txBody>
        </p:sp>
        <p:sp>
          <p:nvSpPr>
            <p:cNvPr id="299" name="Rectangle 298"/>
            <p:cNvSpPr/>
            <p:nvPr/>
          </p:nvSpPr>
          <p:spPr>
            <a:xfrm>
              <a:off x="4195825" y="4542745"/>
              <a:ext cx="372218" cy="261610"/>
            </a:xfrm>
            <a:prstGeom prst="rect">
              <a:avLst/>
            </a:prstGeom>
          </p:spPr>
          <p:txBody>
            <a:bodyPr wrap="none">
              <a:spAutoFit/>
            </a:bodyPr>
            <a:lstStyle/>
            <a:p>
              <a:pPr algn="ctr"/>
              <a:r>
                <a:rPr lang="en-US" sz="1100" dirty="0" smtClean="0"/>
                <a:t>0.7</a:t>
              </a:r>
              <a:endParaRPr lang="en-US" sz="1100" dirty="0"/>
            </a:p>
          </p:txBody>
        </p:sp>
        <p:sp>
          <p:nvSpPr>
            <p:cNvPr id="300" name="Rectangle 299"/>
            <p:cNvSpPr/>
            <p:nvPr/>
          </p:nvSpPr>
          <p:spPr>
            <a:xfrm>
              <a:off x="4437770" y="5338982"/>
              <a:ext cx="263214" cy="261610"/>
            </a:xfrm>
            <a:prstGeom prst="rect">
              <a:avLst/>
            </a:prstGeom>
          </p:spPr>
          <p:txBody>
            <a:bodyPr wrap="none">
              <a:spAutoFit/>
            </a:bodyPr>
            <a:lstStyle/>
            <a:p>
              <a:pPr algn="ctr"/>
              <a:r>
                <a:rPr lang="en-US" sz="1100" dirty="0" smtClean="0"/>
                <a:t>1</a:t>
              </a:r>
              <a:endParaRPr lang="en-US" sz="1100" dirty="0"/>
            </a:p>
          </p:txBody>
        </p:sp>
        <p:sp>
          <p:nvSpPr>
            <p:cNvPr id="301" name="Rectangle 300"/>
            <p:cNvSpPr/>
            <p:nvPr/>
          </p:nvSpPr>
          <p:spPr>
            <a:xfrm>
              <a:off x="4521570" y="4839987"/>
              <a:ext cx="372218" cy="261610"/>
            </a:xfrm>
            <a:prstGeom prst="rect">
              <a:avLst/>
            </a:prstGeom>
          </p:spPr>
          <p:txBody>
            <a:bodyPr wrap="none">
              <a:spAutoFit/>
            </a:bodyPr>
            <a:lstStyle/>
            <a:p>
              <a:pPr algn="ctr"/>
              <a:r>
                <a:rPr lang="en-US" sz="1100" dirty="0" smtClean="0"/>
                <a:t>0.7</a:t>
              </a:r>
              <a:endParaRPr lang="en-US" sz="1100" dirty="0"/>
            </a:p>
          </p:txBody>
        </p:sp>
        <p:grpSp>
          <p:nvGrpSpPr>
            <p:cNvPr id="302" name="Group 301"/>
            <p:cNvGrpSpPr/>
            <p:nvPr/>
          </p:nvGrpSpPr>
          <p:grpSpPr>
            <a:xfrm>
              <a:off x="1115550" y="1943307"/>
              <a:ext cx="585611" cy="525568"/>
              <a:chOff x="990600" y="1219200"/>
              <a:chExt cx="839988" cy="753863"/>
            </a:xfrm>
          </p:grpSpPr>
          <p:sp>
            <p:nvSpPr>
              <p:cNvPr id="439" name="TextBox 438"/>
              <p:cNvSpPr txBox="1"/>
              <p:nvPr/>
            </p:nvSpPr>
            <p:spPr>
              <a:xfrm>
                <a:off x="990600" y="1219200"/>
                <a:ext cx="816685" cy="753863"/>
              </a:xfrm>
              <a:prstGeom prst="ellipse">
                <a:avLst/>
              </a:prstGeom>
            </p:spPr>
            <p:style>
              <a:lnRef idx="1">
                <a:schemeClr val="accent1"/>
              </a:lnRef>
              <a:fillRef idx="2">
                <a:schemeClr val="accent1"/>
              </a:fillRef>
              <a:effectRef idx="1">
                <a:schemeClr val="accent1"/>
              </a:effectRef>
              <a:fontRef idx="minor">
                <a:schemeClr val="dk1"/>
              </a:fontRef>
            </p:style>
            <p:txBody>
              <a:bodyPr wrap="none" lIns="0" tIns="0" rIns="0" bIns="0" rtlCol="0" anchor="t" anchorCtr="0">
                <a:noAutofit/>
              </a:bodyPr>
              <a:lstStyle/>
              <a:p>
                <a:r>
                  <a:rPr lang="en-US" sz="1600" dirty="0" err="1" smtClean="0"/>
                  <a:t>v</a:t>
                </a:r>
                <a:r>
                  <a:rPr lang="en-US" sz="1600" baseline="-25000" dirty="0" err="1" smtClean="0"/>
                  <a:t>A</a:t>
                </a:r>
                <a:endParaRPr lang="en-US" sz="1600" baseline="-25000" dirty="0"/>
              </a:p>
            </p:txBody>
          </p:sp>
          <p:pic>
            <p:nvPicPr>
              <p:cNvPr id="440" name="Picture 6" descr="C:\Users\albanese\AppData\Local\Microsoft\Windows\Temporary Internet Files\Content.IE5\N8IBSDT5\MC900434845[1].png"/>
              <p:cNvPicPr>
                <a:picLocks noChangeAspect="1" noChangeArrowheads="1"/>
              </p:cNvPicPr>
              <p:nvPr/>
            </p:nvPicPr>
            <p:blipFill>
              <a:blip r:embed="rId9" cstate="print"/>
              <a:srcRect/>
              <a:stretch>
                <a:fillRect/>
              </a:stretch>
            </p:blipFill>
            <p:spPr bwMode="auto">
              <a:xfrm>
                <a:off x="1386088" y="1395953"/>
                <a:ext cx="444500" cy="444499"/>
              </a:xfrm>
              <a:prstGeom prst="rect">
                <a:avLst/>
              </a:prstGeom>
              <a:noFill/>
            </p:spPr>
          </p:pic>
        </p:grpSp>
        <p:grpSp>
          <p:nvGrpSpPr>
            <p:cNvPr id="303" name="Group 302"/>
            <p:cNvGrpSpPr/>
            <p:nvPr/>
          </p:nvGrpSpPr>
          <p:grpSpPr>
            <a:xfrm>
              <a:off x="798777" y="4084082"/>
              <a:ext cx="585611" cy="525568"/>
              <a:chOff x="76200" y="3810000"/>
              <a:chExt cx="839988" cy="753863"/>
            </a:xfrm>
          </p:grpSpPr>
          <p:sp>
            <p:nvSpPr>
              <p:cNvPr id="437" name="TextBox 436"/>
              <p:cNvSpPr txBox="1"/>
              <p:nvPr/>
            </p:nvSpPr>
            <p:spPr>
              <a:xfrm>
                <a:off x="76200" y="3810000"/>
                <a:ext cx="816685" cy="753863"/>
              </a:xfrm>
              <a:prstGeom prst="ellipse">
                <a:avLst/>
              </a:prstGeom>
            </p:spPr>
            <p:style>
              <a:lnRef idx="1">
                <a:schemeClr val="accent1"/>
              </a:lnRef>
              <a:fillRef idx="2">
                <a:schemeClr val="accent1"/>
              </a:fillRef>
              <a:effectRef idx="1">
                <a:schemeClr val="accent1"/>
              </a:effectRef>
              <a:fontRef idx="minor">
                <a:schemeClr val="dk1"/>
              </a:fontRef>
            </p:style>
            <p:txBody>
              <a:bodyPr wrap="none" lIns="0" tIns="0" rIns="0" bIns="0" rtlCol="0" anchor="t" anchorCtr="0">
                <a:noAutofit/>
              </a:bodyPr>
              <a:lstStyle/>
              <a:p>
                <a:r>
                  <a:rPr lang="en-US" sz="1600" dirty="0" err="1" smtClean="0"/>
                  <a:t>v</a:t>
                </a:r>
                <a:r>
                  <a:rPr lang="en-US" sz="1600" baseline="-25000" dirty="0" err="1" smtClean="0"/>
                  <a:t>E</a:t>
                </a:r>
                <a:endParaRPr lang="en-US" sz="1600" baseline="-25000" dirty="0"/>
              </a:p>
            </p:txBody>
          </p:sp>
          <p:pic>
            <p:nvPicPr>
              <p:cNvPr id="438" name="Picture 6" descr="C:\Users\albanese\AppData\Local\Microsoft\Windows\Temporary Internet Files\Content.IE5\N8IBSDT5\MC900434845[1].png"/>
              <p:cNvPicPr>
                <a:picLocks noChangeAspect="1" noChangeArrowheads="1"/>
              </p:cNvPicPr>
              <p:nvPr/>
            </p:nvPicPr>
            <p:blipFill>
              <a:blip r:embed="rId9" cstate="print"/>
              <a:srcRect/>
              <a:stretch>
                <a:fillRect/>
              </a:stretch>
            </p:blipFill>
            <p:spPr bwMode="auto">
              <a:xfrm>
                <a:off x="471688" y="3986753"/>
                <a:ext cx="444500" cy="444499"/>
              </a:xfrm>
              <a:prstGeom prst="rect">
                <a:avLst/>
              </a:prstGeom>
              <a:noFill/>
            </p:spPr>
          </p:pic>
        </p:grpSp>
        <p:grpSp>
          <p:nvGrpSpPr>
            <p:cNvPr id="304" name="Group 303"/>
            <p:cNvGrpSpPr/>
            <p:nvPr/>
          </p:nvGrpSpPr>
          <p:grpSpPr>
            <a:xfrm>
              <a:off x="2949454" y="2557787"/>
              <a:ext cx="585611" cy="525568"/>
              <a:chOff x="2743200" y="1981200"/>
              <a:chExt cx="839988" cy="753863"/>
            </a:xfrm>
          </p:grpSpPr>
          <p:sp>
            <p:nvSpPr>
              <p:cNvPr id="435" name="TextBox 434"/>
              <p:cNvSpPr txBox="1"/>
              <p:nvPr/>
            </p:nvSpPr>
            <p:spPr>
              <a:xfrm>
                <a:off x="2743200" y="1981200"/>
                <a:ext cx="816685" cy="753863"/>
              </a:xfrm>
              <a:prstGeom prst="ellipse">
                <a:avLst/>
              </a:prstGeom>
            </p:spPr>
            <p:style>
              <a:lnRef idx="1">
                <a:schemeClr val="accent1"/>
              </a:lnRef>
              <a:fillRef idx="2">
                <a:schemeClr val="accent1"/>
              </a:fillRef>
              <a:effectRef idx="1">
                <a:schemeClr val="accent1"/>
              </a:effectRef>
              <a:fontRef idx="minor">
                <a:schemeClr val="dk1"/>
              </a:fontRef>
            </p:style>
            <p:txBody>
              <a:bodyPr wrap="none" lIns="0" tIns="0" rIns="0" bIns="0" rtlCol="0" anchor="t" anchorCtr="0">
                <a:noAutofit/>
              </a:bodyPr>
              <a:lstStyle/>
              <a:p>
                <a:r>
                  <a:rPr lang="en-US" sz="1600" dirty="0" err="1" smtClean="0"/>
                  <a:t>v</a:t>
                </a:r>
                <a:r>
                  <a:rPr lang="en-US" sz="1600" baseline="-25000" dirty="0" err="1" smtClean="0"/>
                  <a:t>C</a:t>
                </a:r>
                <a:endParaRPr lang="en-US" sz="1600" baseline="-25000" dirty="0"/>
              </a:p>
            </p:txBody>
          </p:sp>
          <p:pic>
            <p:nvPicPr>
              <p:cNvPr id="436" name="Picture 6" descr="C:\Users\albanese\AppData\Local\Microsoft\Windows\Temporary Internet Files\Content.IE5\N8IBSDT5\MC900434845[1].png"/>
              <p:cNvPicPr>
                <a:picLocks noChangeAspect="1" noChangeArrowheads="1"/>
              </p:cNvPicPr>
              <p:nvPr/>
            </p:nvPicPr>
            <p:blipFill>
              <a:blip r:embed="rId9" cstate="print"/>
              <a:srcRect/>
              <a:stretch>
                <a:fillRect/>
              </a:stretch>
            </p:blipFill>
            <p:spPr bwMode="auto">
              <a:xfrm>
                <a:off x="3138688" y="2157953"/>
                <a:ext cx="444500" cy="444499"/>
              </a:xfrm>
              <a:prstGeom prst="rect">
                <a:avLst/>
              </a:prstGeom>
              <a:noFill/>
            </p:spPr>
          </p:pic>
        </p:grpSp>
        <p:grpSp>
          <p:nvGrpSpPr>
            <p:cNvPr id="305" name="Group 304"/>
            <p:cNvGrpSpPr/>
            <p:nvPr/>
          </p:nvGrpSpPr>
          <p:grpSpPr>
            <a:xfrm>
              <a:off x="2316728" y="4391322"/>
              <a:ext cx="585611" cy="525568"/>
              <a:chOff x="2133600" y="4603380"/>
              <a:chExt cx="839988" cy="753863"/>
            </a:xfrm>
          </p:grpSpPr>
          <p:sp>
            <p:nvSpPr>
              <p:cNvPr id="433" name="TextBox 432"/>
              <p:cNvSpPr txBox="1"/>
              <p:nvPr/>
            </p:nvSpPr>
            <p:spPr>
              <a:xfrm>
                <a:off x="2133600" y="4603380"/>
                <a:ext cx="816685" cy="753863"/>
              </a:xfrm>
              <a:prstGeom prst="ellipse">
                <a:avLst/>
              </a:prstGeom>
            </p:spPr>
            <p:style>
              <a:lnRef idx="1">
                <a:schemeClr val="accent1"/>
              </a:lnRef>
              <a:fillRef idx="2">
                <a:schemeClr val="accent1"/>
              </a:fillRef>
              <a:effectRef idx="1">
                <a:schemeClr val="accent1"/>
              </a:effectRef>
              <a:fontRef idx="minor">
                <a:schemeClr val="dk1"/>
              </a:fontRef>
            </p:style>
            <p:txBody>
              <a:bodyPr wrap="none" lIns="0" tIns="0" rIns="0" bIns="0" rtlCol="0" anchor="t" anchorCtr="0">
                <a:noAutofit/>
              </a:bodyPr>
              <a:lstStyle/>
              <a:p>
                <a:r>
                  <a:rPr lang="en-US" sz="1600" dirty="0" err="1" smtClean="0"/>
                  <a:t>v</a:t>
                </a:r>
                <a:r>
                  <a:rPr lang="en-US" sz="1600" baseline="-25000" dirty="0" err="1" smtClean="0"/>
                  <a:t>F</a:t>
                </a:r>
                <a:endParaRPr lang="en-US" sz="1600" baseline="-25000" dirty="0"/>
              </a:p>
            </p:txBody>
          </p:sp>
          <p:pic>
            <p:nvPicPr>
              <p:cNvPr id="434" name="Picture 6" descr="C:\Users\albanese\AppData\Local\Microsoft\Windows\Temporary Internet Files\Content.IE5\N8IBSDT5\MC900434845[1].png"/>
              <p:cNvPicPr>
                <a:picLocks noChangeAspect="1" noChangeArrowheads="1"/>
              </p:cNvPicPr>
              <p:nvPr/>
            </p:nvPicPr>
            <p:blipFill>
              <a:blip r:embed="rId9" cstate="print"/>
              <a:srcRect/>
              <a:stretch>
                <a:fillRect/>
              </a:stretch>
            </p:blipFill>
            <p:spPr bwMode="auto">
              <a:xfrm>
                <a:off x="2529088" y="4767432"/>
                <a:ext cx="444500" cy="444499"/>
              </a:xfrm>
              <a:prstGeom prst="rect">
                <a:avLst/>
              </a:prstGeom>
              <a:noFill/>
            </p:spPr>
          </p:pic>
        </p:grpSp>
        <p:grpSp>
          <p:nvGrpSpPr>
            <p:cNvPr id="306" name="Group 305"/>
            <p:cNvGrpSpPr/>
            <p:nvPr/>
          </p:nvGrpSpPr>
          <p:grpSpPr>
            <a:xfrm>
              <a:off x="1633401" y="5462694"/>
              <a:ext cx="604950" cy="525568"/>
              <a:chOff x="1676400" y="5974980"/>
              <a:chExt cx="867727" cy="753863"/>
            </a:xfrm>
          </p:grpSpPr>
          <p:sp>
            <p:nvSpPr>
              <p:cNvPr id="431" name="TextBox 430"/>
              <p:cNvSpPr txBox="1"/>
              <p:nvPr/>
            </p:nvSpPr>
            <p:spPr>
              <a:xfrm>
                <a:off x="1676400" y="5974980"/>
                <a:ext cx="867727" cy="753863"/>
              </a:xfrm>
              <a:prstGeom prst="ellipse">
                <a:avLst/>
              </a:prstGeom>
            </p:spPr>
            <p:style>
              <a:lnRef idx="1">
                <a:schemeClr val="accent1"/>
              </a:lnRef>
              <a:fillRef idx="2">
                <a:schemeClr val="accent1"/>
              </a:fillRef>
              <a:effectRef idx="1">
                <a:schemeClr val="accent1"/>
              </a:effectRef>
              <a:fontRef idx="minor">
                <a:schemeClr val="dk1"/>
              </a:fontRef>
            </p:style>
            <p:txBody>
              <a:bodyPr wrap="none" lIns="0" tIns="0" rIns="0" bIns="0" rtlCol="0" anchor="t" anchorCtr="0">
                <a:noAutofit/>
              </a:bodyPr>
              <a:lstStyle/>
              <a:p>
                <a:r>
                  <a:rPr lang="en-US" sz="1600" dirty="0" err="1" smtClean="0"/>
                  <a:t>v</a:t>
                </a:r>
                <a:r>
                  <a:rPr lang="en-US" sz="1600" baseline="-25000" dirty="0" err="1" smtClean="0"/>
                  <a:t>G</a:t>
                </a:r>
                <a:endParaRPr lang="en-US" sz="1600" baseline="-25000" dirty="0"/>
              </a:p>
            </p:txBody>
          </p:sp>
          <p:pic>
            <p:nvPicPr>
              <p:cNvPr id="432" name="Picture 9"/>
              <p:cNvPicPr>
                <a:picLocks noChangeAspect="1" noChangeArrowheads="1"/>
              </p:cNvPicPr>
              <p:nvPr/>
            </p:nvPicPr>
            <p:blipFill>
              <a:blip r:embed="rId6" cstate="print">
                <a:clrChange>
                  <a:clrFrom>
                    <a:srgbClr val="000000"/>
                  </a:clrFrom>
                  <a:clrTo>
                    <a:srgbClr val="000000">
                      <a:alpha val="0"/>
                    </a:srgbClr>
                  </a:clrTo>
                </a:clrChange>
              </a:blip>
              <a:srcRect/>
              <a:stretch>
                <a:fillRect/>
              </a:stretch>
            </p:blipFill>
            <p:spPr bwMode="auto">
              <a:xfrm>
                <a:off x="2124630" y="6215232"/>
                <a:ext cx="381000" cy="381000"/>
              </a:xfrm>
              <a:prstGeom prst="rect">
                <a:avLst/>
              </a:prstGeom>
              <a:noFill/>
              <a:ln w="9525">
                <a:noFill/>
                <a:miter lim="800000"/>
                <a:headEnd/>
                <a:tailEnd/>
              </a:ln>
            </p:spPr>
          </p:pic>
        </p:grpSp>
        <p:grpSp>
          <p:nvGrpSpPr>
            <p:cNvPr id="307" name="Group 306"/>
            <p:cNvGrpSpPr/>
            <p:nvPr/>
          </p:nvGrpSpPr>
          <p:grpSpPr>
            <a:xfrm>
              <a:off x="3311345" y="4696365"/>
              <a:ext cx="569365" cy="525568"/>
              <a:chOff x="3505200" y="4374780"/>
              <a:chExt cx="816685" cy="753863"/>
            </a:xfrm>
          </p:grpSpPr>
          <p:sp>
            <p:nvSpPr>
              <p:cNvPr id="429" name="TextBox 428"/>
              <p:cNvSpPr txBox="1"/>
              <p:nvPr/>
            </p:nvSpPr>
            <p:spPr>
              <a:xfrm>
                <a:off x="3505200" y="4374780"/>
                <a:ext cx="816685" cy="753863"/>
              </a:xfrm>
              <a:prstGeom prst="ellipse">
                <a:avLst/>
              </a:prstGeom>
            </p:spPr>
            <p:style>
              <a:lnRef idx="1">
                <a:schemeClr val="accent1"/>
              </a:lnRef>
              <a:fillRef idx="2">
                <a:schemeClr val="accent1"/>
              </a:fillRef>
              <a:effectRef idx="1">
                <a:schemeClr val="accent1"/>
              </a:effectRef>
              <a:fontRef idx="minor">
                <a:schemeClr val="dk1"/>
              </a:fontRef>
            </p:style>
            <p:txBody>
              <a:bodyPr wrap="none" lIns="0" tIns="0" rIns="0" bIns="0" rtlCol="0" anchor="t" anchorCtr="0">
                <a:noAutofit/>
              </a:bodyPr>
              <a:lstStyle/>
              <a:p>
                <a:r>
                  <a:rPr lang="en-US" sz="1600" dirty="0" err="1" smtClean="0"/>
                  <a:t>v</a:t>
                </a:r>
                <a:r>
                  <a:rPr lang="en-US" sz="1600" baseline="-25000" dirty="0" err="1" smtClean="0"/>
                  <a:t>D</a:t>
                </a:r>
                <a:endParaRPr lang="en-US" sz="1600" baseline="-25000" dirty="0"/>
              </a:p>
            </p:txBody>
          </p:sp>
          <p:pic>
            <p:nvPicPr>
              <p:cNvPr id="430" name="Picture 9"/>
              <p:cNvPicPr>
                <a:picLocks noChangeAspect="1" noChangeArrowheads="1"/>
              </p:cNvPicPr>
              <p:nvPr/>
            </p:nvPicPr>
            <p:blipFill>
              <a:blip r:embed="rId6" cstate="print">
                <a:clrChange>
                  <a:clrFrom>
                    <a:srgbClr val="000000"/>
                  </a:clrFrom>
                  <a:clrTo>
                    <a:srgbClr val="000000">
                      <a:alpha val="0"/>
                    </a:srgbClr>
                  </a:clrTo>
                </a:clrChange>
              </a:blip>
              <a:srcRect/>
              <a:stretch>
                <a:fillRect/>
              </a:stretch>
            </p:blipFill>
            <p:spPr bwMode="auto">
              <a:xfrm>
                <a:off x="3887988" y="4615032"/>
                <a:ext cx="381000" cy="381000"/>
              </a:xfrm>
              <a:prstGeom prst="rect">
                <a:avLst/>
              </a:prstGeom>
              <a:noFill/>
              <a:ln w="9525">
                <a:noFill/>
                <a:miter lim="800000"/>
                <a:headEnd/>
                <a:tailEnd/>
              </a:ln>
            </p:spPr>
          </p:pic>
        </p:grpSp>
        <p:grpSp>
          <p:nvGrpSpPr>
            <p:cNvPr id="308" name="Group 307"/>
            <p:cNvGrpSpPr/>
            <p:nvPr/>
          </p:nvGrpSpPr>
          <p:grpSpPr>
            <a:xfrm>
              <a:off x="5856258" y="2526868"/>
              <a:ext cx="588261" cy="551035"/>
              <a:chOff x="5472205" y="2119728"/>
              <a:chExt cx="843789" cy="790393"/>
            </a:xfrm>
          </p:grpSpPr>
          <p:sp>
            <p:nvSpPr>
              <p:cNvPr id="426" name="Oval 425"/>
              <p:cNvSpPr/>
              <p:nvPr/>
            </p:nvSpPr>
            <p:spPr>
              <a:xfrm>
                <a:off x="5472205" y="2119728"/>
                <a:ext cx="843789" cy="790393"/>
              </a:xfrm>
              <a:prstGeom prst="ellipse">
                <a:avLst/>
              </a:prstGeom>
            </p:spPr>
            <p:style>
              <a:lnRef idx="1">
                <a:schemeClr val="accent5"/>
              </a:lnRef>
              <a:fillRef idx="2">
                <a:schemeClr val="accent5"/>
              </a:fillRef>
              <a:effectRef idx="1">
                <a:schemeClr val="accent5"/>
              </a:effectRef>
              <a:fontRef idx="minor">
                <a:schemeClr val="dk1"/>
              </a:fontRef>
            </p:style>
            <p:txBody>
              <a:bodyPr wrap="none" lIns="91440" tIns="0" rIns="91440" bIns="0" rtlCol="0" anchor="b" anchorCtr="1">
                <a:noAutofit/>
              </a:bodyPr>
              <a:lstStyle/>
              <a:p>
                <a:pPr algn="ctr"/>
                <a:r>
                  <a:rPr lang="en-US" sz="1400" dirty="0" err="1" smtClean="0">
                    <a:solidFill>
                      <a:schemeClr val="dk1"/>
                    </a:solidFill>
                  </a:rPr>
                  <a:t>h</a:t>
                </a:r>
                <a:r>
                  <a:rPr lang="en-US" sz="1400" baseline="-25000" dirty="0" err="1" smtClean="0">
                    <a:solidFill>
                      <a:schemeClr val="dk1"/>
                    </a:solidFill>
                  </a:rPr>
                  <a:t>A</a:t>
                </a:r>
                <a:r>
                  <a:rPr lang="en-US" sz="1400" dirty="0" err="1" smtClean="0"/>
                  <a:t>,f</a:t>
                </a:r>
                <a:r>
                  <a:rPr lang="en-US" sz="1400" baseline="-25000" dirty="0" err="1" smtClean="0"/>
                  <a:t>s</a:t>
                </a:r>
                <a:endParaRPr lang="en-US" sz="1400" baseline="-25000" dirty="0" smtClean="0">
                  <a:solidFill>
                    <a:schemeClr val="dk1"/>
                  </a:solidFill>
                </a:endParaRPr>
              </a:p>
            </p:txBody>
          </p:sp>
          <p:sp>
            <p:nvSpPr>
              <p:cNvPr id="427" name="Rectangle 426"/>
              <p:cNvSpPr/>
              <p:nvPr/>
            </p:nvSpPr>
            <p:spPr>
              <a:xfrm>
                <a:off x="5891843" y="2209823"/>
                <a:ext cx="372950" cy="375248"/>
              </a:xfrm>
              <a:prstGeom prst="rect">
                <a:avLst/>
              </a:prstGeom>
            </p:spPr>
            <p:txBody>
              <a:bodyPr wrap="none">
                <a:spAutoFit/>
              </a:bodyPr>
              <a:lstStyle/>
              <a:p>
                <a:pPr algn="ctr"/>
                <a:r>
                  <a:rPr lang="en-US" sz="1100" b="1" dirty="0" smtClean="0"/>
                  <a:t>8</a:t>
                </a:r>
                <a:endParaRPr lang="en-US" sz="1100" b="1" dirty="0"/>
              </a:p>
            </p:txBody>
          </p:sp>
          <p:pic>
            <p:nvPicPr>
              <p:cNvPr id="428" name="Picture 6" descr="C:\Users\albanese\AppData\Local\Microsoft\Windows\Temporary Internet Files\Content.IE5\N8IBSDT5\MC900434845[1].png"/>
              <p:cNvPicPr>
                <a:picLocks noChangeAspect="1" noChangeArrowheads="1"/>
              </p:cNvPicPr>
              <p:nvPr/>
            </p:nvPicPr>
            <p:blipFill>
              <a:blip r:embed="rId9" cstate="print"/>
              <a:srcRect/>
              <a:stretch>
                <a:fillRect/>
              </a:stretch>
            </p:blipFill>
            <p:spPr bwMode="auto">
              <a:xfrm>
                <a:off x="5621715" y="2157828"/>
                <a:ext cx="405252" cy="405252"/>
              </a:xfrm>
              <a:prstGeom prst="rect">
                <a:avLst/>
              </a:prstGeom>
              <a:noFill/>
            </p:spPr>
          </p:pic>
        </p:grpSp>
        <p:grpSp>
          <p:nvGrpSpPr>
            <p:cNvPr id="309" name="Group 308"/>
            <p:cNvGrpSpPr/>
            <p:nvPr/>
          </p:nvGrpSpPr>
          <p:grpSpPr>
            <a:xfrm>
              <a:off x="6338633" y="3707968"/>
              <a:ext cx="588261" cy="551035"/>
              <a:chOff x="5544660" y="3074910"/>
              <a:chExt cx="843789" cy="790393"/>
            </a:xfrm>
          </p:grpSpPr>
          <p:sp>
            <p:nvSpPr>
              <p:cNvPr id="423" name="Oval 422"/>
              <p:cNvSpPr/>
              <p:nvPr/>
            </p:nvSpPr>
            <p:spPr>
              <a:xfrm>
                <a:off x="5544660" y="3074910"/>
                <a:ext cx="843789" cy="790393"/>
              </a:xfrm>
              <a:prstGeom prst="ellipse">
                <a:avLst/>
              </a:prstGeom>
            </p:spPr>
            <p:style>
              <a:lnRef idx="1">
                <a:schemeClr val="accent5"/>
              </a:lnRef>
              <a:fillRef idx="2">
                <a:schemeClr val="accent5"/>
              </a:fillRef>
              <a:effectRef idx="1">
                <a:schemeClr val="accent5"/>
              </a:effectRef>
              <a:fontRef idx="minor">
                <a:schemeClr val="dk1"/>
              </a:fontRef>
            </p:style>
            <p:txBody>
              <a:bodyPr wrap="none" lIns="91440" tIns="0" rIns="91440" bIns="0" rtlCol="0" anchor="b" anchorCtr="1">
                <a:noAutofit/>
              </a:bodyPr>
              <a:lstStyle/>
              <a:p>
                <a:pPr algn="ctr"/>
                <a:r>
                  <a:rPr lang="en-US" sz="1400" dirty="0" err="1" smtClean="0">
                    <a:solidFill>
                      <a:schemeClr val="dk1"/>
                    </a:solidFill>
                  </a:rPr>
                  <a:t>h</a:t>
                </a:r>
                <a:r>
                  <a:rPr lang="en-US" sz="1400" baseline="-25000" dirty="0" err="1" smtClean="0">
                    <a:solidFill>
                      <a:schemeClr val="dk1"/>
                    </a:solidFill>
                  </a:rPr>
                  <a:t>E</a:t>
                </a:r>
                <a:r>
                  <a:rPr lang="en-US" sz="1400" dirty="0" smtClean="0"/>
                  <a:t>, </a:t>
                </a:r>
                <a:r>
                  <a:rPr lang="en-US" sz="1400" dirty="0" err="1" smtClean="0"/>
                  <a:t>f</a:t>
                </a:r>
                <a:r>
                  <a:rPr lang="en-US" sz="1400" baseline="-25000" dirty="0" err="1" smtClean="0"/>
                  <a:t>s</a:t>
                </a:r>
                <a:endParaRPr lang="en-US" sz="1400" baseline="-25000" dirty="0" smtClean="0">
                  <a:solidFill>
                    <a:schemeClr val="dk1"/>
                  </a:solidFill>
                </a:endParaRPr>
              </a:p>
            </p:txBody>
          </p:sp>
          <p:sp>
            <p:nvSpPr>
              <p:cNvPr id="424" name="Rectangle 423"/>
              <p:cNvSpPr/>
              <p:nvPr/>
            </p:nvSpPr>
            <p:spPr>
              <a:xfrm>
                <a:off x="5977273" y="3183996"/>
                <a:ext cx="372950" cy="375248"/>
              </a:xfrm>
              <a:prstGeom prst="rect">
                <a:avLst/>
              </a:prstGeom>
            </p:spPr>
            <p:txBody>
              <a:bodyPr wrap="none">
                <a:spAutoFit/>
              </a:bodyPr>
              <a:lstStyle/>
              <a:p>
                <a:pPr algn="ctr"/>
                <a:r>
                  <a:rPr lang="en-US" sz="1100" b="1" dirty="0" smtClean="0"/>
                  <a:t>7</a:t>
                </a:r>
                <a:endParaRPr lang="en-US" sz="1100" b="1" dirty="0"/>
              </a:p>
            </p:txBody>
          </p:sp>
          <p:pic>
            <p:nvPicPr>
              <p:cNvPr id="425" name="Picture 6" descr="C:\Users\albanese\AppData\Local\Microsoft\Windows\Temporary Internet Files\Content.IE5\N8IBSDT5\MC900434845[1].png"/>
              <p:cNvPicPr>
                <a:picLocks noChangeAspect="1" noChangeArrowheads="1"/>
              </p:cNvPicPr>
              <p:nvPr/>
            </p:nvPicPr>
            <p:blipFill>
              <a:blip r:embed="rId9" cstate="print"/>
              <a:srcRect/>
              <a:stretch>
                <a:fillRect/>
              </a:stretch>
            </p:blipFill>
            <p:spPr bwMode="auto">
              <a:xfrm>
                <a:off x="5720422" y="3164461"/>
                <a:ext cx="391700" cy="391700"/>
              </a:xfrm>
              <a:prstGeom prst="rect">
                <a:avLst/>
              </a:prstGeom>
              <a:noFill/>
            </p:spPr>
          </p:pic>
        </p:grpSp>
        <p:grpSp>
          <p:nvGrpSpPr>
            <p:cNvPr id="310" name="Group 309"/>
            <p:cNvGrpSpPr/>
            <p:nvPr/>
          </p:nvGrpSpPr>
          <p:grpSpPr>
            <a:xfrm>
              <a:off x="7775587" y="2676578"/>
              <a:ext cx="588261" cy="551035"/>
              <a:chOff x="7407326" y="1893810"/>
              <a:chExt cx="843789" cy="790393"/>
            </a:xfrm>
          </p:grpSpPr>
          <p:sp>
            <p:nvSpPr>
              <p:cNvPr id="420" name="Oval 419"/>
              <p:cNvSpPr/>
              <p:nvPr/>
            </p:nvSpPr>
            <p:spPr>
              <a:xfrm>
                <a:off x="7407326" y="1893810"/>
                <a:ext cx="843789" cy="790393"/>
              </a:xfrm>
              <a:prstGeom prst="ellipse">
                <a:avLst/>
              </a:prstGeom>
            </p:spPr>
            <p:style>
              <a:lnRef idx="1">
                <a:schemeClr val="accent5"/>
              </a:lnRef>
              <a:fillRef idx="2">
                <a:schemeClr val="accent5"/>
              </a:fillRef>
              <a:effectRef idx="1">
                <a:schemeClr val="accent5"/>
              </a:effectRef>
              <a:fontRef idx="minor">
                <a:schemeClr val="dk1"/>
              </a:fontRef>
            </p:style>
            <p:txBody>
              <a:bodyPr wrap="none" lIns="91440" tIns="0" rIns="91440" bIns="0" rtlCol="0" anchor="b" anchorCtr="1">
                <a:noAutofit/>
              </a:bodyPr>
              <a:lstStyle/>
              <a:p>
                <a:pPr algn="ctr"/>
                <a:r>
                  <a:rPr lang="en-US" sz="1400" dirty="0" err="1" smtClean="0">
                    <a:solidFill>
                      <a:schemeClr val="dk1"/>
                    </a:solidFill>
                  </a:rPr>
                  <a:t>h</a:t>
                </a:r>
                <a:r>
                  <a:rPr lang="en-US" sz="1400" baseline="-25000" dirty="0" err="1" smtClean="0">
                    <a:solidFill>
                      <a:schemeClr val="dk1"/>
                    </a:solidFill>
                  </a:rPr>
                  <a:t>C</a:t>
                </a:r>
                <a:r>
                  <a:rPr lang="en-US" sz="1400" dirty="0" smtClean="0"/>
                  <a:t>, </a:t>
                </a:r>
                <a:r>
                  <a:rPr lang="en-US" sz="1400" dirty="0" err="1" smtClean="0"/>
                  <a:t>f</a:t>
                </a:r>
                <a:r>
                  <a:rPr lang="en-US" sz="1400" baseline="-25000" dirty="0" err="1" smtClean="0"/>
                  <a:t>s</a:t>
                </a:r>
                <a:endParaRPr lang="en-US" sz="1400" baseline="-25000" dirty="0" smtClean="0">
                  <a:solidFill>
                    <a:schemeClr val="dk1"/>
                  </a:solidFill>
                </a:endParaRPr>
              </a:p>
            </p:txBody>
          </p:sp>
          <p:sp>
            <p:nvSpPr>
              <p:cNvPr id="421" name="Rectangle 420"/>
              <p:cNvSpPr/>
              <p:nvPr/>
            </p:nvSpPr>
            <p:spPr>
              <a:xfrm>
                <a:off x="7839090" y="1995559"/>
                <a:ext cx="372950" cy="375248"/>
              </a:xfrm>
              <a:prstGeom prst="rect">
                <a:avLst/>
              </a:prstGeom>
            </p:spPr>
            <p:txBody>
              <a:bodyPr wrap="none">
                <a:spAutoFit/>
              </a:bodyPr>
              <a:lstStyle/>
              <a:p>
                <a:pPr algn="ctr"/>
                <a:r>
                  <a:rPr lang="en-US" sz="1100" b="1" dirty="0" smtClean="0"/>
                  <a:t>7</a:t>
                </a:r>
                <a:endParaRPr lang="en-US" sz="1100" b="1" dirty="0"/>
              </a:p>
            </p:txBody>
          </p:sp>
          <p:pic>
            <p:nvPicPr>
              <p:cNvPr id="422" name="Picture 6" descr="C:\Users\albanese\AppData\Local\Microsoft\Windows\Temporary Internet Files\Content.IE5\N8IBSDT5\MC900434845[1].png"/>
              <p:cNvPicPr>
                <a:picLocks noChangeAspect="1" noChangeArrowheads="1"/>
              </p:cNvPicPr>
              <p:nvPr/>
            </p:nvPicPr>
            <p:blipFill>
              <a:blip r:embed="rId9" cstate="print"/>
              <a:srcRect/>
              <a:stretch>
                <a:fillRect/>
              </a:stretch>
            </p:blipFill>
            <p:spPr bwMode="auto">
              <a:xfrm>
                <a:off x="7526190" y="1931910"/>
                <a:ext cx="435198" cy="435198"/>
              </a:xfrm>
              <a:prstGeom prst="rect">
                <a:avLst/>
              </a:prstGeom>
              <a:noFill/>
            </p:spPr>
          </p:pic>
        </p:grpSp>
        <p:grpSp>
          <p:nvGrpSpPr>
            <p:cNvPr id="311" name="Group 310"/>
            <p:cNvGrpSpPr/>
            <p:nvPr/>
          </p:nvGrpSpPr>
          <p:grpSpPr>
            <a:xfrm>
              <a:off x="7132949" y="3953305"/>
              <a:ext cx="588261" cy="551035"/>
              <a:chOff x="6655386" y="3074910"/>
              <a:chExt cx="843789" cy="790393"/>
            </a:xfrm>
          </p:grpSpPr>
          <p:sp>
            <p:nvSpPr>
              <p:cNvPr id="417" name="Oval 416"/>
              <p:cNvSpPr/>
              <p:nvPr/>
            </p:nvSpPr>
            <p:spPr>
              <a:xfrm>
                <a:off x="6655386" y="3074910"/>
                <a:ext cx="843789" cy="790393"/>
              </a:xfrm>
              <a:prstGeom prst="ellipse">
                <a:avLst/>
              </a:prstGeom>
            </p:spPr>
            <p:style>
              <a:lnRef idx="1">
                <a:schemeClr val="accent5"/>
              </a:lnRef>
              <a:fillRef idx="2">
                <a:schemeClr val="accent5"/>
              </a:fillRef>
              <a:effectRef idx="1">
                <a:schemeClr val="accent5"/>
              </a:effectRef>
              <a:fontRef idx="minor">
                <a:schemeClr val="dk1"/>
              </a:fontRef>
            </p:style>
            <p:txBody>
              <a:bodyPr wrap="none" lIns="91440" tIns="0" rIns="91440" bIns="0" rtlCol="0" anchor="b" anchorCtr="1">
                <a:noAutofit/>
              </a:bodyPr>
              <a:lstStyle/>
              <a:p>
                <a:pPr algn="ctr"/>
                <a:r>
                  <a:rPr lang="en-US" sz="1400" dirty="0" err="1" smtClean="0">
                    <a:solidFill>
                      <a:schemeClr val="dk1"/>
                    </a:solidFill>
                  </a:rPr>
                  <a:t>h</a:t>
                </a:r>
                <a:r>
                  <a:rPr lang="en-US" sz="1400" baseline="-25000" dirty="0" err="1" smtClean="0">
                    <a:solidFill>
                      <a:schemeClr val="dk1"/>
                    </a:solidFill>
                  </a:rPr>
                  <a:t>F</a:t>
                </a:r>
                <a:r>
                  <a:rPr lang="en-US" sz="1400" dirty="0" smtClean="0"/>
                  <a:t>, </a:t>
                </a:r>
                <a:r>
                  <a:rPr lang="en-US" sz="1400" dirty="0" err="1" smtClean="0"/>
                  <a:t>f</a:t>
                </a:r>
                <a:r>
                  <a:rPr lang="en-US" sz="1400" baseline="-25000" dirty="0" err="1" smtClean="0"/>
                  <a:t>s</a:t>
                </a:r>
                <a:endParaRPr lang="en-US" sz="1400" baseline="-25000" dirty="0" smtClean="0">
                  <a:solidFill>
                    <a:schemeClr val="dk1"/>
                  </a:solidFill>
                </a:endParaRPr>
              </a:p>
            </p:txBody>
          </p:sp>
          <p:sp>
            <p:nvSpPr>
              <p:cNvPr id="418" name="Rectangle 417"/>
              <p:cNvSpPr/>
              <p:nvPr/>
            </p:nvSpPr>
            <p:spPr>
              <a:xfrm>
                <a:off x="7088000" y="3194752"/>
                <a:ext cx="372950" cy="375248"/>
              </a:xfrm>
              <a:prstGeom prst="rect">
                <a:avLst/>
              </a:prstGeom>
            </p:spPr>
            <p:txBody>
              <a:bodyPr wrap="none">
                <a:spAutoFit/>
              </a:bodyPr>
              <a:lstStyle/>
              <a:p>
                <a:pPr algn="ctr"/>
                <a:r>
                  <a:rPr lang="en-US" sz="1100" b="1" dirty="0" smtClean="0"/>
                  <a:t>7</a:t>
                </a:r>
                <a:endParaRPr lang="en-US" sz="1100" b="1" dirty="0"/>
              </a:p>
            </p:txBody>
          </p:sp>
          <p:pic>
            <p:nvPicPr>
              <p:cNvPr id="419" name="Picture 6" descr="C:\Users\albanese\AppData\Local\Microsoft\Windows\Temporary Internet Files\Content.IE5\N8IBSDT5\MC900434845[1].png"/>
              <p:cNvPicPr>
                <a:picLocks noChangeAspect="1" noChangeArrowheads="1"/>
              </p:cNvPicPr>
              <p:nvPr/>
            </p:nvPicPr>
            <p:blipFill>
              <a:blip r:embed="rId9" cstate="print"/>
              <a:srcRect/>
              <a:stretch>
                <a:fillRect/>
              </a:stretch>
            </p:blipFill>
            <p:spPr bwMode="auto">
              <a:xfrm>
                <a:off x="6794456" y="3160584"/>
                <a:ext cx="429282" cy="429282"/>
              </a:xfrm>
              <a:prstGeom prst="rect">
                <a:avLst/>
              </a:prstGeom>
              <a:noFill/>
            </p:spPr>
          </p:pic>
        </p:grpSp>
        <p:grpSp>
          <p:nvGrpSpPr>
            <p:cNvPr id="312" name="Group 311"/>
            <p:cNvGrpSpPr/>
            <p:nvPr/>
          </p:nvGrpSpPr>
          <p:grpSpPr>
            <a:xfrm>
              <a:off x="6847801" y="5132982"/>
              <a:ext cx="604577" cy="548240"/>
              <a:chOff x="6057242" y="4819002"/>
              <a:chExt cx="867192" cy="786384"/>
            </a:xfrm>
          </p:grpSpPr>
          <p:sp>
            <p:nvSpPr>
              <p:cNvPr id="414" name="Oval 413"/>
              <p:cNvSpPr/>
              <p:nvPr/>
            </p:nvSpPr>
            <p:spPr>
              <a:xfrm>
                <a:off x="6057242" y="4819002"/>
                <a:ext cx="841248" cy="786384"/>
              </a:xfrm>
              <a:prstGeom prst="ellipse">
                <a:avLst/>
              </a:prstGeom>
            </p:spPr>
            <p:style>
              <a:lnRef idx="1">
                <a:schemeClr val="accent5"/>
              </a:lnRef>
              <a:fillRef idx="2">
                <a:schemeClr val="accent5"/>
              </a:fillRef>
              <a:effectRef idx="1">
                <a:schemeClr val="accent5"/>
              </a:effectRef>
              <a:fontRef idx="minor">
                <a:schemeClr val="dk1"/>
              </a:fontRef>
            </p:style>
            <p:txBody>
              <a:bodyPr wrap="none" lIns="91440" tIns="0" rIns="91440" bIns="0" rtlCol="0" anchor="b" anchorCtr="1">
                <a:noAutofit/>
              </a:bodyPr>
              <a:lstStyle/>
              <a:p>
                <a:pPr algn="ctr"/>
                <a:r>
                  <a:rPr lang="en-US" sz="1400" dirty="0" err="1" smtClean="0"/>
                  <a:t>h</a:t>
                </a:r>
                <a:r>
                  <a:rPr lang="en-US" sz="1400" baseline="-25000" dirty="0" err="1" smtClean="0">
                    <a:solidFill>
                      <a:schemeClr val="dk1"/>
                    </a:solidFill>
                  </a:rPr>
                  <a:t>G</a:t>
                </a:r>
                <a:endParaRPr lang="en-US" sz="1400" baseline="-25000" dirty="0" smtClean="0">
                  <a:solidFill>
                    <a:schemeClr val="dk1"/>
                  </a:solidFill>
                </a:endParaRPr>
              </a:p>
            </p:txBody>
          </p:sp>
          <p:sp>
            <p:nvSpPr>
              <p:cNvPr id="415" name="Rectangle 414"/>
              <p:cNvSpPr/>
              <p:nvPr/>
            </p:nvSpPr>
            <p:spPr>
              <a:xfrm>
                <a:off x="6551484" y="4944672"/>
                <a:ext cx="372950" cy="375248"/>
              </a:xfrm>
              <a:prstGeom prst="rect">
                <a:avLst/>
              </a:prstGeom>
            </p:spPr>
            <p:txBody>
              <a:bodyPr wrap="none">
                <a:spAutoFit/>
              </a:bodyPr>
              <a:lstStyle/>
              <a:p>
                <a:pPr algn="ctr"/>
                <a:r>
                  <a:rPr lang="en-US" sz="1100" b="1" dirty="0" smtClean="0"/>
                  <a:t>8</a:t>
                </a:r>
                <a:endParaRPr lang="en-US" sz="1100" b="1" dirty="0"/>
              </a:p>
            </p:txBody>
          </p:sp>
          <p:pic>
            <p:nvPicPr>
              <p:cNvPr id="416" name="Picture 9"/>
              <p:cNvPicPr>
                <a:picLocks noChangeAspect="1" noChangeArrowheads="1"/>
              </p:cNvPicPr>
              <p:nvPr/>
            </p:nvPicPr>
            <p:blipFill>
              <a:blip r:embed="rId6" cstate="print">
                <a:clrChange>
                  <a:clrFrom>
                    <a:srgbClr val="000000"/>
                  </a:clrFrom>
                  <a:clrTo>
                    <a:srgbClr val="000000">
                      <a:alpha val="0"/>
                    </a:srgbClr>
                  </a:clrTo>
                </a:clrChange>
              </a:blip>
              <a:srcRect/>
              <a:stretch>
                <a:fillRect/>
              </a:stretch>
            </p:blipFill>
            <p:spPr bwMode="auto">
              <a:xfrm>
                <a:off x="6258155" y="4878618"/>
                <a:ext cx="333576" cy="333576"/>
              </a:xfrm>
              <a:prstGeom prst="rect">
                <a:avLst/>
              </a:prstGeom>
              <a:noFill/>
              <a:ln w="9525">
                <a:noFill/>
                <a:miter lim="800000"/>
                <a:headEnd/>
                <a:tailEnd/>
              </a:ln>
            </p:spPr>
          </p:pic>
        </p:grpSp>
        <p:grpSp>
          <p:nvGrpSpPr>
            <p:cNvPr id="313" name="Group 312"/>
            <p:cNvGrpSpPr/>
            <p:nvPr/>
          </p:nvGrpSpPr>
          <p:grpSpPr>
            <a:xfrm>
              <a:off x="7951640" y="4106925"/>
              <a:ext cx="588261" cy="551035"/>
              <a:chOff x="7798386" y="3074910"/>
              <a:chExt cx="843789" cy="790393"/>
            </a:xfrm>
          </p:grpSpPr>
          <p:sp>
            <p:nvSpPr>
              <p:cNvPr id="411" name="Oval 410"/>
              <p:cNvSpPr/>
              <p:nvPr/>
            </p:nvSpPr>
            <p:spPr>
              <a:xfrm>
                <a:off x="7798386" y="3074910"/>
                <a:ext cx="843789" cy="790393"/>
              </a:xfrm>
              <a:prstGeom prst="ellipse">
                <a:avLst/>
              </a:prstGeom>
            </p:spPr>
            <p:style>
              <a:lnRef idx="1">
                <a:schemeClr val="accent5"/>
              </a:lnRef>
              <a:fillRef idx="2">
                <a:schemeClr val="accent5"/>
              </a:fillRef>
              <a:effectRef idx="1">
                <a:schemeClr val="accent5"/>
              </a:effectRef>
              <a:fontRef idx="minor">
                <a:schemeClr val="dk1"/>
              </a:fontRef>
            </p:style>
            <p:txBody>
              <a:bodyPr wrap="none" lIns="91440" tIns="0" rIns="91440" bIns="0" rtlCol="0" anchor="b" anchorCtr="1">
                <a:noAutofit/>
              </a:bodyPr>
              <a:lstStyle/>
              <a:p>
                <a:pPr algn="ctr"/>
                <a:r>
                  <a:rPr lang="en-US" sz="1400" dirty="0" err="1" smtClean="0">
                    <a:solidFill>
                      <a:schemeClr val="dk1"/>
                    </a:solidFill>
                  </a:rPr>
                  <a:t>h</a:t>
                </a:r>
                <a:r>
                  <a:rPr lang="en-US" sz="1400" baseline="-25000" dirty="0" err="1" smtClean="0">
                    <a:solidFill>
                      <a:schemeClr val="dk1"/>
                    </a:solidFill>
                  </a:rPr>
                  <a:t>D</a:t>
                </a:r>
                <a:r>
                  <a:rPr lang="en-US" sz="1400" dirty="0" smtClean="0"/>
                  <a:t>, </a:t>
                </a:r>
                <a:r>
                  <a:rPr lang="en-US" sz="1400" dirty="0" err="1" smtClean="0"/>
                  <a:t>f</a:t>
                </a:r>
                <a:r>
                  <a:rPr lang="en-US" sz="1400" baseline="-25000" dirty="0" err="1" smtClean="0"/>
                  <a:t>d</a:t>
                </a:r>
                <a:endParaRPr lang="en-US" sz="1400" baseline="-25000" dirty="0" smtClean="0">
                  <a:solidFill>
                    <a:schemeClr val="dk1"/>
                  </a:solidFill>
                </a:endParaRPr>
              </a:p>
            </p:txBody>
          </p:sp>
          <p:sp>
            <p:nvSpPr>
              <p:cNvPr id="412" name="Rectangle 411"/>
              <p:cNvSpPr/>
              <p:nvPr/>
            </p:nvSpPr>
            <p:spPr>
              <a:xfrm>
                <a:off x="8279791" y="3183099"/>
                <a:ext cx="288861" cy="375248"/>
              </a:xfrm>
              <a:prstGeom prst="rect">
                <a:avLst/>
              </a:prstGeom>
            </p:spPr>
            <p:txBody>
              <a:bodyPr wrap="square">
                <a:spAutoFit/>
              </a:bodyPr>
              <a:lstStyle/>
              <a:p>
                <a:pPr algn="ctr"/>
                <a:r>
                  <a:rPr lang="en-US" sz="1100" b="1" dirty="0" smtClean="0"/>
                  <a:t>5</a:t>
                </a:r>
                <a:endParaRPr lang="en-US" sz="1100" b="1" dirty="0"/>
              </a:p>
            </p:txBody>
          </p:sp>
          <p:pic>
            <p:nvPicPr>
              <p:cNvPr id="413" name="Picture 9"/>
              <p:cNvPicPr>
                <a:picLocks noChangeAspect="1" noChangeArrowheads="1"/>
              </p:cNvPicPr>
              <p:nvPr/>
            </p:nvPicPr>
            <p:blipFill>
              <a:blip r:embed="rId6" cstate="print">
                <a:clrChange>
                  <a:clrFrom>
                    <a:srgbClr val="000000"/>
                  </a:clrFrom>
                  <a:clrTo>
                    <a:srgbClr val="000000">
                      <a:alpha val="0"/>
                    </a:srgbClr>
                  </a:clrTo>
                </a:clrChange>
              </a:blip>
              <a:srcRect/>
              <a:stretch>
                <a:fillRect/>
              </a:stretch>
            </p:blipFill>
            <p:spPr bwMode="auto">
              <a:xfrm>
                <a:off x="7922312" y="3161868"/>
                <a:ext cx="367336" cy="367336"/>
              </a:xfrm>
              <a:prstGeom prst="rect">
                <a:avLst/>
              </a:prstGeom>
              <a:noFill/>
              <a:ln w="9525">
                <a:noFill/>
                <a:miter lim="800000"/>
                <a:headEnd/>
                <a:tailEnd/>
              </a:ln>
            </p:spPr>
          </p:pic>
        </p:grpSp>
        <p:grpSp>
          <p:nvGrpSpPr>
            <p:cNvPr id="314" name="Group 313"/>
            <p:cNvGrpSpPr/>
            <p:nvPr/>
          </p:nvGrpSpPr>
          <p:grpSpPr>
            <a:xfrm>
              <a:off x="5481537" y="3582620"/>
              <a:ext cx="588261" cy="551035"/>
              <a:chOff x="4552272" y="3074910"/>
              <a:chExt cx="843789" cy="790393"/>
            </a:xfrm>
          </p:grpSpPr>
          <p:sp>
            <p:nvSpPr>
              <p:cNvPr id="408" name="Oval 407"/>
              <p:cNvSpPr/>
              <p:nvPr/>
            </p:nvSpPr>
            <p:spPr>
              <a:xfrm>
                <a:off x="4552272" y="3074910"/>
                <a:ext cx="843789" cy="790393"/>
              </a:xfrm>
              <a:prstGeom prst="ellipse">
                <a:avLst/>
              </a:prstGeom>
            </p:spPr>
            <p:style>
              <a:lnRef idx="1">
                <a:schemeClr val="accent5"/>
              </a:lnRef>
              <a:fillRef idx="2">
                <a:schemeClr val="accent5"/>
              </a:fillRef>
              <a:effectRef idx="1">
                <a:schemeClr val="accent5"/>
              </a:effectRef>
              <a:fontRef idx="minor">
                <a:schemeClr val="dk1"/>
              </a:fontRef>
            </p:style>
            <p:txBody>
              <a:bodyPr wrap="none" lIns="91440" tIns="0" rIns="91440" bIns="0" rtlCol="0" anchor="b" anchorCtr="1">
                <a:noAutofit/>
              </a:bodyPr>
              <a:lstStyle/>
              <a:p>
                <a:pPr algn="ctr"/>
                <a:r>
                  <a:rPr lang="en-US" sz="1400" dirty="0" err="1" smtClean="0">
                    <a:solidFill>
                      <a:schemeClr val="dk1"/>
                    </a:solidFill>
                  </a:rPr>
                  <a:t>h</a:t>
                </a:r>
                <a:r>
                  <a:rPr lang="en-US" sz="1400" baseline="-25000" dirty="0" err="1" smtClean="0">
                    <a:solidFill>
                      <a:schemeClr val="dk1"/>
                    </a:solidFill>
                  </a:rPr>
                  <a:t>B</a:t>
                </a:r>
                <a:r>
                  <a:rPr lang="en-US" sz="1400" dirty="0" smtClean="0"/>
                  <a:t>, </a:t>
                </a:r>
                <a:r>
                  <a:rPr lang="en-US" sz="1400" dirty="0" err="1" smtClean="0"/>
                  <a:t>f</a:t>
                </a:r>
                <a:r>
                  <a:rPr lang="en-US" sz="1400" baseline="-25000" dirty="0" err="1" smtClean="0"/>
                  <a:t>d</a:t>
                </a:r>
                <a:endParaRPr lang="en-US" sz="1400" baseline="-25000" dirty="0" smtClean="0">
                  <a:solidFill>
                    <a:schemeClr val="dk1"/>
                  </a:solidFill>
                </a:endParaRPr>
              </a:p>
            </p:txBody>
          </p:sp>
          <p:sp>
            <p:nvSpPr>
              <p:cNvPr id="409" name="Rectangle 408"/>
              <p:cNvSpPr/>
              <p:nvPr/>
            </p:nvSpPr>
            <p:spPr>
              <a:xfrm>
                <a:off x="4990838" y="3213863"/>
                <a:ext cx="372950" cy="375248"/>
              </a:xfrm>
              <a:prstGeom prst="rect">
                <a:avLst/>
              </a:prstGeom>
            </p:spPr>
            <p:txBody>
              <a:bodyPr wrap="none">
                <a:spAutoFit/>
              </a:bodyPr>
              <a:lstStyle/>
              <a:p>
                <a:pPr algn="ctr"/>
                <a:r>
                  <a:rPr lang="en-US" sz="1100" b="1" dirty="0" smtClean="0"/>
                  <a:t>5</a:t>
                </a:r>
                <a:endParaRPr lang="en-US" sz="1100" b="1" dirty="0"/>
              </a:p>
            </p:txBody>
          </p:sp>
          <p:pic>
            <p:nvPicPr>
              <p:cNvPr id="410" name="Picture 9"/>
              <p:cNvPicPr>
                <a:picLocks noChangeAspect="1" noChangeArrowheads="1"/>
              </p:cNvPicPr>
              <p:nvPr/>
            </p:nvPicPr>
            <p:blipFill>
              <a:blip r:embed="rId6" cstate="print">
                <a:clrChange>
                  <a:clrFrom>
                    <a:srgbClr val="000000"/>
                  </a:clrFrom>
                  <a:clrTo>
                    <a:srgbClr val="000000">
                      <a:alpha val="0"/>
                    </a:srgbClr>
                  </a:clrTo>
                </a:clrChange>
              </a:blip>
              <a:srcRect/>
              <a:stretch>
                <a:fillRect/>
              </a:stretch>
            </p:blipFill>
            <p:spPr bwMode="auto">
              <a:xfrm>
                <a:off x="4700155" y="3161868"/>
                <a:ext cx="343377" cy="343377"/>
              </a:xfrm>
              <a:prstGeom prst="rect">
                <a:avLst/>
              </a:prstGeom>
              <a:noFill/>
              <a:ln w="9525">
                <a:noFill/>
                <a:miter lim="800000"/>
                <a:headEnd/>
                <a:tailEnd/>
              </a:ln>
            </p:spPr>
          </p:pic>
        </p:grpSp>
        <p:grpSp>
          <p:nvGrpSpPr>
            <p:cNvPr id="315" name="Group 314"/>
            <p:cNvGrpSpPr/>
            <p:nvPr/>
          </p:nvGrpSpPr>
          <p:grpSpPr>
            <a:xfrm>
              <a:off x="6361660" y="1700775"/>
              <a:ext cx="591450" cy="551035"/>
              <a:chOff x="5284484" y="788910"/>
              <a:chExt cx="848363" cy="790393"/>
            </a:xfrm>
          </p:grpSpPr>
          <p:sp>
            <p:nvSpPr>
              <p:cNvPr id="405" name="Oval 404"/>
              <p:cNvSpPr/>
              <p:nvPr/>
            </p:nvSpPr>
            <p:spPr>
              <a:xfrm>
                <a:off x="5284484" y="788910"/>
                <a:ext cx="843789" cy="790393"/>
              </a:xfrm>
              <a:prstGeom prst="ellipse">
                <a:avLst/>
              </a:prstGeom>
            </p:spPr>
            <p:style>
              <a:lnRef idx="1">
                <a:schemeClr val="accent5"/>
              </a:lnRef>
              <a:fillRef idx="2">
                <a:schemeClr val="accent5"/>
              </a:fillRef>
              <a:effectRef idx="1">
                <a:schemeClr val="accent5"/>
              </a:effectRef>
              <a:fontRef idx="minor">
                <a:schemeClr val="dk1"/>
              </a:fontRef>
            </p:style>
            <p:txBody>
              <a:bodyPr wrap="none" lIns="91440" tIns="0" rIns="91440" bIns="0" rtlCol="0" anchor="b" anchorCtr="1">
                <a:noAutofit/>
              </a:bodyPr>
              <a:lstStyle/>
              <a:p>
                <a:pPr algn="ctr"/>
                <a:r>
                  <a:rPr lang="en-US" sz="1400" dirty="0" err="1" smtClean="0">
                    <a:solidFill>
                      <a:schemeClr val="dk1"/>
                    </a:solidFill>
                  </a:rPr>
                  <a:t>h</a:t>
                </a:r>
                <a:r>
                  <a:rPr lang="en-US" sz="1400" baseline="-25000" dirty="0" err="1" smtClean="0">
                    <a:solidFill>
                      <a:schemeClr val="dk1"/>
                    </a:solidFill>
                  </a:rPr>
                  <a:t>S</a:t>
                </a:r>
                <a:r>
                  <a:rPr lang="en-US" sz="1400" dirty="0" smtClean="0"/>
                  <a:t>, </a:t>
                </a:r>
                <a:r>
                  <a:rPr lang="en-US" sz="1400" dirty="0" err="1" smtClean="0"/>
                  <a:t>f</a:t>
                </a:r>
                <a:r>
                  <a:rPr lang="en-US" sz="1400" baseline="-25000" dirty="0" err="1" smtClean="0"/>
                  <a:t>s</a:t>
                </a:r>
                <a:endParaRPr lang="en-US" sz="1400" baseline="-25000" dirty="0" smtClean="0">
                  <a:solidFill>
                    <a:schemeClr val="dk1"/>
                  </a:solidFill>
                </a:endParaRPr>
              </a:p>
            </p:txBody>
          </p:sp>
          <p:sp>
            <p:nvSpPr>
              <p:cNvPr id="406" name="Rectangle 405"/>
              <p:cNvSpPr/>
              <p:nvPr/>
            </p:nvSpPr>
            <p:spPr>
              <a:xfrm>
                <a:off x="5651831" y="876480"/>
                <a:ext cx="481016" cy="375248"/>
              </a:xfrm>
              <a:prstGeom prst="rect">
                <a:avLst/>
              </a:prstGeom>
            </p:spPr>
            <p:txBody>
              <a:bodyPr wrap="none">
                <a:spAutoFit/>
              </a:bodyPr>
              <a:lstStyle/>
              <a:p>
                <a:pPr algn="ctr"/>
                <a:r>
                  <a:rPr lang="en-US" sz="1050" b="1" dirty="0" smtClean="0"/>
                  <a:t>10</a:t>
                </a:r>
                <a:endParaRPr lang="en-US" sz="1050" b="1" dirty="0"/>
              </a:p>
            </p:txBody>
          </p:sp>
          <p:pic>
            <p:nvPicPr>
              <p:cNvPr id="407" name="Picture 2"/>
              <p:cNvPicPr>
                <a:picLocks noChangeAspect="1" noChangeArrowheads="1"/>
              </p:cNvPicPr>
              <p:nvPr/>
            </p:nvPicPr>
            <p:blipFill>
              <a:blip r:embed="rId13" cstate="print">
                <a:clrChange>
                  <a:clrFrom>
                    <a:srgbClr val="000000"/>
                  </a:clrFrom>
                  <a:clrTo>
                    <a:srgbClr val="000000">
                      <a:alpha val="0"/>
                    </a:srgbClr>
                  </a:clrTo>
                </a:clrChange>
              </a:blip>
              <a:srcRect/>
              <a:stretch>
                <a:fillRect/>
              </a:stretch>
            </p:blipFill>
            <p:spPr bwMode="auto">
              <a:xfrm>
                <a:off x="5427216" y="875868"/>
                <a:ext cx="304800" cy="304800"/>
              </a:xfrm>
              <a:prstGeom prst="rect">
                <a:avLst/>
              </a:prstGeom>
              <a:noFill/>
              <a:ln w="9525">
                <a:noFill/>
                <a:miter lim="800000"/>
                <a:headEnd/>
                <a:tailEnd/>
              </a:ln>
            </p:spPr>
          </p:pic>
        </p:grpSp>
        <p:grpSp>
          <p:nvGrpSpPr>
            <p:cNvPr id="316" name="Group 315"/>
            <p:cNvGrpSpPr/>
            <p:nvPr/>
          </p:nvGrpSpPr>
          <p:grpSpPr>
            <a:xfrm>
              <a:off x="7775585" y="1878213"/>
              <a:ext cx="588261" cy="551035"/>
              <a:chOff x="7418090" y="788910"/>
              <a:chExt cx="843790" cy="790393"/>
            </a:xfrm>
          </p:grpSpPr>
          <p:sp>
            <p:nvSpPr>
              <p:cNvPr id="402" name="Oval 401"/>
              <p:cNvSpPr/>
              <p:nvPr/>
            </p:nvSpPr>
            <p:spPr>
              <a:xfrm>
                <a:off x="7418090" y="788910"/>
                <a:ext cx="843790" cy="790393"/>
              </a:xfrm>
              <a:prstGeom prst="ellipse">
                <a:avLst/>
              </a:prstGeom>
            </p:spPr>
            <p:style>
              <a:lnRef idx="1">
                <a:schemeClr val="accent5"/>
              </a:lnRef>
              <a:fillRef idx="2">
                <a:schemeClr val="accent5"/>
              </a:fillRef>
              <a:effectRef idx="1">
                <a:schemeClr val="accent5"/>
              </a:effectRef>
              <a:fontRef idx="minor">
                <a:schemeClr val="dk1"/>
              </a:fontRef>
            </p:style>
            <p:txBody>
              <a:bodyPr wrap="none" lIns="91440" tIns="0" rIns="91440" bIns="0" rtlCol="0" anchor="b" anchorCtr="1">
                <a:noAutofit/>
              </a:bodyPr>
              <a:lstStyle/>
              <a:p>
                <a:pPr algn="ctr"/>
                <a:r>
                  <a:rPr lang="en-US" sz="1400" dirty="0" err="1" smtClean="0">
                    <a:solidFill>
                      <a:schemeClr val="dk1"/>
                    </a:solidFill>
                  </a:rPr>
                  <a:t>h</a:t>
                </a:r>
                <a:r>
                  <a:rPr lang="en-US" sz="1400" baseline="-25000" dirty="0" err="1" smtClean="0">
                    <a:solidFill>
                      <a:schemeClr val="dk1"/>
                    </a:solidFill>
                  </a:rPr>
                  <a:t>T</a:t>
                </a:r>
                <a:r>
                  <a:rPr lang="en-US" sz="1400" dirty="0" smtClean="0"/>
                  <a:t>, </a:t>
                </a:r>
                <a:r>
                  <a:rPr lang="en-US" sz="1400" dirty="0" err="1" smtClean="0"/>
                  <a:t>f</a:t>
                </a:r>
                <a:r>
                  <a:rPr lang="en-US" sz="1400" baseline="-25000" dirty="0" err="1" smtClean="0"/>
                  <a:t>s</a:t>
                </a:r>
                <a:endParaRPr lang="en-US" sz="1400" baseline="-25000" dirty="0" smtClean="0">
                  <a:solidFill>
                    <a:schemeClr val="dk1"/>
                  </a:solidFill>
                </a:endParaRPr>
              </a:p>
            </p:txBody>
          </p:sp>
          <p:sp>
            <p:nvSpPr>
              <p:cNvPr id="403" name="Rectangle 402"/>
              <p:cNvSpPr/>
              <p:nvPr/>
            </p:nvSpPr>
            <p:spPr>
              <a:xfrm>
                <a:off x="7840138" y="877377"/>
                <a:ext cx="372950" cy="375248"/>
              </a:xfrm>
              <a:prstGeom prst="rect">
                <a:avLst/>
              </a:prstGeom>
            </p:spPr>
            <p:txBody>
              <a:bodyPr wrap="none">
                <a:spAutoFit/>
              </a:bodyPr>
              <a:lstStyle/>
              <a:p>
                <a:pPr algn="ctr"/>
                <a:r>
                  <a:rPr lang="en-US" sz="1100" b="1" dirty="0" smtClean="0"/>
                  <a:t>7</a:t>
                </a:r>
                <a:endParaRPr lang="en-US" sz="1100" b="1" dirty="0"/>
              </a:p>
            </p:txBody>
          </p:sp>
          <p:pic>
            <p:nvPicPr>
              <p:cNvPr id="404" name="Picture 2"/>
              <p:cNvPicPr>
                <a:picLocks noChangeAspect="1" noChangeArrowheads="1"/>
              </p:cNvPicPr>
              <p:nvPr/>
            </p:nvPicPr>
            <p:blipFill>
              <a:blip r:embed="rId13" cstate="print">
                <a:clrChange>
                  <a:clrFrom>
                    <a:srgbClr val="000000"/>
                  </a:clrFrom>
                  <a:clrTo>
                    <a:srgbClr val="000000">
                      <a:alpha val="0"/>
                    </a:srgbClr>
                  </a:clrTo>
                </a:clrChange>
              </a:blip>
              <a:srcRect/>
              <a:stretch>
                <a:fillRect/>
              </a:stretch>
            </p:blipFill>
            <p:spPr bwMode="auto">
              <a:xfrm>
                <a:off x="7531082" y="875868"/>
                <a:ext cx="304800" cy="304800"/>
              </a:xfrm>
              <a:prstGeom prst="rect">
                <a:avLst/>
              </a:prstGeom>
              <a:noFill/>
              <a:ln w="9525">
                <a:noFill/>
                <a:miter lim="800000"/>
                <a:headEnd/>
                <a:tailEnd/>
              </a:ln>
            </p:spPr>
          </p:pic>
        </p:grpSp>
        <p:sp>
          <p:nvSpPr>
            <p:cNvPr id="317" name="Rectangle 316"/>
            <p:cNvSpPr/>
            <p:nvPr/>
          </p:nvSpPr>
          <p:spPr>
            <a:xfrm>
              <a:off x="4046162" y="4074399"/>
              <a:ext cx="372218" cy="261610"/>
            </a:xfrm>
            <a:prstGeom prst="rect">
              <a:avLst/>
            </a:prstGeom>
          </p:spPr>
          <p:txBody>
            <a:bodyPr wrap="none">
              <a:spAutoFit/>
            </a:bodyPr>
            <a:lstStyle/>
            <a:p>
              <a:pPr algn="ctr"/>
              <a:r>
                <a:rPr lang="en-US" sz="1100" dirty="0" smtClean="0"/>
                <a:t>0.8</a:t>
              </a:r>
              <a:endParaRPr lang="en-US" sz="1100" dirty="0"/>
            </a:p>
          </p:txBody>
        </p:sp>
        <p:grpSp>
          <p:nvGrpSpPr>
            <p:cNvPr id="399" name="Group 398"/>
            <p:cNvGrpSpPr/>
            <p:nvPr/>
          </p:nvGrpSpPr>
          <p:grpSpPr>
            <a:xfrm>
              <a:off x="1576410" y="3287482"/>
              <a:ext cx="569365" cy="525568"/>
              <a:chOff x="1275880" y="3290879"/>
              <a:chExt cx="569365" cy="525568"/>
            </a:xfrm>
          </p:grpSpPr>
          <p:sp>
            <p:nvSpPr>
              <p:cNvPr id="400" name="TextBox 399"/>
              <p:cNvSpPr txBox="1"/>
              <p:nvPr/>
            </p:nvSpPr>
            <p:spPr>
              <a:xfrm>
                <a:off x="1275880" y="3290879"/>
                <a:ext cx="569365" cy="525568"/>
              </a:xfrm>
              <a:prstGeom prst="ellipse">
                <a:avLst/>
              </a:prstGeom>
            </p:spPr>
            <p:style>
              <a:lnRef idx="1">
                <a:schemeClr val="accent1"/>
              </a:lnRef>
              <a:fillRef idx="2">
                <a:schemeClr val="accent1"/>
              </a:fillRef>
              <a:effectRef idx="1">
                <a:schemeClr val="accent1"/>
              </a:effectRef>
              <a:fontRef idx="minor">
                <a:schemeClr val="dk1"/>
              </a:fontRef>
            </p:style>
            <p:txBody>
              <a:bodyPr wrap="none" lIns="0" tIns="0" rIns="0" bIns="0" rtlCol="0" anchor="t" anchorCtr="0">
                <a:noAutofit/>
              </a:bodyPr>
              <a:lstStyle/>
              <a:p>
                <a:r>
                  <a:rPr lang="en-US" sz="1600" dirty="0" err="1" smtClean="0"/>
                  <a:t>v</a:t>
                </a:r>
                <a:r>
                  <a:rPr lang="en-US" sz="1600" baseline="-25000" dirty="0" err="1" smtClean="0"/>
                  <a:t>B</a:t>
                </a:r>
                <a:endParaRPr lang="en-US" sz="1600" baseline="-25000" dirty="0"/>
              </a:p>
            </p:txBody>
          </p:sp>
          <p:pic>
            <p:nvPicPr>
              <p:cNvPr id="401" name="Picture 9"/>
              <p:cNvPicPr>
                <a:picLocks noChangeAspect="1" noChangeArrowheads="1"/>
              </p:cNvPicPr>
              <p:nvPr/>
            </p:nvPicPr>
            <p:blipFill>
              <a:blip r:embed="rId6" cstate="print">
                <a:clrChange>
                  <a:clrFrom>
                    <a:srgbClr val="000000"/>
                  </a:clrFrom>
                  <a:clrTo>
                    <a:srgbClr val="000000">
                      <a:alpha val="0"/>
                    </a:srgbClr>
                  </a:clrTo>
                </a:clrChange>
              </a:blip>
              <a:srcRect/>
              <a:stretch>
                <a:fillRect/>
              </a:stretch>
            </p:blipFill>
            <p:spPr bwMode="auto">
              <a:xfrm>
                <a:off x="1541220" y="3470620"/>
                <a:ext cx="265620" cy="265620"/>
              </a:xfrm>
              <a:prstGeom prst="rect">
                <a:avLst/>
              </a:prstGeom>
              <a:noFill/>
              <a:ln w="9525">
                <a:noFill/>
                <a:miter lim="800000"/>
                <a:headEnd/>
                <a:tailEnd/>
              </a:ln>
            </p:spPr>
          </p:pic>
        </p:grpSp>
      </p:grpSp>
    </p:spTree>
    <p:extLst>
      <p:ext uri="{BB962C8B-B14F-4D97-AF65-F5344CB8AC3E}">
        <p14:creationId xmlns:p14="http://schemas.microsoft.com/office/powerpoint/2010/main" val="3342304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6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61"/>
                                        </p:tgtEl>
                                        <p:attrNameLst>
                                          <p:attrName>style.visibility</p:attrName>
                                        </p:attrNameLst>
                                      </p:cBhvr>
                                      <p:to>
                                        <p:strVal val="visible"/>
                                      </p:to>
                                    </p:set>
                                    <p:animEffect transition="in" filter="fade">
                                      <p:cBhvr>
                                        <p:cTn id="27" dur="500"/>
                                        <p:tgtEl>
                                          <p:spTgt spid="36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361"/>
                                        </p:tgtEl>
                                      </p:cBhvr>
                                    </p:animEffect>
                                    <p:set>
                                      <p:cBhvr>
                                        <p:cTn id="32" dur="1" fill="hold">
                                          <p:stCondLst>
                                            <p:cond delay="499"/>
                                          </p:stCondLst>
                                        </p:cTn>
                                        <p:tgtEl>
                                          <p:spTgt spid="361"/>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32"/>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4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34"/>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34"/>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500"/>
                                        <p:tgtEl>
                                          <p:spTgt spid="4"/>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xit" presetSubtype="0" fill="hold" nodeType="clickEffect">
                                  <p:stCondLst>
                                    <p:cond delay="0"/>
                                  </p:stCondLst>
                                  <p:childTnLst>
                                    <p:animEffect transition="out" filter="fade">
                                      <p:cBhvr>
                                        <p:cTn id="53" dur="500"/>
                                        <p:tgtEl>
                                          <p:spTgt spid="4"/>
                                        </p:tgtEl>
                                      </p:cBhvr>
                                    </p:animEffect>
                                    <p:set>
                                      <p:cBhvr>
                                        <p:cTn id="54" dur="1" fill="hold">
                                          <p:stCondLst>
                                            <p:cond delay="499"/>
                                          </p:stCondLst>
                                        </p:cTn>
                                        <p:tgtEl>
                                          <p:spTgt spid="4"/>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41"/>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137"/>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138"/>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256"/>
                                        </p:tgtEl>
                                        <p:attrNameLst>
                                          <p:attrName>style.visibility</p:attrName>
                                        </p:attrNameLst>
                                      </p:cBhvr>
                                      <p:to>
                                        <p:strVal val="visible"/>
                                      </p:to>
                                    </p:set>
                                    <p:animEffect transition="in" filter="fade">
                                      <p:cBhvr>
                                        <p:cTn id="67" dur="500"/>
                                        <p:tgtEl>
                                          <p:spTgt spid="256"/>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xit" presetSubtype="0" fill="hold" nodeType="clickEffect">
                                  <p:stCondLst>
                                    <p:cond delay="0"/>
                                  </p:stCondLst>
                                  <p:childTnLst>
                                    <p:animEffect transition="out" filter="fade">
                                      <p:cBhvr>
                                        <p:cTn id="71" dur="500"/>
                                        <p:tgtEl>
                                          <p:spTgt spid="256"/>
                                        </p:tgtEl>
                                      </p:cBhvr>
                                    </p:animEffect>
                                    <p:set>
                                      <p:cBhvr>
                                        <p:cTn id="72" dur="1" fill="hold">
                                          <p:stCondLst>
                                            <p:cond delay="499"/>
                                          </p:stCondLst>
                                        </p:cTn>
                                        <p:tgtEl>
                                          <p:spTgt spid="256"/>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235"/>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150"/>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136"/>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221"/>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208"/>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149"/>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nodeType="clickEffect">
                                  <p:stCondLst>
                                    <p:cond delay="0"/>
                                  </p:stCondLst>
                                  <p:childTnLst>
                                    <p:set>
                                      <p:cBhvr>
                                        <p:cTn id="92" dur="1" fill="hold">
                                          <p:stCondLst>
                                            <p:cond delay="0"/>
                                          </p:stCondLst>
                                        </p:cTn>
                                        <p:tgtEl>
                                          <p:spTgt spid="205"/>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143"/>
                                        </p:tgtEl>
                                        <p:attrNameLst>
                                          <p:attrName>style.visibility</p:attrName>
                                        </p:attrNameLst>
                                      </p:cBhvr>
                                      <p:to>
                                        <p:strVal val="visible"/>
                                      </p:to>
                                    </p:set>
                                  </p:childTnLst>
                                </p:cTn>
                              </p:par>
                              <p:par>
                                <p:cTn id="95" presetID="1" presetClass="entr" presetSubtype="0" fill="hold" nodeType="withEffect">
                                  <p:stCondLst>
                                    <p:cond delay="0"/>
                                  </p:stCondLst>
                                  <p:childTnLst>
                                    <p:set>
                                      <p:cBhvr>
                                        <p:cTn id="96" dur="1" fill="hold">
                                          <p:stCondLst>
                                            <p:cond delay="0"/>
                                          </p:stCondLst>
                                        </p:cTn>
                                        <p:tgtEl>
                                          <p:spTgt spid="441"/>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nodeType="clickEffect">
                                  <p:stCondLst>
                                    <p:cond delay="0"/>
                                  </p:stCondLst>
                                  <p:childTnLst>
                                    <p:set>
                                      <p:cBhvr>
                                        <p:cTn id="100" dur="1" fill="hold">
                                          <p:stCondLst>
                                            <p:cond delay="0"/>
                                          </p:stCondLst>
                                        </p:cTn>
                                        <p:tgtEl>
                                          <p:spTgt spid="116"/>
                                        </p:tgtEl>
                                        <p:attrNameLst>
                                          <p:attrName>style.visibility</p:attrName>
                                        </p:attrNameLst>
                                      </p:cBhvr>
                                      <p:to>
                                        <p:strVal val="visible"/>
                                      </p:to>
                                    </p:set>
                                  </p:childTnLst>
                                </p:cTn>
                              </p:par>
                              <p:par>
                                <p:cTn id="101" presetID="1" presetClass="entr" presetSubtype="0" fill="hold" nodeType="withEffect">
                                  <p:stCondLst>
                                    <p:cond delay="0"/>
                                  </p:stCondLst>
                                  <p:childTnLst>
                                    <p:set>
                                      <p:cBhvr>
                                        <p:cTn id="102" dur="1" fill="hold">
                                          <p:stCondLst>
                                            <p:cond delay="0"/>
                                          </p:stCondLst>
                                        </p:cTn>
                                        <p:tgtEl>
                                          <p:spTgt spid="1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 grpId="0"/>
      <p:bldP spid="3" grpId="0" animBg="1"/>
      <p:bldP spid="6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System Architecture – Cyber Security Perspective </a:t>
            </a:r>
            <a:endParaRPr lang="en-US" dirty="0"/>
          </a:p>
        </p:txBody>
      </p:sp>
      <p:sp>
        <p:nvSpPr>
          <p:cNvPr id="181" name="Slide Number Placeholder 180"/>
          <p:cNvSpPr>
            <a:spLocks noGrp="1"/>
          </p:cNvSpPr>
          <p:nvPr>
            <p:ph type="sldNum" sz="quarter" idx="12"/>
          </p:nvPr>
        </p:nvSpPr>
        <p:spPr/>
        <p:txBody>
          <a:bodyPr>
            <a:normAutofit fontScale="85000" lnSpcReduction="20000"/>
          </a:bodyPr>
          <a:lstStyle/>
          <a:p>
            <a:fld id="{B6F15528-21DE-4FAA-801E-634DDDAF4B2B}" type="slidenum">
              <a:rPr lang="en-US" smtClean="0"/>
              <a:pPr/>
              <a:t>5</a:t>
            </a:fld>
            <a:endParaRPr lang="en-US"/>
          </a:p>
        </p:txBody>
      </p:sp>
      <p:pic>
        <p:nvPicPr>
          <p:cNvPr id="12" name="Picture 11" descr="SystemArchitecture.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2"/>
              <a:stretch>
                <a:fillRect/>
              </a:stretch>
            </p:blipFill>
          </mc:Choice>
          <mc:Fallback>
            <p:blipFill>
              <a:blip r:embed="rId3"/>
              <a:stretch>
                <a:fillRect/>
              </a:stretch>
            </p:blipFill>
          </mc:Fallback>
        </mc:AlternateContent>
        <p:spPr>
          <a:xfrm>
            <a:off x="629226" y="1470345"/>
            <a:ext cx="8356600" cy="5092700"/>
          </a:xfrm>
          <a:prstGeom prst="rect">
            <a:avLst/>
          </a:prstGeom>
        </p:spPr>
      </p:pic>
    </p:spTree>
    <p:extLst>
      <p:ext uri="{BB962C8B-B14F-4D97-AF65-F5344CB8AC3E}">
        <p14:creationId xmlns:p14="http://schemas.microsoft.com/office/powerpoint/2010/main" val="325286332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YEAR 2 - CSA - Joint presentation - UMD-GMU - v1</Template>
  <TotalTime>864</TotalTime>
  <Words>566</Words>
  <Application>Microsoft Office PowerPoint</Application>
  <PresentationFormat>On-screen Show (4:3)</PresentationFormat>
  <Paragraphs>143</Paragraphs>
  <Slides>5</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vt:i4>
      </vt:variant>
    </vt:vector>
  </HeadingPairs>
  <TitlesOfParts>
    <vt:vector size="12" baseType="lpstr">
      <vt:lpstr>Aharoni</vt:lpstr>
      <vt:lpstr>Calibri</vt:lpstr>
      <vt:lpstr>Symbol</vt:lpstr>
      <vt:lpstr>Tw Cen MT</vt:lpstr>
      <vt:lpstr>Wingdings</vt:lpstr>
      <vt:lpstr>Wingdings 2</vt:lpstr>
      <vt:lpstr>Median</vt:lpstr>
      <vt:lpstr>Cyber Situation Awareness from  a Cyber Security Perspective  Sushil Jajodia, Massimiliano Albanese George Mason University  Peng Liu Pennsylvania State University  Doug Reeves, Peng Ning, Christopher Healey North Carolina State University  V. S. Subrahmanian University of Maryland</vt:lpstr>
      <vt:lpstr>Sample Scenario: Enterprise Network</vt:lpstr>
      <vt:lpstr>Desired CSA Capabilities</vt:lpstr>
      <vt:lpstr>System Architecture</vt:lpstr>
      <vt:lpstr>System Architecture – Cyber Security Perspective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Albanese</dc:creator>
  <cp:lastModifiedBy>Sushil Jajodia</cp:lastModifiedBy>
  <cp:revision>101</cp:revision>
  <dcterms:created xsi:type="dcterms:W3CDTF">2006-08-16T00:00:00Z</dcterms:created>
  <dcterms:modified xsi:type="dcterms:W3CDTF">2015-07-01T17:26:40Z</dcterms:modified>
</cp:coreProperties>
</file>