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06" r:id="rId2"/>
    <p:sldId id="308" r:id="rId3"/>
    <p:sldId id="257" r:id="rId4"/>
    <p:sldId id="261" r:id="rId5"/>
    <p:sldId id="259" r:id="rId6"/>
    <p:sldId id="258" r:id="rId7"/>
    <p:sldId id="264" r:id="rId8"/>
    <p:sldId id="265" r:id="rId9"/>
    <p:sldId id="305" r:id="rId10"/>
    <p:sldId id="319" r:id="rId11"/>
    <p:sldId id="266" r:id="rId12"/>
    <p:sldId id="267" r:id="rId13"/>
    <p:sldId id="270" r:id="rId14"/>
    <p:sldId id="278" r:id="rId15"/>
    <p:sldId id="279" r:id="rId16"/>
    <p:sldId id="320" r:id="rId17"/>
    <p:sldId id="282" r:id="rId18"/>
    <p:sldId id="281" r:id="rId19"/>
    <p:sldId id="283" r:id="rId20"/>
    <p:sldId id="273" r:id="rId21"/>
    <p:sldId id="275" r:id="rId22"/>
    <p:sldId id="284" r:id="rId23"/>
    <p:sldId id="276" r:id="rId24"/>
    <p:sldId id="285" r:id="rId25"/>
    <p:sldId id="286" r:id="rId26"/>
    <p:sldId id="287" r:id="rId27"/>
    <p:sldId id="288" r:id="rId28"/>
    <p:sldId id="289" r:id="rId29"/>
    <p:sldId id="294" r:id="rId30"/>
    <p:sldId id="295" r:id="rId31"/>
    <p:sldId id="296" r:id="rId32"/>
    <p:sldId id="299" r:id="rId33"/>
    <p:sldId id="300" r:id="rId34"/>
    <p:sldId id="303" r:id="rId35"/>
    <p:sldId id="321" r:id="rId36"/>
    <p:sldId id="322" r:id="rId37"/>
    <p:sldId id="316" r:id="rId38"/>
    <p:sldId id="26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en:SparkleShare:VAST:countEveryHour%20copy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en:SparkleShare:VAST:countEveryHour%20copy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en:SparkleShare:VAST:countEveryHour%20copy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'countEveryHour copy.csv'!$H$1</c:f>
              <c:strCache>
                <c:ptCount val="1"/>
                <c:pt idx="0">
                  <c:v>Event in Ground Truth</c:v>
                </c:pt>
              </c:strCache>
            </c:strRef>
          </c:tx>
          <c:invertIfNegative val="0"/>
          <c:cat>
            <c:strRef>
              <c:f>'countEveryHour copy.csv'!$G$1:$G$42</c:f>
              <c:strCache>
                <c:ptCount val="42"/>
                <c:pt idx="0">
                  <c:v>Hour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strCache>
            </c:strRef>
          </c:cat>
          <c:val>
            <c:numRef>
              <c:f>'countEveryHour copy.csv'!$H$2:$H$43</c:f>
              <c:numCache>
                <c:formatCode>General</c:formatCode>
                <c:ptCount val="42"/>
                <c:pt idx="0">
                  <c:v>343772</c:v>
                </c:pt>
                <c:pt idx="1">
                  <c:v>600876</c:v>
                </c:pt>
                <c:pt idx="2">
                  <c:v>600595</c:v>
                </c:pt>
                <c:pt idx="3">
                  <c:v>569836</c:v>
                </c:pt>
                <c:pt idx="4">
                  <c:v>652257</c:v>
                </c:pt>
                <c:pt idx="5">
                  <c:v>720379</c:v>
                </c:pt>
                <c:pt idx="6">
                  <c:v>612873</c:v>
                </c:pt>
                <c:pt idx="7">
                  <c:v>607212</c:v>
                </c:pt>
                <c:pt idx="8">
                  <c:v>641574</c:v>
                </c:pt>
                <c:pt idx="9">
                  <c:v>620779</c:v>
                </c:pt>
                <c:pt idx="10">
                  <c:v>605219</c:v>
                </c:pt>
                <c:pt idx="11">
                  <c:v>9488</c:v>
                </c:pt>
                <c:pt idx="12">
                  <c:v>5696</c:v>
                </c:pt>
                <c:pt idx="13">
                  <c:v>611955</c:v>
                </c:pt>
                <c:pt idx="14">
                  <c:v>721272</c:v>
                </c:pt>
                <c:pt idx="15">
                  <c:v>728423</c:v>
                </c:pt>
                <c:pt idx="16">
                  <c:v>608110</c:v>
                </c:pt>
                <c:pt idx="17">
                  <c:v>586354</c:v>
                </c:pt>
                <c:pt idx="18">
                  <c:v>616966</c:v>
                </c:pt>
                <c:pt idx="19">
                  <c:v>758439</c:v>
                </c:pt>
                <c:pt idx="20">
                  <c:v>658061</c:v>
                </c:pt>
                <c:pt idx="21">
                  <c:v>11404</c:v>
                </c:pt>
                <c:pt idx="22">
                  <c:v>3335</c:v>
                </c:pt>
                <c:pt idx="23">
                  <c:v>591983</c:v>
                </c:pt>
                <c:pt idx="24">
                  <c:v>288671</c:v>
                </c:pt>
                <c:pt idx="25">
                  <c:v>201054</c:v>
                </c:pt>
                <c:pt idx="26">
                  <c:v>190800</c:v>
                </c:pt>
                <c:pt idx="27">
                  <c:v>5691</c:v>
                </c:pt>
                <c:pt idx="28">
                  <c:v>1909</c:v>
                </c:pt>
                <c:pt idx="29">
                  <c:v>35328</c:v>
                </c:pt>
                <c:pt idx="30">
                  <c:v>589527</c:v>
                </c:pt>
                <c:pt idx="31">
                  <c:v>711223</c:v>
                </c:pt>
                <c:pt idx="32">
                  <c:v>713728</c:v>
                </c:pt>
                <c:pt idx="33">
                  <c:v>688804</c:v>
                </c:pt>
                <c:pt idx="34">
                  <c:v>764626</c:v>
                </c:pt>
                <c:pt idx="35">
                  <c:v>711004</c:v>
                </c:pt>
                <c:pt idx="36">
                  <c:v>668781</c:v>
                </c:pt>
                <c:pt idx="37">
                  <c:v>685931</c:v>
                </c:pt>
                <c:pt idx="38">
                  <c:v>1575</c:v>
                </c:pt>
                <c:pt idx="39">
                  <c:v>5658</c:v>
                </c:pt>
                <c:pt idx="40">
                  <c:v>682781</c:v>
                </c:pt>
              </c:numCache>
            </c:numRef>
          </c:val>
        </c:ser>
        <c:ser>
          <c:idx val="2"/>
          <c:order val="1"/>
          <c:tx>
            <c:strRef>
              <c:f>'countEveryHour copy.csv'!$I$1</c:f>
              <c:strCache>
                <c:ptCount val="1"/>
                <c:pt idx="0">
                  <c:v>Identified by SM</c:v>
                </c:pt>
              </c:strCache>
            </c:strRef>
          </c:tx>
          <c:invertIfNegative val="0"/>
          <c:cat>
            <c:strRef>
              <c:f>'countEveryHour copy.csv'!$G$1:$G$42</c:f>
              <c:strCache>
                <c:ptCount val="42"/>
                <c:pt idx="0">
                  <c:v>Hour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strCache>
            </c:strRef>
          </c:cat>
          <c:val>
            <c:numRef>
              <c:f>'countEveryHour copy.csv'!$I$2:$I$43</c:f>
              <c:numCache>
                <c:formatCode>General</c:formatCode>
                <c:ptCount val="42"/>
                <c:pt idx="0">
                  <c:v>506987</c:v>
                </c:pt>
                <c:pt idx="1">
                  <c:v>964640</c:v>
                </c:pt>
                <c:pt idx="2">
                  <c:v>1102428</c:v>
                </c:pt>
                <c:pt idx="3">
                  <c:v>1052813</c:v>
                </c:pt>
                <c:pt idx="4">
                  <c:v>1129453</c:v>
                </c:pt>
                <c:pt idx="5">
                  <c:v>1296938</c:v>
                </c:pt>
                <c:pt idx="6">
                  <c:v>998057</c:v>
                </c:pt>
                <c:pt idx="7">
                  <c:v>1025938</c:v>
                </c:pt>
                <c:pt idx="8">
                  <c:v>1604856</c:v>
                </c:pt>
                <c:pt idx="9">
                  <c:v>705666</c:v>
                </c:pt>
                <c:pt idx="10">
                  <c:v>731402</c:v>
                </c:pt>
                <c:pt idx="11">
                  <c:v>20991</c:v>
                </c:pt>
                <c:pt idx="12">
                  <c:v>7914</c:v>
                </c:pt>
                <c:pt idx="13">
                  <c:v>926789</c:v>
                </c:pt>
                <c:pt idx="14">
                  <c:v>1079205</c:v>
                </c:pt>
                <c:pt idx="15">
                  <c:v>1104844</c:v>
                </c:pt>
                <c:pt idx="16">
                  <c:v>969342</c:v>
                </c:pt>
                <c:pt idx="17">
                  <c:v>955796</c:v>
                </c:pt>
                <c:pt idx="18">
                  <c:v>1008022</c:v>
                </c:pt>
                <c:pt idx="19">
                  <c:v>1201246</c:v>
                </c:pt>
                <c:pt idx="20">
                  <c:v>1091662</c:v>
                </c:pt>
                <c:pt idx="21">
                  <c:v>30575</c:v>
                </c:pt>
                <c:pt idx="22">
                  <c:v>4946</c:v>
                </c:pt>
                <c:pt idx="23">
                  <c:v>647922</c:v>
                </c:pt>
                <c:pt idx="24">
                  <c:v>460384</c:v>
                </c:pt>
                <c:pt idx="25">
                  <c:v>414694</c:v>
                </c:pt>
                <c:pt idx="26">
                  <c:v>413194</c:v>
                </c:pt>
                <c:pt idx="27">
                  <c:v>15143</c:v>
                </c:pt>
                <c:pt idx="28">
                  <c:v>4585</c:v>
                </c:pt>
                <c:pt idx="29">
                  <c:v>47710</c:v>
                </c:pt>
                <c:pt idx="30">
                  <c:v>1050661</c:v>
                </c:pt>
                <c:pt idx="31">
                  <c:v>1218226</c:v>
                </c:pt>
                <c:pt idx="32">
                  <c:v>1237755</c:v>
                </c:pt>
                <c:pt idx="33">
                  <c:v>1222629</c:v>
                </c:pt>
                <c:pt idx="34">
                  <c:v>1334424</c:v>
                </c:pt>
                <c:pt idx="35">
                  <c:v>1284152</c:v>
                </c:pt>
                <c:pt idx="36">
                  <c:v>1247072</c:v>
                </c:pt>
                <c:pt idx="37">
                  <c:v>1284157</c:v>
                </c:pt>
                <c:pt idx="38">
                  <c:v>2007</c:v>
                </c:pt>
                <c:pt idx="39">
                  <c:v>8339</c:v>
                </c:pt>
                <c:pt idx="40">
                  <c:v>1296114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87648"/>
        <c:axId val="32507584"/>
      </c:barChart>
      <c:catAx>
        <c:axId val="8738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32507584"/>
        <c:crosses val="autoZero"/>
        <c:auto val="1"/>
        <c:lblAlgn val="ctr"/>
        <c:lblOffset val="100"/>
        <c:noMultiLvlLbl val="0"/>
      </c:catAx>
      <c:valAx>
        <c:axId val="3250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387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'countEveryHour copy.csv'!$L$1</c:f>
              <c:strCache>
                <c:ptCount val="1"/>
                <c:pt idx="0">
                  <c:v>False Positives</c:v>
                </c:pt>
              </c:strCache>
            </c:strRef>
          </c:tx>
          <c:cat>
            <c:strRef>
              <c:f>'countEveryHour copy.csv'!$G:$G</c:f>
              <c:strCache>
                <c:ptCount val="42"/>
                <c:pt idx="0">
                  <c:v>Hour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strCache>
            </c:strRef>
          </c:cat>
          <c:val>
            <c:numRef>
              <c:f>'countEveryHour copy.csv'!$L$2:$L$43</c:f>
              <c:numCache>
                <c:formatCode>General</c:formatCode>
                <c:ptCount val="42"/>
                <c:pt idx="0">
                  <c:v>0.22337770382695499</c:v>
                </c:pt>
                <c:pt idx="1">
                  <c:v>0.16685971814484199</c:v>
                </c:pt>
                <c:pt idx="2">
                  <c:v>6.6787102789733502E-2</c:v>
                </c:pt>
                <c:pt idx="3">
                  <c:v>0.45284783692149999</c:v>
                </c:pt>
                <c:pt idx="4">
                  <c:v>0.112011063123891</c:v>
                </c:pt>
                <c:pt idx="5">
                  <c:v>8.21525891232254E-2</c:v>
                </c:pt>
                <c:pt idx="6">
                  <c:v>0.15682368125207</c:v>
                </c:pt>
                <c:pt idx="7">
                  <c:v>0.130255989670823</c:v>
                </c:pt>
                <c:pt idx="8">
                  <c:v>9.0341877943931601E-2</c:v>
                </c:pt>
                <c:pt idx="9">
                  <c:v>0.68367486657892695</c:v>
                </c:pt>
                <c:pt idx="10">
                  <c:v>0.65247125420715502</c:v>
                </c:pt>
                <c:pt idx="11">
                  <c:v>0.21637858347386199</c:v>
                </c:pt>
                <c:pt idx="12">
                  <c:v>0.22296348314606701</c:v>
                </c:pt>
                <c:pt idx="13">
                  <c:v>0.20639589512300699</c:v>
                </c:pt>
                <c:pt idx="14">
                  <c:v>0.21437127740990899</c:v>
                </c:pt>
                <c:pt idx="15">
                  <c:v>0.20545754321321499</c:v>
                </c:pt>
                <c:pt idx="16">
                  <c:v>0.17180608771439401</c:v>
                </c:pt>
                <c:pt idx="17">
                  <c:v>0.156122410693881</c:v>
                </c:pt>
                <c:pt idx="18">
                  <c:v>0.154501220488649</c:v>
                </c:pt>
                <c:pt idx="19">
                  <c:v>0.176305543359453</c:v>
                </c:pt>
                <c:pt idx="20">
                  <c:v>0.14362346347831001</c:v>
                </c:pt>
                <c:pt idx="21">
                  <c:v>3.2269379165205198E-2</c:v>
                </c:pt>
                <c:pt idx="22">
                  <c:v>0.53733133433283398</c:v>
                </c:pt>
                <c:pt idx="23">
                  <c:v>0.65305929393242701</c:v>
                </c:pt>
                <c:pt idx="24">
                  <c:v>0.48801230466517198</c:v>
                </c:pt>
                <c:pt idx="25">
                  <c:v>0.28431167745978703</c:v>
                </c:pt>
                <c:pt idx="26">
                  <c:v>0.23947589098532501</c:v>
                </c:pt>
                <c:pt idx="27">
                  <c:v>1.5463011772974799E-2</c:v>
                </c:pt>
                <c:pt idx="28">
                  <c:v>2.40963855421686E-2</c:v>
                </c:pt>
                <c:pt idx="29">
                  <c:v>0.27190896739130399</c:v>
                </c:pt>
                <c:pt idx="30">
                  <c:v>8.9975522749594194E-2</c:v>
                </c:pt>
                <c:pt idx="31">
                  <c:v>0.120190151330877</c:v>
                </c:pt>
                <c:pt idx="32">
                  <c:v>0.110907796807748</c:v>
                </c:pt>
                <c:pt idx="33">
                  <c:v>9.3161479898490607E-2</c:v>
                </c:pt>
                <c:pt idx="34">
                  <c:v>0.106151242568262</c:v>
                </c:pt>
                <c:pt idx="35">
                  <c:v>7.9646528008281203E-2</c:v>
                </c:pt>
                <c:pt idx="36">
                  <c:v>5.4156741893086002E-2</c:v>
                </c:pt>
                <c:pt idx="37">
                  <c:v>5.0927863006629E-2</c:v>
                </c:pt>
                <c:pt idx="38">
                  <c:v>0.52190476190476198</c:v>
                </c:pt>
                <c:pt idx="39">
                  <c:v>0.50300459526334396</c:v>
                </c:pt>
                <c:pt idx="40">
                  <c:v>3.9557339761944199E-2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77984"/>
        <c:axId val="32512192"/>
      </c:lineChart>
      <c:catAx>
        <c:axId val="8797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32512192"/>
        <c:crosses val="autoZero"/>
        <c:auto val="1"/>
        <c:lblAlgn val="ctr"/>
        <c:lblOffset val="100"/>
        <c:noMultiLvlLbl val="0"/>
      </c:catAx>
      <c:valAx>
        <c:axId val="3251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977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'countEveryHour copy.csv'!$H$1</c:f>
              <c:strCache>
                <c:ptCount val="1"/>
                <c:pt idx="0">
                  <c:v>Event in Ground Truth</c:v>
                </c:pt>
              </c:strCache>
            </c:strRef>
          </c:tx>
          <c:invertIfNegative val="0"/>
          <c:cat>
            <c:strRef>
              <c:f>'countEveryHour copy.csv'!$G$1:$G$42</c:f>
              <c:strCache>
                <c:ptCount val="42"/>
                <c:pt idx="0">
                  <c:v>Hour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strCache>
            </c:strRef>
          </c:cat>
          <c:val>
            <c:numRef>
              <c:f>'countEveryHour copy.csv'!$H$2:$H$43</c:f>
              <c:numCache>
                <c:formatCode>General</c:formatCode>
                <c:ptCount val="42"/>
                <c:pt idx="0">
                  <c:v>343772</c:v>
                </c:pt>
                <c:pt idx="1">
                  <c:v>600876</c:v>
                </c:pt>
                <c:pt idx="2">
                  <c:v>600595</c:v>
                </c:pt>
                <c:pt idx="3">
                  <c:v>569836</c:v>
                </c:pt>
                <c:pt idx="4">
                  <c:v>652257</c:v>
                </c:pt>
                <c:pt idx="5">
                  <c:v>720379</c:v>
                </c:pt>
                <c:pt idx="6">
                  <c:v>612873</c:v>
                </c:pt>
                <c:pt idx="7">
                  <c:v>607212</c:v>
                </c:pt>
                <c:pt idx="8">
                  <c:v>641574</c:v>
                </c:pt>
                <c:pt idx="9">
                  <c:v>620779</c:v>
                </c:pt>
                <c:pt idx="10">
                  <c:v>605219</c:v>
                </c:pt>
                <c:pt idx="11">
                  <c:v>9488</c:v>
                </c:pt>
                <c:pt idx="12">
                  <c:v>5696</c:v>
                </c:pt>
                <c:pt idx="13">
                  <c:v>611955</c:v>
                </c:pt>
                <c:pt idx="14">
                  <c:v>721272</c:v>
                </c:pt>
                <c:pt idx="15">
                  <c:v>728423</c:v>
                </c:pt>
                <c:pt idx="16">
                  <c:v>608110</c:v>
                </c:pt>
                <c:pt idx="17">
                  <c:v>586354</c:v>
                </c:pt>
                <c:pt idx="18">
                  <c:v>616966</c:v>
                </c:pt>
                <c:pt idx="19">
                  <c:v>758439</c:v>
                </c:pt>
                <c:pt idx="20">
                  <c:v>658061</c:v>
                </c:pt>
                <c:pt idx="21">
                  <c:v>11404</c:v>
                </c:pt>
                <c:pt idx="22">
                  <c:v>3335</c:v>
                </c:pt>
                <c:pt idx="23">
                  <c:v>591983</c:v>
                </c:pt>
                <c:pt idx="24">
                  <c:v>288671</c:v>
                </c:pt>
                <c:pt idx="25">
                  <c:v>201054</c:v>
                </c:pt>
                <c:pt idx="26">
                  <c:v>190800</c:v>
                </c:pt>
                <c:pt idx="27">
                  <c:v>5691</c:v>
                </c:pt>
                <c:pt idx="28">
                  <c:v>1909</c:v>
                </c:pt>
                <c:pt idx="29">
                  <c:v>35328</c:v>
                </c:pt>
                <c:pt idx="30">
                  <c:v>589527</c:v>
                </c:pt>
                <c:pt idx="31">
                  <c:v>711223</c:v>
                </c:pt>
                <c:pt idx="32">
                  <c:v>713728</c:v>
                </c:pt>
                <c:pt idx="33">
                  <c:v>688804</c:v>
                </c:pt>
                <c:pt idx="34">
                  <c:v>764626</c:v>
                </c:pt>
                <c:pt idx="35">
                  <c:v>711004</c:v>
                </c:pt>
                <c:pt idx="36">
                  <c:v>668781</c:v>
                </c:pt>
                <c:pt idx="37">
                  <c:v>685931</c:v>
                </c:pt>
                <c:pt idx="38">
                  <c:v>1575</c:v>
                </c:pt>
                <c:pt idx="39">
                  <c:v>5658</c:v>
                </c:pt>
                <c:pt idx="40">
                  <c:v>682781</c:v>
                </c:pt>
              </c:numCache>
            </c:numRef>
          </c:val>
        </c:ser>
        <c:ser>
          <c:idx val="2"/>
          <c:order val="1"/>
          <c:tx>
            <c:strRef>
              <c:f>'countEveryHour copy.csv'!$I$1</c:f>
              <c:strCache>
                <c:ptCount val="1"/>
                <c:pt idx="0">
                  <c:v>Identified by SM</c:v>
                </c:pt>
              </c:strCache>
            </c:strRef>
          </c:tx>
          <c:invertIfNegative val="0"/>
          <c:cat>
            <c:strRef>
              <c:f>'countEveryHour copy.csv'!$G$1:$G$42</c:f>
              <c:strCache>
                <c:ptCount val="42"/>
                <c:pt idx="0">
                  <c:v>Hour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strCache>
            </c:strRef>
          </c:cat>
          <c:val>
            <c:numRef>
              <c:f>'countEveryHour copy.csv'!$I$2:$I$43</c:f>
              <c:numCache>
                <c:formatCode>General</c:formatCode>
                <c:ptCount val="42"/>
                <c:pt idx="0">
                  <c:v>506987</c:v>
                </c:pt>
                <c:pt idx="1">
                  <c:v>964640</c:v>
                </c:pt>
                <c:pt idx="2">
                  <c:v>1102428</c:v>
                </c:pt>
                <c:pt idx="3">
                  <c:v>1052813</c:v>
                </c:pt>
                <c:pt idx="4">
                  <c:v>1129453</c:v>
                </c:pt>
                <c:pt idx="5">
                  <c:v>1296938</c:v>
                </c:pt>
                <c:pt idx="6">
                  <c:v>998057</c:v>
                </c:pt>
                <c:pt idx="7">
                  <c:v>1025938</c:v>
                </c:pt>
                <c:pt idx="8">
                  <c:v>1604856</c:v>
                </c:pt>
                <c:pt idx="9">
                  <c:v>705666</c:v>
                </c:pt>
                <c:pt idx="10">
                  <c:v>731402</c:v>
                </c:pt>
                <c:pt idx="11">
                  <c:v>20991</c:v>
                </c:pt>
                <c:pt idx="12">
                  <c:v>7914</c:v>
                </c:pt>
                <c:pt idx="13">
                  <c:v>926789</c:v>
                </c:pt>
                <c:pt idx="14">
                  <c:v>1079205</c:v>
                </c:pt>
                <c:pt idx="15">
                  <c:v>1104844</c:v>
                </c:pt>
                <c:pt idx="16">
                  <c:v>969342</c:v>
                </c:pt>
                <c:pt idx="17">
                  <c:v>955796</c:v>
                </c:pt>
                <c:pt idx="18">
                  <c:v>1008022</c:v>
                </c:pt>
                <c:pt idx="19">
                  <c:v>1201246</c:v>
                </c:pt>
                <c:pt idx="20">
                  <c:v>1091662</c:v>
                </c:pt>
                <c:pt idx="21">
                  <c:v>30575</c:v>
                </c:pt>
                <c:pt idx="22">
                  <c:v>4946</c:v>
                </c:pt>
                <c:pt idx="23">
                  <c:v>647922</c:v>
                </c:pt>
                <c:pt idx="24">
                  <c:v>460384</c:v>
                </c:pt>
                <c:pt idx="25">
                  <c:v>414694</c:v>
                </c:pt>
                <c:pt idx="26">
                  <c:v>413194</c:v>
                </c:pt>
                <c:pt idx="27">
                  <c:v>15143</c:v>
                </c:pt>
                <c:pt idx="28">
                  <c:v>4585</c:v>
                </c:pt>
                <c:pt idx="29">
                  <c:v>47710</c:v>
                </c:pt>
                <c:pt idx="30">
                  <c:v>1050661</c:v>
                </c:pt>
                <c:pt idx="31">
                  <c:v>1218226</c:v>
                </c:pt>
                <c:pt idx="32">
                  <c:v>1237755</c:v>
                </c:pt>
                <c:pt idx="33">
                  <c:v>1222629</c:v>
                </c:pt>
                <c:pt idx="34">
                  <c:v>1334424</c:v>
                </c:pt>
                <c:pt idx="35">
                  <c:v>1284152</c:v>
                </c:pt>
                <c:pt idx="36">
                  <c:v>1247072</c:v>
                </c:pt>
                <c:pt idx="37">
                  <c:v>1284157</c:v>
                </c:pt>
                <c:pt idx="38">
                  <c:v>2007</c:v>
                </c:pt>
                <c:pt idx="39">
                  <c:v>8339</c:v>
                </c:pt>
                <c:pt idx="40">
                  <c:v>1296114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81568"/>
        <c:axId val="39644544"/>
      </c:barChart>
      <c:catAx>
        <c:axId val="8798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9644544"/>
        <c:crosses val="autoZero"/>
        <c:auto val="1"/>
        <c:lblAlgn val="ctr"/>
        <c:lblOffset val="100"/>
        <c:noMultiLvlLbl val="0"/>
      </c:catAx>
      <c:valAx>
        <c:axId val="3964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981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14CC-2350-9C42-BC65-F416C96AE19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18F43-2654-624F-92A7-B7575D9AE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5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ABAC82-3A93-4E4E-B266-652FACB668EB}" type="slidenum">
              <a:rPr lang="en-US" sz="1100" b="0"/>
              <a:pPr eaLnBrk="1" hangingPunct="1"/>
              <a:t>2</a:t>
            </a:fld>
            <a:endParaRPr lang="en-US" sz="11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2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19400" cy="39687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24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1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4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2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4CCA-993B-6C4B-A4A0-2CBCC5196F8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03A4-F492-3A4D-8869-69DE214388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psu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45" y="6021509"/>
            <a:ext cx="1524000" cy="8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3-09-12 at 1.47.50 PM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372"/>
            <a:ext cx="1371600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Visio_Drawing313333444333333.vsd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5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6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7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3429000"/>
          </a:xfrm>
        </p:spPr>
        <p:txBody>
          <a:bodyPr>
            <a:normAutofit/>
          </a:bodyPr>
          <a:lstStyle/>
          <a:p>
            <a:r>
              <a:rPr lang="en-US" sz="3200" dirty="0"/>
              <a:t>Mining Analysts’ Operation Traces to Automate Data Triage for Cyber Attack </a:t>
            </a:r>
            <a:r>
              <a:rPr lang="en-US" sz="3200" dirty="0" smtClean="0"/>
              <a:t>Analysis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Annual Review</a:t>
            </a:r>
            <a:br>
              <a:rPr lang="en-US" sz="2700" dirty="0" smtClean="0"/>
            </a:br>
            <a:r>
              <a:rPr lang="en-US" sz="2700" dirty="0" smtClean="0"/>
              <a:t>ARO MURI on Computer-aided Human-centric Cyber SA</a:t>
            </a:r>
            <a:br>
              <a:rPr lang="en-US" sz="2700" dirty="0" smtClean="0"/>
            </a:br>
            <a:r>
              <a:rPr lang="en-US" sz="2700" dirty="0" smtClean="0"/>
              <a:t>July 9, 2015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3657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Pennsylvania State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Yen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Chen </a:t>
            </a:r>
            <a:r>
              <a:rPr lang="en-US" dirty="0" err="1" smtClean="0">
                <a:solidFill>
                  <a:schemeClr val="tx1"/>
                </a:solidFill>
              </a:rPr>
              <a:t>Zhong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Gaoyao</a:t>
            </a:r>
            <a:r>
              <a:rPr lang="en-US" dirty="0" smtClean="0">
                <a:solidFill>
                  <a:schemeClr val="tx1"/>
                </a:solidFill>
              </a:rPr>
              <a:t> Xiao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Peng Liu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419600" y="4191000"/>
            <a:ext cx="4038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rgbClr val="000000"/>
                </a:solidFill>
              </a:rPr>
              <a:t>Army Research Laboratory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Robert </a:t>
            </a:r>
            <a:r>
              <a:rPr lang="en-US" dirty="0" err="1" smtClean="0">
                <a:solidFill>
                  <a:srgbClr val="000000"/>
                </a:solidFill>
              </a:rPr>
              <a:t>Erbacher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Steve Hutchinson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Renee </a:t>
            </a:r>
            <a:r>
              <a:rPr lang="en-US" dirty="0" err="1" smtClean="0">
                <a:solidFill>
                  <a:srgbClr val="000000"/>
                </a:solidFill>
              </a:rPr>
              <a:t>Etoty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Hasan</a:t>
            </a:r>
            <a:r>
              <a:rPr lang="en-US" dirty="0" smtClean="0">
                <a:solidFill>
                  <a:srgbClr val="000000"/>
                </a:solidFill>
              </a:rPr>
              <a:t> Cam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Christopher </a:t>
            </a:r>
            <a:r>
              <a:rPr lang="en-US" dirty="0" err="1" smtClean="0">
                <a:solidFill>
                  <a:srgbClr val="000000"/>
                </a:solidFill>
              </a:rPr>
              <a:t>Garneau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William </a:t>
            </a:r>
            <a:r>
              <a:rPr lang="en-US" dirty="0" err="1" smtClean="0">
                <a:solidFill>
                  <a:srgbClr val="000000"/>
                </a:solidFill>
              </a:rPr>
              <a:t>Glodek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8" name="Picture 26" descr="https://encrypted-tbn0.gstatic.com/images?q=tbn:ANd9GcTIN6eWh0NYbgcDyF8icYNPwT3UStl9GKVWuIvZwtG75isiROaBvA"/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92" y="260688"/>
            <a:ext cx="6328001" cy="62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An Example of Cognitive Trace File</a:t>
            </a:r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221276" cy="51059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18288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27432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5029200"/>
            <a:ext cx="640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0" y="38862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Action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Hypothesis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Observations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Observations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5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Trace of Analysts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039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Analysts’ F/S/H Operations (Actions)</a:t>
            </a:r>
          </a:p>
          <a:p>
            <a:pPr lvl="1"/>
            <a:r>
              <a:rPr lang="en-US" i="1" dirty="0" smtClean="0"/>
              <a:t>FILTER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Filter the B/T/D connection events </a:t>
            </a:r>
            <a:r>
              <a:rPr lang="en-US" i="1" dirty="0"/>
              <a:t>Din</a:t>
            </a:r>
            <a:r>
              <a:rPr lang="en-US" dirty="0"/>
              <a:t> based on a </a:t>
            </a:r>
            <a:r>
              <a:rPr lang="en-US" dirty="0">
                <a:solidFill>
                  <a:srgbClr val="FF0000"/>
                </a:solidFill>
              </a:rPr>
              <a:t>condition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 the attribute values of the B/T/D </a:t>
            </a:r>
            <a:r>
              <a:rPr lang="en-US" dirty="0" smtClean="0"/>
              <a:t>connection </a:t>
            </a:r>
            <a:r>
              <a:rPr lang="en-US" dirty="0"/>
              <a:t>events and result in a subset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out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i="1" dirty="0" smtClean="0"/>
              <a:t>SEARCH</a:t>
            </a:r>
          </a:p>
          <a:p>
            <a:pPr lvl="2"/>
            <a:r>
              <a:rPr lang="en-US" dirty="0" smtClean="0"/>
              <a:t>Search </a:t>
            </a:r>
            <a:r>
              <a:rPr lang="en-US" dirty="0"/>
              <a:t>the B/T/D connection events </a:t>
            </a:r>
            <a:r>
              <a:rPr lang="en-US" i="1" dirty="0"/>
              <a:t>D</a:t>
            </a:r>
            <a:r>
              <a:rPr lang="en-US" i="1" baseline="-25000" dirty="0"/>
              <a:t>in</a:t>
            </a:r>
            <a:r>
              <a:rPr lang="en-US" dirty="0"/>
              <a:t> for a subset of events </a:t>
            </a:r>
            <a:r>
              <a:rPr lang="en-US" i="1" dirty="0" err="1"/>
              <a:t>D</a:t>
            </a:r>
            <a:r>
              <a:rPr lang="en-US" i="1" baseline="-25000" dirty="0" err="1"/>
              <a:t>out</a:t>
            </a:r>
            <a:r>
              <a:rPr lang="en-US" i="1" dirty="0"/>
              <a:t> </a:t>
            </a:r>
            <a:r>
              <a:rPr lang="en-US" dirty="0"/>
              <a:t>whose attribute values </a:t>
            </a:r>
            <a:r>
              <a:rPr lang="en-US" dirty="0">
                <a:solidFill>
                  <a:srgbClr val="FF0000"/>
                </a:solidFill>
              </a:rPr>
              <a:t>contain 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keyword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/>
              <a:t>.</a:t>
            </a:r>
          </a:p>
          <a:p>
            <a:pPr lvl="1"/>
            <a:r>
              <a:rPr lang="en-US" i="1" dirty="0" smtClean="0"/>
              <a:t>HIGHLIGHT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Highlight a subset of B/T/D connection events </a:t>
            </a:r>
            <a:r>
              <a:rPr lang="en-US" i="1" dirty="0" err="1" smtClean="0"/>
              <a:t>Dj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a characteristic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/>
              <a:t> in </a:t>
            </a:r>
            <a:r>
              <a:rPr lang="en-US" i="1" dirty="0"/>
              <a:t>Di</a:t>
            </a:r>
            <a:r>
              <a:rPr lang="en-US" dirty="0"/>
              <a:t> as suspicious events. 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F/S/H Operations filter the events based on a condition, named </a:t>
            </a:r>
            <a:r>
              <a:rPr lang="en-US" b="1" u="sng" dirty="0" smtClean="0">
                <a:solidFill>
                  <a:srgbClr val="FF0000"/>
                </a:solidFill>
              </a:rPr>
              <a:t>Characteristic Constraint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represented </a:t>
            </a:r>
            <a:r>
              <a:rPr lang="en-US" dirty="0" smtClean="0"/>
              <a:t>in </a:t>
            </a:r>
            <a:r>
              <a:rPr lang="en-US" dirty="0"/>
              <a:t>disjunctive normal </a:t>
            </a:r>
            <a:r>
              <a:rPr lang="en-US" dirty="0" smtClean="0"/>
              <a:t>form</a:t>
            </a:r>
            <a:r>
              <a:rPr lang="en-US" dirty="0" smtClean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64401"/>
              </p:ext>
            </p:extLst>
          </p:nvPr>
        </p:nvGraphicFramePr>
        <p:xfrm>
          <a:off x="1846450" y="5204141"/>
          <a:ext cx="17653009" cy="82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Document" r:id="rId4" imgW="6400800" imgH="292100" progId="Word.Document.12">
                  <p:embed/>
                </p:oleObj>
              </mc:Choice>
              <mc:Fallback>
                <p:oleObj name="Document" r:id="rId4" imgW="64008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6450" y="5204141"/>
                        <a:ext cx="17653009" cy="82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79959"/>
              </p:ext>
            </p:extLst>
          </p:nvPr>
        </p:nvGraphicFramePr>
        <p:xfrm>
          <a:off x="1177563" y="6031581"/>
          <a:ext cx="13097280" cy="38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Document" r:id="rId7" imgW="6400800" imgH="190500" progId="Word.Document.12">
                  <p:embed/>
                </p:oleObj>
              </mc:Choice>
              <mc:Fallback>
                <p:oleObj name="Document" r:id="rId7" imgW="64008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7563" y="6031581"/>
                        <a:ext cx="13097280" cy="38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5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ARSCA: Auditing Analysts’ Operations during their Analysis Processes</a:t>
            </a:r>
            <a:endParaRPr lang="en-US" dirty="0"/>
          </a:p>
        </p:txBody>
      </p:sp>
      <p:graphicFrame>
        <p:nvGraphicFramePr>
          <p:cNvPr id="4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40058"/>
              </p:ext>
            </p:extLst>
          </p:nvPr>
        </p:nvGraphicFramePr>
        <p:xfrm>
          <a:off x="361884" y="2185597"/>
          <a:ext cx="8153466" cy="384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Visio" r:id="rId4" imgW="10763086" imgH="6648391" progId="Visio.Drawing.15">
                  <p:embed/>
                </p:oleObj>
              </mc:Choice>
              <mc:Fallback>
                <p:oleObj name="Visio" r:id="rId4" imgW="10763086" imgH="664839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84" y="2185597"/>
                        <a:ext cx="8153466" cy="3843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5"/>
          <p:cNvSpPr/>
          <p:nvPr/>
        </p:nvSpPr>
        <p:spPr>
          <a:xfrm>
            <a:off x="2955235" y="2386851"/>
            <a:ext cx="2173356" cy="1252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6"/>
          <p:cNvSpPr/>
          <p:nvPr/>
        </p:nvSpPr>
        <p:spPr>
          <a:xfrm>
            <a:off x="3193774" y="4639515"/>
            <a:ext cx="1669774" cy="42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7"/>
          <p:cNvSpPr/>
          <p:nvPr/>
        </p:nvSpPr>
        <p:spPr>
          <a:xfrm>
            <a:off x="3193774" y="5231764"/>
            <a:ext cx="1669774" cy="454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10"/>
          <p:cNvSpPr/>
          <p:nvPr/>
        </p:nvSpPr>
        <p:spPr>
          <a:xfrm>
            <a:off x="6732933" y="5031221"/>
            <a:ext cx="1112355" cy="210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2136588" y="2289993"/>
            <a:ext cx="740186" cy="510316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2685" y="3810183"/>
            <a:ext cx="1200374" cy="617220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28803" y="4374288"/>
            <a:ext cx="1379669" cy="403413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2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 FSM of B/T/D Connection Events Based on Previous Operations of Analysts in ARSCA logs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36133" y="2669940"/>
            <a:ext cx="2279385" cy="10582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ARSCA Traces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062521" y="2574822"/>
            <a:ext cx="2456446" cy="1976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Finite State Machine of</a:t>
            </a:r>
          </a:p>
          <a:p>
            <a:pPr algn="ctr"/>
            <a:r>
              <a:rPr lang="en-US" sz="2400" dirty="0" smtClean="0"/>
              <a:t>Suspicious Event</a:t>
            </a:r>
          </a:p>
          <a:p>
            <a:pPr algn="ctr"/>
            <a:r>
              <a:rPr lang="en-US" sz="2400" dirty="0" smtClean="0"/>
              <a:t>Sequences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3894666" y="3011823"/>
            <a:ext cx="1934049" cy="3581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F/S/H Operations in an ARSCA trace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70186" y="2064454"/>
            <a:ext cx="2231814" cy="7219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Firewall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6667)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92982" y="2585179"/>
            <a:ext cx="2231814" cy="721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Filter</a:t>
            </a:r>
            <a:r>
              <a:rPr lang="zh-CN" altLang="en-US" dirty="0" smtClean="0"/>
              <a:t> </a:t>
            </a:r>
            <a:r>
              <a:rPr lang="zh-CN" altLang="zh-CN" dirty="0" smtClean="0"/>
              <a:t>(</a:t>
            </a:r>
            <a:r>
              <a:rPr lang="en-US" altLang="zh-CN" dirty="0" smtClean="0"/>
              <a:t>Firewall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zh-CN" altLang="zh-CN" dirty="0" smtClean="0"/>
              <a:t>!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6667)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70186" y="3758635"/>
            <a:ext cx="2231814" cy="7219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Firewall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zh-CN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21)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33333" y="3557435"/>
            <a:ext cx="3951111" cy="721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Firewall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/>
              <a:t>!</a:t>
            </a:r>
            <a:r>
              <a:rPr lang="en-US" altLang="zh-CN" dirty="0" smtClean="0"/>
              <a:t>=</a:t>
            </a:r>
            <a:r>
              <a:rPr lang="zh-CN" altLang="en-US" dirty="0" smtClean="0"/>
              <a:t>6</a:t>
            </a:r>
            <a:r>
              <a:rPr lang="en-US" altLang="zh-CN" dirty="0" smtClean="0"/>
              <a:t>667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!=</a:t>
            </a:r>
            <a:r>
              <a:rPr lang="zh-CN" altLang="en-US" dirty="0" smtClean="0"/>
              <a:t> </a:t>
            </a:r>
            <a:r>
              <a:rPr lang="en-US" altLang="zh-CN" dirty="0" smtClean="0"/>
              <a:t>21)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70592" y="5933942"/>
            <a:ext cx="2076591" cy="7219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Firewall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zh-CN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22)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233332" y="4747528"/>
            <a:ext cx="3951111" cy="9208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Firewall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log,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/>
              <a:t>!</a:t>
            </a:r>
            <a:r>
              <a:rPr lang="en-US" altLang="zh-CN" dirty="0" smtClean="0"/>
              <a:t>=</a:t>
            </a:r>
            <a:r>
              <a:rPr lang="zh-CN" altLang="en-US" dirty="0" smtClean="0"/>
              <a:t>6</a:t>
            </a:r>
            <a:r>
              <a:rPr lang="en-US" altLang="zh-CN" dirty="0" smtClean="0"/>
              <a:t>667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!=</a:t>
            </a:r>
            <a:r>
              <a:rPr lang="zh-CN" altLang="en-US" dirty="0" smtClean="0"/>
              <a:t> </a:t>
            </a:r>
            <a:r>
              <a:rPr lang="en-US" altLang="zh-CN" dirty="0" smtClean="0"/>
              <a:t>21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!=</a:t>
            </a:r>
            <a:r>
              <a:rPr lang="zh-CN" altLang="en-US" dirty="0" smtClean="0"/>
              <a:t> </a:t>
            </a:r>
            <a:r>
              <a:rPr lang="en-US" altLang="zh-CN" dirty="0" smtClean="0"/>
              <a:t>80)</a:t>
            </a:r>
            <a:endParaRPr lang="en-US" dirty="0"/>
          </a:p>
        </p:txBody>
      </p:sp>
      <p:cxnSp>
        <p:nvCxnSpPr>
          <p:cNvPr id="10" name="Straight Connector 9"/>
          <p:cNvCxnSpPr>
            <a:stCxn id="4" idx="3"/>
            <a:endCxn id="5" idx="0"/>
          </p:cNvCxnSpPr>
          <p:nvPr/>
        </p:nvCxnSpPr>
        <p:spPr>
          <a:xfrm>
            <a:off x="3302000" y="2425417"/>
            <a:ext cx="2906889" cy="15976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6" idx="0"/>
          </p:cNvCxnSpPr>
          <p:nvPr/>
        </p:nvCxnSpPr>
        <p:spPr>
          <a:xfrm flipH="1">
            <a:off x="2186093" y="2946142"/>
            <a:ext cx="2906889" cy="81249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 flipV="1">
            <a:off x="3302000" y="3918398"/>
            <a:ext cx="931333" cy="2012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9" idx="0"/>
          </p:cNvCxnSpPr>
          <p:nvPr/>
        </p:nvCxnSpPr>
        <p:spPr>
          <a:xfrm flipH="1">
            <a:off x="6208888" y="4279360"/>
            <a:ext cx="1" cy="46816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8" idx="0"/>
          </p:cNvCxnSpPr>
          <p:nvPr/>
        </p:nvCxnSpPr>
        <p:spPr>
          <a:xfrm>
            <a:off x="6208888" y="5668421"/>
            <a:ext cx="0" cy="26552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285866" y="2425417"/>
            <a:ext cx="113160" cy="39122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57196" y="1586050"/>
            <a:ext cx="135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Analyst’s Gradual</a:t>
            </a:r>
          </a:p>
          <a:p>
            <a:r>
              <a:rPr lang="en-US" dirty="0" smtClean="0"/>
              <a:t>Narrowing of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7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1913466" y="2293578"/>
            <a:ext cx="5618047" cy="14309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Triage State Machine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97851" y="1417638"/>
            <a:ext cx="3494475" cy="110683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S1</a:t>
            </a:r>
            <a:r>
              <a:rPr lang="en-US" altLang="zh-CN" dirty="0" smtClean="0"/>
              <a:t>:events satisfy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</a:t>
            </a:r>
          </a:p>
          <a:p>
            <a:pPr algn="ctr"/>
            <a:r>
              <a:rPr lang="en-US" dirty="0" smtClean="0"/>
              <a:t>C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6667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52340" y="2909594"/>
            <a:ext cx="3494475" cy="108419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</a:t>
            </a:r>
            <a:r>
              <a:rPr lang="en-US" dirty="0"/>
              <a:t>2</a:t>
            </a:r>
            <a:r>
              <a:rPr lang="en-US" altLang="zh-CN" dirty="0" smtClean="0"/>
              <a:t>: evens satisfy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</a:t>
            </a:r>
          </a:p>
          <a:p>
            <a:pPr algn="ctr"/>
            <a:r>
              <a:rPr lang="zh-CN" altLang="en-US" dirty="0" smtClean="0"/>
              <a:t> </a:t>
            </a:r>
            <a:r>
              <a:rPr lang="en-US" altLang="zh-CN" dirty="0" smtClean="0"/>
              <a:t>C2: </a:t>
            </a:r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21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350251" y="4483211"/>
            <a:ext cx="3342075" cy="11970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</a:t>
            </a:r>
            <a:r>
              <a:rPr lang="en-US" dirty="0"/>
              <a:t>3</a:t>
            </a:r>
            <a:r>
              <a:rPr lang="en-US" altLang="zh-CN" dirty="0" smtClean="0"/>
              <a:t>:events satisfy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</a:t>
            </a:r>
          </a:p>
          <a:p>
            <a:pPr algn="ctr"/>
            <a:r>
              <a:rPr lang="zh-CN" altLang="en-US" dirty="0" smtClean="0"/>
              <a:t> </a:t>
            </a:r>
            <a:r>
              <a:rPr lang="en-US" altLang="zh-CN" dirty="0" smtClean="0"/>
              <a:t>C3: </a:t>
            </a:r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22</a:t>
            </a:r>
            <a:endParaRPr lang="en-US" dirty="0" smtClean="0"/>
          </a:p>
        </p:txBody>
      </p:sp>
      <p:pic>
        <p:nvPicPr>
          <p:cNvPr id="17" name="Content Placeholder 5" descr="Screen Shot 2015-03-26 at 12.3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7513944" y="3509887"/>
            <a:ext cx="1498843" cy="824306"/>
          </a:xfrm>
          <a:prstGeom prst="rect">
            <a:avLst/>
          </a:prstGeom>
        </p:spPr>
      </p:pic>
      <p:cxnSp>
        <p:nvCxnSpPr>
          <p:cNvPr id="18" name="Curved Connector 17"/>
          <p:cNvCxnSpPr>
            <a:stCxn id="8" idx="6"/>
            <a:endCxn id="17" idx="1"/>
          </p:cNvCxnSpPr>
          <p:nvPr/>
        </p:nvCxnSpPr>
        <p:spPr>
          <a:xfrm>
            <a:off x="5546815" y="3451692"/>
            <a:ext cx="1967129" cy="47034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13944" y="3891602"/>
            <a:ext cx="1493700" cy="9453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5" descr="Screen Shot 2015-03-26 at 12.3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7519087" y="2015425"/>
            <a:ext cx="1498843" cy="824306"/>
          </a:xfrm>
          <a:prstGeom prst="rect">
            <a:avLst/>
          </a:prstGeom>
          <a:ln>
            <a:solidFill>
              <a:srgbClr val="9BBB59"/>
            </a:solidFill>
          </a:ln>
        </p:spPr>
      </p:pic>
      <p:cxnSp>
        <p:nvCxnSpPr>
          <p:cNvPr id="23" name="Curved Connector 22"/>
          <p:cNvCxnSpPr>
            <a:stCxn id="5" idx="6"/>
            <a:endCxn id="24" idx="1"/>
          </p:cNvCxnSpPr>
          <p:nvPr/>
        </p:nvCxnSpPr>
        <p:spPr>
          <a:xfrm>
            <a:off x="5692326" y="1971057"/>
            <a:ext cx="1821618" cy="327419"/>
          </a:xfrm>
          <a:prstGeom prst="curvedConnector3">
            <a:avLst>
              <a:gd name="adj1" fmla="val 50000"/>
            </a:avLst>
          </a:prstGeom>
          <a:ln>
            <a:solidFill>
              <a:srgbClr val="9BBB59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13944" y="2251206"/>
            <a:ext cx="1493700" cy="94539"/>
          </a:xfrm>
          <a:prstGeom prst="rect">
            <a:avLst/>
          </a:prstGeom>
          <a:noFill/>
          <a:ln w="19050" cmpd="sng"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5" descr="Screen Shot 2015-03-26 at 12.3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7618873" y="5025532"/>
            <a:ext cx="1498843" cy="824306"/>
          </a:xfrm>
          <a:prstGeom prst="rect">
            <a:avLst/>
          </a:prstGeom>
        </p:spPr>
      </p:pic>
      <p:cxnSp>
        <p:nvCxnSpPr>
          <p:cNvPr id="28" name="Curved Connector 27"/>
          <p:cNvCxnSpPr>
            <a:stCxn id="11" idx="6"/>
            <a:endCxn id="29" idx="1"/>
          </p:cNvCxnSpPr>
          <p:nvPr/>
        </p:nvCxnSpPr>
        <p:spPr>
          <a:xfrm>
            <a:off x="5692326" y="5081753"/>
            <a:ext cx="1926547" cy="511089"/>
          </a:xfrm>
          <a:prstGeom prst="curvedConnector3">
            <a:avLst>
              <a:gd name="adj1" fmla="val 50000"/>
            </a:avLst>
          </a:prstGeom>
          <a:ln>
            <a:solidFill>
              <a:srgbClr val="F79646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18873" y="5545572"/>
            <a:ext cx="1493700" cy="94539"/>
          </a:xfrm>
          <a:prstGeom prst="rect">
            <a:avLst/>
          </a:prstGeom>
          <a:noFill/>
          <a:ln w="19050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6972" y="2629906"/>
            <a:ext cx="146556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Network Connection Events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7095067" y="1232972"/>
            <a:ext cx="202264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Connection Event Sequence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76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668" y="4288934"/>
            <a:ext cx="8058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Filtering conditions of analysts provide the basis of generalization from connection event instances.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Instead of mining “event instances”, our approach mines the graphs of characteristic constraints.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0854" y="1561117"/>
            <a:ext cx="7368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Construct </a:t>
            </a:r>
            <a:r>
              <a:rPr lang="en-US" sz="3200" smtClean="0"/>
              <a:t>the </a:t>
            </a:r>
            <a:r>
              <a:rPr lang="en-US" sz="3200" smtClean="0"/>
              <a:t>Characteristic </a:t>
            </a:r>
            <a:r>
              <a:rPr lang="en-US" sz="3200" dirty="0" smtClean="0"/>
              <a:t>Constraint (CC)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Mine the CC Graph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Construct the FSM by Connecting States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9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Construct the Characteristics Constraint (CC)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Node</a:t>
            </a:r>
            <a:r>
              <a:rPr lang="en-US" dirty="0"/>
              <a:t>: F/S/H </a:t>
            </a:r>
            <a:r>
              <a:rPr lang="en-US" dirty="0" smtClean="0"/>
              <a:t>Operations</a:t>
            </a:r>
            <a:endParaRPr lang="en-US" dirty="0"/>
          </a:p>
          <a:p>
            <a:r>
              <a:rPr lang="en-US" b="1" dirty="0"/>
              <a:t>Edges</a:t>
            </a:r>
            <a:r>
              <a:rPr lang="en-US" dirty="0"/>
              <a:t>: Relationships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49324"/>
              </p:ext>
            </p:extLst>
          </p:nvPr>
        </p:nvGraphicFramePr>
        <p:xfrm>
          <a:off x="304800" y="3132667"/>
          <a:ext cx="11066443" cy="215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Document" r:id="rId4" imgW="6400800" imgH="1054100" progId="Word.Document.12">
                  <p:embed/>
                </p:oleObj>
              </mc:Choice>
              <mc:Fallback>
                <p:oleObj name="Document" r:id="rId4" imgW="6400800" imgH="105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132667"/>
                        <a:ext cx="11066443" cy="2150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446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CC Graph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31934"/>
              </p:ext>
            </p:extLst>
          </p:nvPr>
        </p:nvGraphicFramePr>
        <p:xfrm>
          <a:off x="457200" y="1455738"/>
          <a:ext cx="716597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Document" r:id="rId4" imgW="6540500" imgH="3162300" progId="Word.Document.12">
                  <p:embed/>
                </p:oleObj>
              </mc:Choice>
              <mc:Fallback>
                <p:oleObj name="Document" r:id="rId4" imgW="6540500" imgH="316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455738"/>
                        <a:ext cx="7165975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3437467" y="2438400"/>
            <a:ext cx="643466" cy="423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4532" y="3826669"/>
            <a:ext cx="2929467" cy="14565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O2 (Firewall, </a:t>
            </a:r>
            <a:r>
              <a:rPr lang="en-US" dirty="0" err="1" smtClean="0"/>
              <a:t>DstPort</a:t>
            </a:r>
            <a:r>
              <a:rPr lang="en-US" dirty="0" smtClean="0"/>
              <a:t> = 6667 AND </a:t>
            </a:r>
            <a:r>
              <a:rPr lang="en-US" dirty="0" err="1" smtClean="0"/>
              <a:t>SrcIP</a:t>
            </a:r>
            <a:r>
              <a:rPr lang="en-US" dirty="0" smtClean="0"/>
              <a:t>= internal AND </a:t>
            </a:r>
            <a:r>
              <a:rPr lang="en-US" dirty="0" err="1" smtClean="0"/>
              <a:t>DstIP</a:t>
            </a:r>
            <a:r>
              <a:rPr lang="en-US" dirty="0" smtClean="0"/>
              <a:t> = external)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26000" y="1476375"/>
            <a:ext cx="3085086" cy="10207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O1 (Firewall, </a:t>
            </a:r>
            <a:r>
              <a:rPr lang="en-US" dirty="0" err="1" smtClean="0"/>
              <a:t>DstPort</a:t>
            </a:r>
            <a:r>
              <a:rPr lang="en-US" dirty="0" smtClean="0"/>
              <a:t>=6667)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56400" y="3839105"/>
            <a:ext cx="2048933" cy="144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O3 (Firewall, </a:t>
            </a:r>
            <a:r>
              <a:rPr lang="en-US" dirty="0" err="1" smtClean="0"/>
              <a:t>DstPort</a:t>
            </a:r>
            <a:r>
              <a:rPr lang="en-US" dirty="0" smtClean="0"/>
              <a:t> != 6667)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0"/>
            <a:endCxn id="7" idx="4"/>
          </p:cNvCxnSpPr>
          <p:nvPr/>
        </p:nvCxnSpPr>
        <p:spPr>
          <a:xfrm flipV="1">
            <a:off x="5139266" y="2497137"/>
            <a:ext cx="1229277" cy="1329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9472601">
            <a:off x="5070548" y="2971547"/>
            <a:ext cx="78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Is_sub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4"/>
            <a:endCxn id="8" idx="0"/>
          </p:cNvCxnSpPr>
          <p:nvPr/>
        </p:nvCxnSpPr>
        <p:spPr>
          <a:xfrm>
            <a:off x="6368543" y="2497137"/>
            <a:ext cx="1412324" cy="1341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3175764">
            <a:off x="6797352" y="2899394"/>
            <a:ext cx="84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is_com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14345" y="5869001"/>
            <a:ext cx="322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Characteristics Constraint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0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274638"/>
            <a:ext cx="8405916" cy="1317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2 Mine the CC Graphs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0275"/>
            <a:ext cx="8369935" cy="42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4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11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5"/>
          <p:cNvSpPr txBox="1">
            <a:spLocks noChangeArrowheads="1"/>
          </p:cNvSpPr>
          <p:nvPr/>
        </p:nvSpPr>
        <p:spPr bwMode="auto">
          <a:xfrm>
            <a:off x="7543800" y="4495800"/>
            <a:ext cx="1350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System Analysts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57400" y="17526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21336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2982913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8" name="TextBox 19"/>
          <p:cNvSpPr txBox="1">
            <a:spLocks noChangeArrowheads="1"/>
          </p:cNvSpPr>
          <p:nvPr/>
        </p:nvSpPr>
        <p:spPr bwMode="auto">
          <a:xfrm>
            <a:off x="228600" y="32004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/>
              <a:t>Computer network</a:t>
            </a:r>
          </a:p>
        </p:txBody>
      </p:sp>
      <p:sp>
        <p:nvSpPr>
          <p:cNvPr id="5129" name="TextBox 20"/>
          <p:cNvSpPr txBox="1">
            <a:spLocks noChangeArrowheads="1"/>
          </p:cNvSpPr>
          <p:nvPr/>
        </p:nvSpPr>
        <p:spPr bwMode="auto">
          <a:xfrm>
            <a:off x="1752600" y="609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Software</a:t>
            </a:r>
          </a:p>
          <a:p>
            <a:pPr eaLnBrk="1" hangingPunct="1"/>
            <a:r>
              <a:rPr lang="en-US" sz="1200"/>
              <a:t>Sensors, probes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Hyper Sentry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Cruiser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15240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1" name="TextBox 23"/>
          <p:cNvSpPr txBox="1">
            <a:spLocks noChangeArrowheads="1"/>
          </p:cNvSpPr>
          <p:nvPr/>
        </p:nvSpPr>
        <p:spPr bwMode="auto">
          <a:xfrm rot="-5400000">
            <a:off x="5634038" y="2214562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Multi-Sensory Human Computer Interaction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7086600" y="2384425"/>
            <a:ext cx="381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2362200" y="3581400"/>
            <a:ext cx="1219200" cy="10668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>
              <a:solidFill>
                <a:schemeClr val="tx1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900">
              <a:solidFill>
                <a:schemeClr val="tx1"/>
              </a:solidFill>
            </a:endParaRP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Enterprise Model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Activity Logs 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IDS reports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Vulnerabilities</a:t>
            </a:r>
          </a:p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0" y="304800"/>
            <a:ext cx="2514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Cognitive Models &amp; Decision Aids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Instance Based Learning Models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 Simulation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 Measures of SA &amp; Shared SA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67000" y="990600"/>
            <a:ext cx="609600" cy="2209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6" name="TextBox 29"/>
          <p:cNvSpPr txBox="1">
            <a:spLocks noChangeArrowheads="1"/>
          </p:cNvSpPr>
          <p:nvPr/>
        </p:nvSpPr>
        <p:spPr bwMode="auto">
          <a:xfrm>
            <a:off x="2057400" y="23256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5137" name="TextBox 30"/>
          <p:cNvSpPr txBox="1">
            <a:spLocks noChangeArrowheads="1"/>
          </p:cNvSpPr>
          <p:nvPr/>
        </p:nvSpPr>
        <p:spPr bwMode="auto">
          <a:xfrm>
            <a:off x="2057400" y="2347913"/>
            <a:ext cx="27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 </a:t>
            </a:r>
          </a:p>
        </p:txBody>
      </p:sp>
      <p:sp>
        <p:nvSpPr>
          <p:cNvPr id="5138" name="TextBox 31"/>
          <p:cNvSpPr txBox="1">
            <a:spLocks noChangeArrowheads="1"/>
          </p:cNvSpPr>
          <p:nvPr/>
        </p:nvSpPr>
        <p:spPr bwMode="auto">
          <a:xfrm rot="-5400000">
            <a:off x="2086769" y="1875631"/>
            <a:ext cx="177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/>
              <a:t>Data Conditioning</a:t>
            </a:r>
          </a:p>
          <a:p>
            <a:pPr algn="ctr" eaLnBrk="1" hangingPunct="1"/>
            <a:r>
              <a:rPr lang="en-US" sz="1200"/>
              <a:t>Association &amp; Correlation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6781800" y="1219200"/>
            <a:ext cx="15240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362200" y="1795463"/>
            <a:ext cx="304800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2895600" y="3200400"/>
            <a:ext cx="15240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339975" y="2176463"/>
            <a:ext cx="304800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339975" y="2994025"/>
            <a:ext cx="3048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9200" y="1600200"/>
            <a:ext cx="121920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5400" y="1619250"/>
            <a:ext cx="1143000" cy="1724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Automated </a:t>
            </a:r>
          </a:p>
          <a:p>
            <a:pPr>
              <a:defRPr/>
            </a:pPr>
            <a:r>
              <a:rPr lang="en-US" sz="1200" dirty="0"/>
              <a:t>Reasoning </a:t>
            </a:r>
          </a:p>
          <a:p>
            <a:pPr>
              <a:defRPr/>
            </a:pPr>
            <a:r>
              <a:rPr lang="en-US" sz="1200" dirty="0"/>
              <a:t>Tools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000" dirty="0"/>
              <a:t>  R-CAST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1000" dirty="0"/>
              <a:t>Plan-based narratives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1000" dirty="0"/>
              <a:t>Graphical models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1000" dirty="0"/>
              <a:t>Uncertainty analysis</a:t>
            </a:r>
          </a:p>
        </p:txBody>
      </p:sp>
      <p:sp>
        <p:nvSpPr>
          <p:cNvPr id="43" name="Up-Down Arrow 42"/>
          <p:cNvSpPr/>
          <p:nvPr/>
        </p:nvSpPr>
        <p:spPr>
          <a:xfrm>
            <a:off x="5562600" y="3429000"/>
            <a:ext cx="152400" cy="1295400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6705600" y="3429000"/>
            <a:ext cx="152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Left-Right Arrow 44"/>
          <p:cNvSpPr/>
          <p:nvPr/>
        </p:nvSpPr>
        <p:spPr>
          <a:xfrm>
            <a:off x="6248400" y="2384425"/>
            <a:ext cx="304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5638800" y="1257300"/>
            <a:ext cx="15240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57600" y="1600200"/>
            <a:ext cx="10668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Information Aggregation &amp; Fusion</a:t>
            </a:r>
          </a:p>
          <a:p>
            <a:pPr marL="112713" indent="-57150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 Transaction Graph  methods</a:t>
            </a:r>
          </a:p>
          <a:p>
            <a:pPr marL="112713" indent="-57150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Damage assessment</a:t>
            </a:r>
          </a:p>
        </p:txBody>
      </p:sp>
      <p:sp>
        <p:nvSpPr>
          <p:cNvPr id="48" name="Left-Right Arrow 47"/>
          <p:cNvSpPr/>
          <p:nvPr/>
        </p:nvSpPr>
        <p:spPr>
          <a:xfrm>
            <a:off x="4724400" y="2384425"/>
            <a:ext cx="304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3276600" y="2384425"/>
            <a:ext cx="304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153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1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1066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eft-Right Arrow 49"/>
          <p:cNvSpPr/>
          <p:nvPr/>
        </p:nvSpPr>
        <p:spPr>
          <a:xfrm rot="19571566">
            <a:off x="7188200" y="1022350"/>
            <a:ext cx="457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1839750">
            <a:off x="7107238" y="347345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5200" y="4800600"/>
            <a:ext cx="3657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5158" name="Group 53"/>
          <p:cNvGrpSpPr>
            <a:grpSpLocks/>
          </p:cNvGrpSpPr>
          <p:nvPr/>
        </p:nvGrpSpPr>
        <p:grpSpPr bwMode="auto">
          <a:xfrm>
            <a:off x="4191000" y="5029200"/>
            <a:ext cx="3048000" cy="1447800"/>
            <a:chOff x="152400" y="1447800"/>
            <a:chExt cx="7162800" cy="3962400"/>
          </a:xfrm>
        </p:grpSpPr>
        <p:pic>
          <p:nvPicPr>
            <p:cNvPr id="516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456807"/>
              <a:ext cx="1509712" cy="150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1905794" y="2590467"/>
              <a:ext cx="227569" cy="23027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5794" y="2972804"/>
              <a:ext cx="227569" cy="2259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5794" y="3820026"/>
              <a:ext cx="227569" cy="2302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72" name="TextBox 58"/>
            <p:cNvSpPr txBox="1">
              <a:spLocks noChangeArrowheads="1"/>
            </p:cNvSpPr>
            <p:nvPr/>
          </p:nvSpPr>
          <p:spPr bwMode="auto">
            <a:xfrm>
              <a:off x="152400" y="4038599"/>
              <a:ext cx="1600200" cy="92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800"/>
                <a:t>Computer network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01198" y="2360195"/>
              <a:ext cx="533478" cy="190734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Left-Right Arrow 60"/>
            <p:cNvSpPr/>
            <p:nvPr/>
          </p:nvSpPr>
          <p:spPr>
            <a:xfrm>
              <a:off x="6934676" y="3220453"/>
              <a:ext cx="380524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lowchart: Magnetic Disk 61"/>
            <p:cNvSpPr/>
            <p:nvPr/>
          </p:nvSpPr>
          <p:spPr>
            <a:xfrm>
              <a:off x="2207976" y="4341395"/>
              <a:ext cx="1219913" cy="1068805"/>
            </a:xfrm>
            <a:prstGeom prst="flowChartMagneticDisk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Char char="•"/>
                <a:defRPr/>
              </a:pPr>
              <a:endParaRPr lang="en-US" sz="70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50080" y="1447800"/>
              <a:ext cx="2514441" cy="60826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Char char="•"/>
                <a:defRPr/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13887" y="2360195"/>
              <a:ext cx="611823" cy="167706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78" name="TextBox 64"/>
            <p:cNvSpPr txBox="1">
              <a:spLocks noChangeArrowheads="1"/>
            </p:cNvSpPr>
            <p:nvPr/>
          </p:nvSpPr>
          <p:spPr bwMode="auto">
            <a:xfrm>
              <a:off x="1905000" y="3163669"/>
              <a:ext cx="184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  <a:p>
              <a:pPr eaLnBrk="1" hangingPunct="1"/>
              <a:endParaRPr lang="en-US"/>
            </a:p>
          </p:txBody>
        </p:sp>
        <p:sp>
          <p:nvSpPr>
            <p:cNvPr id="5179" name="TextBox 65"/>
            <p:cNvSpPr txBox="1">
              <a:spLocks noChangeArrowheads="1"/>
            </p:cNvSpPr>
            <p:nvPr/>
          </p:nvSpPr>
          <p:spPr bwMode="auto">
            <a:xfrm>
              <a:off x="1905794" y="3185695"/>
              <a:ext cx="611823" cy="129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1000"/>
                <a:t> 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400"/>
                <a:t> 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1200"/>
                <a:t> </a:t>
              </a:r>
            </a:p>
          </p:txBody>
        </p:sp>
        <p:sp>
          <p:nvSpPr>
            <p:cNvPr id="67" name="Up-Down Arrow 66"/>
            <p:cNvSpPr/>
            <p:nvPr/>
          </p:nvSpPr>
          <p:spPr>
            <a:xfrm>
              <a:off x="6628765" y="2056063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2207976" y="2633915"/>
              <a:ext cx="305911" cy="1868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Up-Down Arrow 68"/>
            <p:cNvSpPr/>
            <p:nvPr/>
          </p:nvSpPr>
          <p:spPr>
            <a:xfrm>
              <a:off x="2741454" y="4037263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2189321" y="3016251"/>
              <a:ext cx="302182" cy="1824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2189321" y="3833062"/>
              <a:ext cx="302182" cy="1824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875371" y="2438400"/>
              <a:ext cx="1219916" cy="18291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86" name="TextBox 72"/>
            <p:cNvSpPr txBox="1">
              <a:spLocks noChangeArrowheads="1"/>
            </p:cNvSpPr>
            <p:nvPr/>
          </p:nvSpPr>
          <p:spPr bwMode="auto">
            <a:xfrm>
              <a:off x="4953000" y="2457272"/>
              <a:ext cx="1143000" cy="31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800"/>
            </a:p>
          </p:txBody>
        </p:sp>
        <p:sp>
          <p:nvSpPr>
            <p:cNvPr id="74" name="Up-Down Arrow 73"/>
            <p:cNvSpPr/>
            <p:nvPr/>
          </p:nvSpPr>
          <p:spPr>
            <a:xfrm>
              <a:off x="5408852" y="4267536"/>
              <a:ext cx="152954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Up-Down Arrow 74"/>
            <p:cNvSpPr/>
            <p:nvPr/>
          </p:nvSpPr>
          <p:spPr>
            <a:xfrm>
              <a:off x="6554152" y="4267536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Left-Right Arrow 75"/>
            <p:cNvSpPr/>
            <p:nvPr/>
          </p:nvSpPr>
          <p:spPr>
            <a:xfrm>
              <a:off x="6095287" y="3220453"/>
              <a:ext cx="305911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Up-Down Arrow 76"/>
            <p:cNvSpPr/>
            <p:nvPr/>
          </p:nvSpPr>
          <p:spPr>
            <a:xfrm>
              <a:off x="5487194" y="2095167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72656" y="2347162"/>
              <a:ext cx="1100536" cy="169010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 indent="-57150">
                <a:buFont typeface="Arial" charset="0"/>
                <a:buChar char="•"/>
                <a:defRPr/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79" name="Left-Right Arrow 78"/>
            <p:cNvSpPr/>
            <p:nvPr/>
          </p:nvSpPr>
          <p:spPr>
            <a:xfrm>
              <a:off x="4573192" y="3220453"/>
              <a:ext cx="302179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Left-Right Arrow 79"/>
            <p:cNvSpPr/>
            <p:nvPr/>
          </p:nvSpPr>
          <p:spPr>
            <a:xfrm>
              <a:off x="3125709" y="3220453"/>
              <a:ext cx="302179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159" name="Picture 2" descr="C:\Users\Nancy\AppData\Local\Microsoft\Windows\Temporary Internet Files\Content.IE5\WDPM0UVZ\MC9001560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4667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2" descr="C:\Users\Nancy\AppData\Local\Microsoft\Windows\Temporary Internet Files\Content.IE5\WDPM0UVZ\MC9001560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4667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2" descr="C:\Users\Nancy\AppData\Local\Microsoft\Windows\Temporary Internet Files\Content.IE5\WDPM0UVZ\MC9001560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457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Left-Right Arrow 85"/>
          <p:cNvSpPr/>
          <p:nvPr/>
        </p:nvSpPr>
        <p:spPr>
          <a:xfrm rot="18857979">
            <a:off x="7006431" y="5187157"/>
            <a:ext cx="331787" cy="1143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Left-Right Arrow 86"/>
          <p:cNvSpPr/>
          <p:nvPr/>
        </p:nvSpPr>
        <p:spPr>
          <a:xfrm rot="2262230">
            <a:off x="7086600" y="6089650"/>
            <a:ext cx="260350" cy="904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64" name="TextBox 87"/>
          <p:cNvSpPr txBox="1">
            <a:spLocks noChangeArrowheads="1"/>
          </p:cNvSpPr>
          <p:nvPr/>
        </p:nvSpPr>
        <p:spPr bwMode="auto">
          <a:xfrm rot="10800000" flipV="1">
            <a:off x="457200" y="3733800"/>
            <a:ext cx="1169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Real World</a:t>
            </a:r>
          </a:p>
        </p:txBody>
      </p:sp>
      <p:sp>
        <p:nvSpPr>
          <p:cNvPr id="90" name="Right Arrow 89"/>
          <p:cNvSpPr/>
          <p:nvPr/>
        </p:nvSpPr>
        <p:spPr>
          <a:xfrm rot="2590265" flipV="1">
            <a:off x="1108075" y="4970463"/>
            <a:ext cx="1493838" cy="265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66" name="TextBox 81"/>
          <p:cNvSpPr txBox="1">
            <a:spLocks noChangeArrowheads="1"/>
          </p:cNvSpPr>
          <p:nvPr/>
        </p:nvSpPr>
        <p:spPr bwMode="auto">
          <a:xfrm>
            <a:off x="2362200" y="5638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Test-bed</a:t>
            </a:r>
          </a:p>
        </p:txBody>
      </p:sp>
      <p:sp>
        <p:nvSpPr>
          <p:cNvPr id="5167" name="Oval 14"/>
          <p:cNvSpPr>
            <a:spLocks noChangeArrowheads="1"/>
          </p:cNvSpPr>
          <p:nvPr/>
        </p:nvSpPr>
        <p:spPr bwMode="auto">
          <a:xfrm>
            <a:off x="5122068" y="103188"/>
            <a:ext cx="3693319" cy="3402012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089CC277-C6CE-459D-82D7-5C603A5FF58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77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28" y="274638"/>
            <a:ext cx="8100672" cy="1020570"/>
          </a:xfrm>
        </p:spPr>
        <p:txBody>
          <a:bodyPr>
            <a:normAutofit/>
          </a:bodyPr>
          <a:lstStyle/>
          <a:p>
            <a:r>
              <a:rPr lang="en-US" dirty="0" smtClean="0"/>
              <a:t>Step 2.1 Identify Candidate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1" y="1466315"/>
            <a:ext cx="8545350" cy="30527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the terminate nodes of the </a:t>
            </a:r>
            <a:r>
              <a:rPr lang="en-US" dirty="0" err="1" smtClean="0"/>
              <a:t>subsumption</a:t>
            </a:r>
            <a:r>
              <a:rPr lang="en-US" dirty="0" smtClean="0"/>
              <a:t> tree of F/S/H operations</a:t>
            </a:r>
          </a:p>
          <a:p>
            <a:pPr lvl="1"/>
            <a:r>
              <a:rPr lang="en-US" dirty="0" smtClean="0"/>
              <a:t>A chain of is-subsumed-by conditions indicates the analyst’s process of gradual refinement of focus. </a:t>
            </a:r>
          </a:p>
          <a:p>
            <a:pPr lvl="1"/>
            <a:r>
              <a:rPr lang="en-US" dirty="0" smtClean="0"/>
              <a:t>Each “terminate node” of the </a:t>
            </a:r>
            <a:r>
              <a:rPr lang="en-US" dirty="0" err="1" smtClean="0"/>
              <a:t>subsumption</a:t>
            </a:r>
            <a:r>
              <a:rPr lang="en-US" dirty="0" smtClean="0"/>
              <a:t> tree represents the final focus that includes suspicious connection events. </a:t>
            </a:r>
          </a:p>
          <a:p>
            <a:pPr lvl="1"/>
            <a:r>
              <a:rPr lang="en-US" dirty="0" smtClean="0"/>
              <a:t>They are the “candidate states” of  the FSM</a:t>
            </a:r>
          </a:p>
        </p:txBody>
      </p:sp>
      <p:sp>
        <p:nvSpPr>
          <p:cNvPr id="4" name="Oval 3"/>
          <p:cNvSpPr/>
          <p:nvPr/>
        </p:nvSpPr>
        <p:spPr>
          <a:xfrm>
            <a:off x="6475297" y="4401196"/>
            <a:ext cx="364629" cy="326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349563" y="4680262"/>
            <a:ext cx="179133" cy="43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102304" y="5065243"/>
            <a:ext cx="364629" cy="326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41958" y="5117962"/>
            <a:ext cx="364629" cy="326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67868" y="5840735"/>
            <a:ext cx="364629" cy="326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77329" y="5879962"/>
            <a:ext cx="364629" cy="32694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76987" y="5795526"/>
            <a:ext cx="364629" cy="32694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45863" y="5442262"/>
            <a:ext cx="179133" cy="43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  <a:endCxn id="8" idx="5"/>
          </p:cNvCxnSpPr>
          <p:nvPr/>
        </p:nvCxnSpPr>
        <p:spPr>
          <a:xfrm flipH="1" flipV="1">
            <a:off x="6453188" y="5397028"/>
            <a:ext cx="296995" cy="443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4" idx="5"/>
          </p:cNvCxnSpPr>
          <p:nvPr/>
        </p:nvCxnSpPr>
        <p:spPr>
          <a:xfrm flipH="1" flipV="1">
            <a:off x="6786527" y="4680262"/>
            <a:ext cx="369176" cy="432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7323967" y="5399699"/>
            <a:ext cx="306419" cy="443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02304" y="6496124"/>
            <a:ext cx="364629" cy="32694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8" idx="0"/>
            <a:endCxn id="4" idx="5"/>
          </p:cNvCxnSpPr>
          <p:nvPr/>
        </p:nvCxnSpPr>
        <p:spPr>
          <a:xfrm flipH="1" flipV="1">
            <a:off x="6786527" y="4680262"/>
            <a:ext cx="1269769" cy="384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873981" y="5065243"/>
            <a:ext cx="364629" cy="32694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4" idx="1"/>
            <a:endCxn id="9" idx="5"/>
          </p:cNvCxnSpPr>
          <p:nvPr/>
        </p:nvCxnSpPr>
        <p:spPr>
          <a:xfrm flipH="1" flipV="1">
            <a:off x="6879098" y="6119801"/>
            <a:ext cx="276605" cy="424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55703" y="4501795"/>
            <a:ext cx="140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subsumedBy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3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2.2 Refine the States of FSM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409"/>
            <a:ext cx="8356748" cy="4904307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emove the overlap among candidate states </a:t>
            </a:r>
          </a:p>
          <a:p>
            <a:pPr lvl="1"/>
            <a:r>
              <a:rPr lang="en-US" dirty="0" smtClean="0"/>
              <a:t>(1) Find the largest clique among “</a:t>
            </a:r>
            <a:r>
              <a:rPr lang="en-US" dirty="0" err="1" smtClean="0"/>
              <a:t>isCom</a:t>
            </a:r>
            <a:r>
              <a:rPr lang="en-US" dirty="0" smtClean="0"/>
              <a:t>” </a:t>
            </a:r>
            <a:r>
              <a:rPr lang="en-US" dirty="0" err="1" smtClean="0"/>
              <a:t>subgraphs</a:t>
            </a:r>
            <a:endParaRPr lang="en-US" dirty="0" smtClean="0"/>
          </a:p>
          <a:p>
            <a:pPr lvl="1"/>
            <a:r>
              <a:rPr lang="en-US" dirty="0" smtClean="0"/>
              <a:t>(2) </a:t>
            </a:r>
            <a:r>
              <a:rPr lang="en-US" u="sng" dirty="0" smtClean="0"/>
              <a:t>Refine</a:t>
            </a:r>
            <a:r>
              <a:rPr lang="en-US" dirty="0" smtClean="0"/>
              <a:t> the candidate states not in the clique so that they are disjoint with the clique.</a:t>
            </a:r>
          </a:p>
          <a:p>
            <a:pPr lvl="2"/>
            <a:r>
              <a:rPr lang="en-US" dirty="0" smtClean="0"/>
              <a:t>After adjusting all the candidate states, we have a set of states which are mutually disjoint. </a:t>
            </a:r>
          </a:p>
        </p:txBody>
      </p:sp>
    </p:spTree>
    <p:extLst>
      <p:ext uri="{BB962C8B-B14F-4D97-AF65-F5344CB8AC3E}">
        <p14:creationId xmlns:p14="http://schemas.microsoft.com/office/powerpoint/2010/main" val="59334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Result from Step 2.2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26726" y="1671638"/>
            <a:ext cx="3494475" cy="110683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S1</a:t>
            </a:r>
            <a:r>
              <a:rPr lang="en-US" altLang="zh-CN" dirty="0" smtClean="0"/>
              <a:t>:events satisfy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</a:t>
            </a:r>
          </a:p>
          <a:p>
            <a:pPr algn="ctr"/>
            <a:r>
              <a:rPr lang="en-US" dirty="0" smtClean="0"/>
              <a:t>C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6667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26726" y="3351734"/>
            <a:ext cx="3494475" cy="10841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</a:t>
            </a:r>
            <a:r>
              <a:rPr lang="en-US" dirty="0"/>
              <a:t>2</a:t>
            </a:r>
            <a:r>
              <a:rPr lang="en-US" altLang="zh-CN" dirty="0" smtClean="0"/>
              <a:t>: evens satisfy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</a:t>
            </a:r>
          </a:p>
          <a:p>
            <a:pPr algn="ctr"/>
            <a:r>
              <a:rPr lang="zh-CN" altLang="en-US" dirty="0" smtClean="0"/>
              <a:t> </a:t>
            </a:r>
            <a:r>
              <a:rPr lang="en-US" altLang="zh-CN" dirty="0" smtClean="0"/>
              <a:t>C2: </a:t>
            </a:r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21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79126" y="5014023"/>
            <a:ext cx="3342075" cy="119708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</a:t>
            </a:r>
            <a:r>
              <a:rPr lang="en-US" dirty="0"/>
              <a:t>3</a:t>
            </a:r>
            <a:r>
              <a:rPr lang="en-US" altLang="zh-CN" dirty="0" smtClean="0"/>
              <a:t>:events satisfy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</a:t>
            </a:r>
          </a:p>
          <a:p>
            <a:pPr algn="ctr"/>
            <a:r>
              <a:rPr lang="zh-CN" altLang="en-US" dirty="0" smtClean="0"/>
              <a:t> </a:t>
            </a:r>
            <a:r>
              <a:rPr lang="en-US" altLang="zh-CN" dirty="0" smtClean="0"/>
              <a:t>C3: </a:t>
            </a:r>
            <a:r>
              <a:rPr lang="en-US" dirty="0" smtClean="0"/>
              <a:t>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22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0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Construct Finite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32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Connect states with temporal relationships based on the connection event data </a:t>
            </a:r>
          </a:p>
          <a:p>
            <a:r>
              <a:rPr lang="en-US" dirty="0" smtClean="0"/>
              <a:t>Ex: port=6667(C1) </a:t>
            </a:r>
            <a:r>
              <a:rPr lang="en-US" u="sng" dirty="0" smtClean="0"/>
              <a:t>“can-happen-before” </a:t>
            </a:r>
            <a:r>
              <a:rPr lang="en-US" dirty="0" smtClean="0"/>
              <a:t>port=21(C2)</a:t>
            </a:r>
          </a:p>
          <a:p>
            <a:pPr lvl="1"/>
            <a:r>
              <a:rPr lang="en-US" dirty="0" smtClean="0"/>
              <a:t>If C1 and </a:t>
            </a:r>
            <a:r>
              <a:rPr lang="en-US" dirty="0"/>
              <a:t>C</a:t>
            </a:r>
            <a:r>
              <a:rPr lang="en-US" dirty="0" smtClean="0"/>
              <a:t>2 are two states, E1 and E2 are two connection events, and</a:t>
            </a:r>
          </a:p>
          <a:p>
            <a:pPr lvl="2"/>
            <a:r>
              <a:rPr lang="en-US" dirty="0" smtClean="0"/>
              <a:t>E1 satisfies C1, E2 satisfies C2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1 occurred before</a:t>
            </a:r>
            <a:r>
              <a:rPr lang="en-US" dirty="0" smtClean="0">
                <a:sym typeface="Wingdings"/>
              </a:rPr>
              <a:t> E2</a:t>
            </a:r>
          </a:p>
          <a:p>
            <a:pPr lvl="1"/>
            <a:r>
              <a:rPr lang="en-US" dirty="0" smtClean="0">
                <a:sym typeface="Wingdings"/>
              </a:rPr>
              <a:t>then we say C1 “can-happen-before” C2.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Implication: If a </a:t>
            </a:r>
            <a:r>
              <a:rPr lang="en-US" dirty="0" smtClean="0"/>
              <a:t>sequence of connection events include one satisfying C1 </a:t>
            </a:r>
            <a:r>
              <a:rPr lang="en-US" u="sng" dirty="0" smtClean="0"/>
              <a:t>followed by </a:t>
            </a:r>
            <a:r>
              <a:rPr lang="en-US" dirty="0" smtClean="0"/>
              <a:t>another event that satisfies C2, this connection event sequence indicates something suspicious.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3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306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dirty="0" smtClean="0"/>
              <a:t>29 ARSCA traces have been collected in a previous experiment:</a:t>
            </a:r>
          </a:p>
          <a:p>
            <a:pPr lvl="2"/>
            <a:r>
              <a:rPr lang="en-US" dirty="0" smtClean="0"/>
              <a:t>A 60-minute cyber analysis task involving two data sources (IDS alerts and Firewall logs)</a:t>
            </a:r>
          </a:p>
          <a:p>
            <a:pPr lvl="2"/>
            <a:r>
              <a:rPr lang="en-US" dirty="0" smtClean="0"/>
              <a:t>Collaborated with ARL in recruiting 30  full</a:t>
            </a:r>
            <a:r>
              <a:rPr lang="en-US" dirty="0"/>
              <a:t>-time professional cyber </a:t>
            </a:r>
            <a:r>
              <a:rPr lang="en-US" dirty="0" smtClean="0"/>
              <a:t>analysts </a:t>
            </a:r>
          </a:p>
          <a:p>
            <a:pPr lvl="2"/>
            <a:r>
              <a:rPr lang="en-US" dirty="0" smtClean="0"/>
              <a:t>Used ARSCA to audit the subjects’ data triage operations</a:t>
            </a:r>
          </a:p>
          <a:p>
            <a:pPr lvl="2"/>
            <a:r>
              <a:rPr lang="en-US" dirty="0" smtClean="0"/>
              <a:t>Task Design</a:t>
            </a:r>
          </a:p>
          <a:p>
            <a:pPr lvl="3"/>
            <a:r>
              <a:rPr lang="en-US" dirty="0" smtClean="0"/>
              <a:t>Used data from 10-minute time window of VAST Challenge 2012</a:t>
            </a:r>
            <a:endParaRPr lang="en-US" dirty="0"/>
          </a:p>
          <a:p>
            <a:pPr lvl="3"/>
            <a:r>
              <a:rPr lang="en-US" dirty="0" smtClean="0"/>
              <a:t>Subjects need to analyze </a:t>
            </a:r>
            <a:r>
              <a:rPr lang="en-US" dirty="0" smtClean="0">
                <a:solidFill>
                  <a:srgbClr val="FF0000"/>
                </a:solidFill>
              </a:rPr>
              <a:t>239 </a:t>
            </a:r>
            <a:r>
              <a:rPr lang="en-US" dirty="0">
                <a:solidFill>
                  <a:srgbClr val="FF0000"/>
                </a:solidFill>
              </a:rPr>
              <a:t>IDS alerts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115,524 firewall logs</a:t>
            </a:r>
            <a:r>
              <a:rPr lang="en-US" dirty="0"/>
              <a:t>, </a:t>
            </a:r>
            <a:r>
              <a:rPr lang="en-US" dirty="0" smtClean="0"/>
              <a:t>reporting malicious network </a:t>
            </a:r>
            <a:r>
              <a:rPr lang="en-US" dirty="0"/>
              <a:t>connection events that happened in </a:t>
            </a:r>
            <a:r>
              <a:rPr lang="en-US" dirty="0" smtClean="0"/>
              <a:t>the </a:t>
            </a:r>
            <a:r>
              <a:rPr lang="en-US" dirty="0"/>
              <a:t>10-minute time window.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380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Evaluate the Feasibility of the Data Triage Automation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9559" cy="46442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Test Data Set:</a:t>
            </a:r>
          </a:p>
          <a:p>
            <a:pPr lvl="1"/>
            <a:r>
              <a:rPr lang="en-US" dirty="0" smtClean="0"/>
              <a:t>Entire data sources provided in VAST Challenge 2012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23,595,817</a:t>
            </a:r>
            <a:r>
              <a:rPr lang="en-US" dirty="0" smtClean="0"/>
              <a:t> firewall logs and </a:t>
            </a:r>
            <a:r>
              <a:rPr lang="en-US" dirty="0" smtClean="0">
                <a:solidFill>
                  <a:srgbClr val="FF0000"/>
                </a:solidFill>
              </a:rPr>
              <a:t>35,709</a:t>
            </a:r>
            <a:r>
              <a:rPr lang="en-US" dirty="0" smtClean="0"/>
              <a:t> IDS alerts </a:t>
            </a:r>
          </a:p>
          <a:p>
            <a:pPr lvl="2"/>
            <a:r>
              <a:rPr lang="en-US" dirty="0" smtClean="0"/>
              <a:t>Events collected over a period of </a:t>
            </a:r>
            <a:r>
              <a:rPr lang="en-US" dirty="0" smtClean="0">
                <a:solidFill>
                  <a:srgbClr val="FF0000"/>
                </a:solidFill>
              </a:rPr>
              <a:t>40 hours</a:t>
            </a:r>
          </a:p>
          <a:p>
            <a:pPr lvl="2"/>
            <a:r>
              <a:rPr lang="en-US" dirty="0" smtClean="0"/>
              <a:t>Average number of IP addresses involved per hour is 27193.</a:t>
            </a:r>
          </a:p>
          <a:p>
            <a:r>
              <a:rPr lang="en-US" dirty="0" smtClean="0"/>
              <a:t>Evaluation: 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Can we build the FSM based on traces from the 10-minute window?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Can we apply the FSM to data from 48 hours?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 smtClean="0"/>
              <a:t>What is the false positive rate?</a:t>
            </a:r>
          </a:p>
        </p:txBody>
      </p:sp>
    </p:spTree>
    <p:extLst>
      <p:ext uri="{BB962C8B-B14F-4D97-AF65-F5344CB8AC3E}">
        <p14:creationId xmlns:p14="http://schemas.microsoft.com/office/powerpoint/2010/main" val="3114368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Ground Truth: the B/T/D events in two attack </a:t>
            </a:r>
            <a:r>
              <a:rPr lang="en-US" dirty="0" smtClean="0"/>
              <a:t>chains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814789"/>
              </p:ext>
            </p:extLst>
          </p:nvPr>
        </p:nvGraphicFramePr>
        <p:xfrm>
          <a:off x="552449" y="1819274"/>
          <a:ext cx="7795683" cy="360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Document" r:id="rId4" imgW="6565900" imgH="3035300" progId="Word.Document.12">
                  <p:embed/>
                </p:oleObj>
              </mc:Choice>
              <mc:Fallback>
                <p:oleObj name="Document" r:id="rId4" imgW="65659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49" y="1819274"/>
                        <a:ext cx="7795683" cy="3606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129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37983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Evaluation A: Can we build the FSM?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29 </a:t>
            </a:r>
            <a:r>
              <a:rPr lang="en-US" dirty="0"/>
              <a:t>characteristic constraint </a:t>
            </a:r>
            <a:r>
              <a:rPr lang="en-US" dirty="0" smtClean="0"/>
              <a:t>graphs are constructed.</a:t>
            </a:r>
          </a:p>
          <a:p>
            <a:r>
              <a:rPr lang="en-US" dirty="0" smtClean="0"/>
              <a:t> ARSCA Trace Analysis:</a:t>
            </a:r>
          </a:p>
          <a:p>
            <a:pPr lvl="1"/>
            <a:r>
              <a:rPr lang="en-US" dirty="0" smtClean="0"/>
              <a:t>1181 </a:t>
            </a:r>
            <a:r>
              <a:rPr lang="en-US" dirty="0"/>
              <a:t>log items are </a:t>
            </a:r>
            <a:r>
              <a:rPr lang="en-US" dirty="0" smtClean="0"/>
              <a:t>processes, </a:t>
            </a:r>
            <a:r>
              <a:rPr lang="en-US" dirty="0"/>
              <a:t>resulted in 457 F/H/S operations. </a:t>
            </a:r>
            <a:endParaRPr lang="en-US" dirty="0" smtClean="0"/>
          </a:p>
          <a:p>
            <a:pPr lvl="1"/>
            <a:r>
              <a:rPr lang="en-US" dirty="0" smtClean="0"/>
              <a:t>We selected </a:t>
            </a:r>
            <a:r>
              <a:rPr lang="en-US" dirty="0"/>
              <a:t>10 pieces of ARSCA logs and had two persons manually tag the F/S/H operations by reading through the </a:t>
            </a:r>
            <a:r>
              <a:rPr lang="en-US" dirty="0" smtClean="0"/>
              <a:t>log.</a:t>
            </a:r>
          </a:p>
          <a:p>
            <a:pPr lvl="2"/>
            <a:r>
              <a:rPr lang="en-US" dirty="0" smtClean="0"/>
              <a:t>395 </a:t>
            </a:r>
            <a:r>
              <a:rPr lang="en-US" dirty="0"/>
              <a:t>log items were manually analyzed and  </a:t>
            </a:r>
            <a:r>
              <a:rPr lang="en-US" dirty="0" smtClean="0"/>
              <a:t>202 </a:t>
            </a:r>
            <a:r>
              <a:rPr lang="en-US" dirty="0"/>
              <a:t>F/S/H operations were </a:t>
            </a:r>
            <a:r>
              <a:rPr lang="en-US" dirty="0" smtClean="0"/>
              <a:t>tagged (consistent </a:t>
            </a:r>
            <a:r>
              <a:rPr lang="en-US" dirty="0"/>
              <a:t>rate is 88.6</a:t>
            </a:r>
            <a:r>
              <a:rPr lang="en-US" dirty="0" smtClean="0"/>
              <a:t>%).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precision is </a:t>
            </a:r>
            <a:r>
              <a:rPr lang="en-US" dirty="0" smtClean="0"/>
              <a:t>0.9273 and average </a:t>
            </a:r>
            <a:r>
              <a:rPr lang="en-US" dirty="0"/>
              <a:t>recall is </a:t>
            </a:r>
            <a:r>
              <a:rPr lang="en-US" dirty="0" smtClean="0"/>
              <a:t>0.8426. 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33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A: Generate State Machine from the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Machine:</a:t>
            </a:r>
          </a:p>
          <a:p>
            <a:pPr lvl="1"/>
            <a:r>
              <a:rPr lang="en-US" dirty="0" smtClean="0"/>
              <a:t>39 Vertices, 168 Edges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State Machine leverages analysts operations of analyzing events (generated in 10 minutes) </a:t>
            </a:r>
          </a:p>
          <a:p>
            <a:pPr lvl="1"/>
            <a:r>
              <a:rPr lang="en-US" sz="2400" dirty="0" smtClean="0"/>
              <a:t>23,595,817 </a:t>
            </a:r>
            <a:r>
              <a:rPr lang="en-US" sz="2400" dirty="0"/>
              <a:t>firewall logs and 35,709 IDS alerts </a:t>
            </a:r>
            <a:endParaRPr lang="en-US" sz="2800" dirty="0"/>
          </a:p>
          <a:p>
            <a:pPr marL="34290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9636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B: Run the State Machine on </a:t>
            </a:r>
            <a:r>
              <a:rPr lang="en-US" dirty="0"/>
              <a:t>a</a:t>
            </a:r>
            <a:r>
              <a:rPr lang="en-US" dirty="0" smtClean="0"/>
              <a:t> Large Dataset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84850"/>
              </p:ext>
            </p:extLst>
          </p:nvPr>
        </p:nvGraphicFramePr>
        <p:xfrm>
          <a:off x="2696509" y="3623732"/>
          <a:ext cx="5908287" cy="273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Document" r:id="rId4" imgW="6565900" imgH="3035300" progId="Word.Document.12">
                  <p:embed/>
                </p:oleObj>
              </mc:Choice>
              <mc:Fallback>
                <p:oleObj name="Document" r:id="rId4" imgW="65659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6509" y="3623732"/>
                        <a:ext cx="5908287" cy="273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7200" y="2167467"/>
            <a:ext cx="1981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ARSCA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10-minute-time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window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44333" y="2167467"/>
            <a:ext cx="1981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56866" y="2116667"/>
            <a:ext cx="2429934" cy="965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40-hour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window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687320" y="2285999"/>
            <a:ext cx="479213" cy="69934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50653" y="2285999"/>
            <a:ext cx="479213" cy="69934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7857067" y="3081867"/>
            <a:ext cx="829733" cy="1642533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5600" y="4539733"/>
            <a:ext cx="171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Attack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incidents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zh-CN" altLang="zh-CN" dirty="0"/>
              <a:t>4</a:t>
            </a:r>
            <a:r>
              <a:rPr lang="en-US" altLang="zh-CN" dirty="0" smtClean="0"/>
              <a:t>0</a:t>
            </a:r>
            <a:r>
              <a:rPr lang="zh-CN" altLang="en-US" dirty="0" smtClean="0"/>
              <a:t> </a:t>
            </a:r>
            <a:r>
              <a:rPr lang="en-US" altLang="zh-CN" dirty="0" smtClean="0"/>
              <a:t>hours: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Motivating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781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an security operations center (SOC), a group of analysts are analyzing the data senses generated from different sensors on the same network, but in different time windows.</a:t>
            </a:r>
          </a:p>
          <a:p>
            <a:pPr lvl="1"/>
            <a:r>
              <a:rPr lang="en-US" dirty="0" smtClean="0"/>
              <a:t>E.g. IDS alerts, firewall logs.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an analyst Bob is working on his shift, he currently needs to manually conduct data triage </a:t>
            </a:r>
            <a:r>
              <a:rPr lang="en-US" dirty="0"/>
              <a:t>(</a:t>
            </a:r>
            <a:r>
              <a:rPr lang="en-US" dirty="0" smtClean="0"/>
              <a:t>with very little automated aids) including: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xamining </a:t>
            </a:r>
            <a:r>
              <a:rPr lang="en-US" dirty="0"/>
              <a:t>the details of a variety of </a:t>
            </a:r>
            <a:r>
              <a:rPr lang="en-US" i="1" dirty="0"/>
              <a:t>data sources</a:t>
            </a:r>
            <a:r>
              <a:rPr lang="en-US" dirty="0"/>
              <a:t> (e.g., IDS alerts, firewall logs, OS audit trails, vulnerability reports, and packet dumps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Weeding </a:t>
            </a:r>
            <a:r>
              <a:rPr lang="en-US" dirty="0"/>
              <a:t>out the false </a:t>
            </a:r>
            <a:r>
              <a:rPr lang="en-US" dirty="0" smtClean="0"/>
              <a:t>positives</a:t>
            </a:r>
          </a:p>
          <a:p>
            <a:pPr lvl="1"/>
            <a:r>
              <a:rPr lang="en-US" dirty="0" smtClean="0"/>
              <a:t> Grouping </a:t>
            </a:r>
            <a:r>
              <a:rPr lang="en-US" dirty="0"/>
              <a:t>the related indicator data entries so that </a:t>
            </a:r>
            <a:r>
              <a:rPr lang="en-US" dirty="0" smtClean="0"/>
              <a:t>incidents of attack can be reported (through Incident Reports)</a:t>
            </a:r>
          </a:p>
          <a:p>
            <a:pPr lvl="1"/>
            <a:r>
              <a:rPr lang="en-US" dirty="0" smtClean="0"/>
              <a:t>Separating different </a:t>
            </a:r>
            <a:r>
              <a:rPr lang="en-US" dirty="0"/>
              <a:t>attack campaigns (i.e., attack plots) </a:t>
            </a:r>
            <a:r>
              <a:rPr lang="en-US" dirty="0" smtClean="0"/>
              <a:t>from </a:t>
            </a:r>
            <a:r>
              <a:rPr lang="en-US" dirty="0"/>
              <a:t>each </a:t>
            </a:r>
            <a:r>
              <a:rPr lang="en-US" dirty="0" smtClean="0"/>
              <a:t>other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126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7067" cy="927629"/>
          </a:xfrm>
        </p:spPr>
        <p:txBody>
          <a:bodyPr>
            <a:noAutofit/>
          </a:bodyPr>
          <a:lstStyle/>
          <a:p>
            <a:r>
              <a:rPr lang="en-US" sz="3600" dirty="0" smtClean="0"/>
              <a:t>Evaluation C: False Positive Rate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016221"/>
              </p:ext>
            </p:extLst>
          </p:nvPr>
        </p:nvGraphicFramePr>
        <p:xfrm>
          <a:off x="118534" y="1231373"/>
          <a:ext cx="8398932" cy="205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302002"/>
            <a:ext cx="8060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involves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truth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hour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identified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758528"/>
              </p:ext>
            </p:extLst>
          </p:nvPr>
        </p:nvGraphicFramePr>
        <p:xfrm>
          <a:off x="524933" y="4236198"/>
          <a:ext cx="7586134" cy="193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54001" y="6158132"/>
            <a:ext cx="8060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</a:t>
            </a:r>
            <a:r>
              <a:rPr lang="zh-CN" altLang="en-US" dirty="0" smtClean="0"/>
              <a:t> </a:t>
            </a:r>
            <a:r>
              <a:rPr lang="zh-CN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False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40</a:t>
            </a:r>
            <a:r>
              <a:rPr lang="zh-CN" altLang="en-US" dirty="0" smtClean="0"/>
              <a:t> </a:t>
            </a:r>
            <a:r>
              <a:rPr lang="en-US" altLang="zh-CN" dirty="0" smtClean="0"/>
              <a:t>hours.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88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Transition: </a:t>
            </a:r>
            <a:br>
              <a:rPr lang="en-US" dirty="0" smtClean="0"/>
            </a:br>
            <a:r>
              <a:rPr lang="en-US" dirty="0" smtClean="0"/>
              <a:t>Shift-Transition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study the impact of linking </a:t>
            </a:r>
            <a:r>
              <a:rPr lang="en-US" dirty="0" smtClean="0">
                <a:solidFill>
                  <a:srgbClr val="FF0000"/>
                </a:solidFill>
              </a:rPr>
              <a:t>incident reports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relevant observations and “hypotheses”</a:t>
            </a:r>
            <a:r>
              <a:rPr lang="en-US" dirty="0" smtClean="0"/>
              <a:t> for analysts in the next shift to perform intrusion detection tasks. </a:t>
            </a:r>
          </a:p>
          <a:p>
            <a:r>
              <a:rPr lang="en-US" dirty="0" smtClean="0"/>
              <a:t>Collaborated with ARL (Rob </a:t>
            </a:r>
            <a:r>
              <a:rPr lang="en-US" dirty="0" err="1" smtClean="0"/>
              <a:t>Erbacher</a:t>
            </a:r>
            <a:r>
              <a:rPr lang="en-US" dirty="0" smtClean="0"/>
              <a:t>, Steve Hutchinson) in the design of the task and the extension to ARSCA (for linking to incident reports).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78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116681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27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6" y="1142834"/>
            <a:ext cx="8636075" cy="57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281" y="158885"/>
            <a:ext cx="812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Enables Analysts to View Incident Reports (IR) from Previous Shifts together with Relevant Observations &amp; Hypotheses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7585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Transition: Training of Cyber Analysts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176"/>
            <a:ext cx="8229600" cy="47878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Goals: To investigate the feasibility of a pilot study for enhancing the training of cyber analysts through improved understanding about the impacts of his/her cognitive, visual, and neural processes as well as visualization displays on the performance</a:t>
            </a:r>
            <a:r>
              <a:rPr lang="en-US" dirty="0"/>
              <a:t> </a:t>
            </a:r>
            <a:r>
              <a:rPr lang="en-US" dirty="0" smtClean="0"/>
              <a:t>of network analysts.  </a:t>
            </a:r>
          </a:p>
          <a:p>
            <a:r>
              <a:rPr lang="en-US" dirty="0" smtClean="0"/>
              <a:t>Collaborated with ARL (Rob </a:t>
            </a:r>
            <a:r>
              <a:rPr lang="en-US" dirty="0" err="1" smtClean="0"/>
              <a:t>Erbacher</a:t>
            </a:r>
            <a:r>
              <a:rPr lang="en-US" dirty="0" smtClean="0"/>
              <a:t>, Christopher </a:t>
            </a:r>
            <a:r>
              <a:rPr lang="en-US" dirty="0" err="1" smtClean="0"/>
              <a:t>Garneau</a:t>
            </a:r>
            <a:r>
              <a:rPr lang="en-US" dirty="0" smtClean="0"/>
              <a:t>) in the design of a </a:t>
            </a:r>
            <a:r>
              <a:rPr lang="en-US" dirty="0" smtClean="0">
                <a:solidFill>
                  <a:srgbClr val="FF0000"/>
                </a:solidFill>
              </a:rPr>
              <a:t>concurrent EEG and fMRI </a:t>
            </a:r>
            <a:r>
              <a:rPr lang="en-US" dirty="0" smtClean="0"/>
              <a:t>task for a network security </a:t>
            </a:r>
          </a:p>
          <a:p>
            <a:r>
              <a:rPr lang="en-US" dirty="0" smtClean="0"/>
              <a:t>Leveraged a previous visualization study of analysts independently developed by Dr. </a:t>
            </a:r>
            <a:r>
              <a:rPr lang="en-US" dirty="0" err="1" smtClean="0"/>
              <a:t>Erbacher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Implemented the protocol using </a:t>
            </a:r>
            <a:r>
              <a:rPr lang="en-US" dirty="0" err="1" smtClean="0"/>
              <a:t>Eprime</a:t>
            </a:r>
            <a:r>
              <a:rPr lang="en-US" dirty="0" smtClean="0"/>
              <a:t> at the fMRI Facility of Hershey Medical Center.</a:t>
            </a:r>
          </a:p>
          <a:p>
            <a:r>
              <a:rPr lang="en-US" dirty="0" smtClean="0"/>
              <a:t>9 subjects recruited from Penn State graduate students with background in cyber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70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1318498"/>
            <a:ext cx="4648200" cy="26439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4025900"/>
            <a:ext cx="46482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75200" y="4013200"/>
            <a:ext cx="43688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263" y="1318498"/>
            <a:ext cx="4529137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Objectives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  <a:p>
            <a:pPr marL="117475" indent="-11747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Understand the cognitive process of cyber analysts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Non-intrusive capture of the cognitive process of cyber analysts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Automated analysis of the cognitive traces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Design training procedure based on an improved understanding about the cognitive process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Design data triage cognitive aids by mining the cognitive process of analysts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117475" indent="-117475">
              <a:spcBef>
                <a:spcPct val="2000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4038600"/>
            <a:ext cx="47529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Scientific/Technical Approach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Developed a general framework for capturing cognitive traces based on Action-Observation-Hypothesis (AOH) model. 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E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xtended Analytical Reasoning Support Tool for Cyber Analysis (ARSCA) to integrate with incident reports.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Designed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experiments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for studying the potential benefits of linking incident reports to relevant cognitive traces.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Introduced a novel FSM-based Representation of suspicious connection events. 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Developed and evaluated a FSM-based automated data triage assistant by mining cognitive traces.</a:t>
            </a:r>
          </a:p>
          <a:p>
            <a:pPr marL="630238" lvl="1" indent="-173038"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lang="en-US" sz="1400" i="1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</a:p>
          <a:p>
            <a:pPr marL="171450" indent="-171450"/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76519" y="4069576"/>
            <a:ext cx="4519881" cy="274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Accomplishments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</a:rPr>
              <a:t>Conducted additional experiments, in collaboration with Army Research Lab, involving CNDSP analysts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</a:rPr>
              <a:t>Initial trace </a:t>
            </a:r>
            <a:r>
              <a:rPr lang="en-US" sz="1300" dirty="0">
                <a:solidFill>
                  <a:prstClr val="black"/>
                </a:solidFill>
                <a:latin typeface="Times New Roman" pitchFamily="18" charset="0"/>
              </a:rPr>
              <a:t>analysis </a:t>
            </a: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</a:rPr>
              <a:t>suggest relationship between characteristics of traces and performance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300" b="1" dirty="0" smtClean="0">
                <a:solidFill>
                  <a:prstClr val="black"/>
                </a:solidFill>
                <a:latin typeface="Times New Roman" pitchFamily="18" charset="0"/>
              </a:rPr>
              <a:t>Initial evaluation of FSM-based data triage automation indicates promising scalability.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Opportunities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</a:rPr>
              <a:t>Technology Transition: Support shift transition among analysts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</a:rPr>
              <a:t>Technology Transition: 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</a:rPr>
              <a:t>C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</a:rPr>
              <a:t>ognitive/neural process-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</a:rPr>
              <a:t>based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</a:rPr>
              <a:t>training 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</a:rPr>
              <a:t>Enhance cognitive aids for analysts through FSM-based suspicious event 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1318498"/>
            <a:ext cx="0" cy="2643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014" y="0"/>
            <a:ext cx="6948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Computer-Aided Human Centric Cyber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Situation Awareness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J. Yen, C.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Zhong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G. Xiao, P. Liu,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R.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Erbacher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S. Hutchinson, R.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Etoty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H. Cam, C.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Garneau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W.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Glodek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7" name="图片 3"/>
          <p:cNvPicPr>
            <a:picLocks noChangeAspect="1"/>
          </p:cNvPicPr>
          <p:nvPr/>
        </p:nvPicPr>
        <p:blipFill>
          <a:blip r:embed="rId2"/>
          <a:srcRect l="-137" r="-137"/>
          <a:stretch>
            <a:fillRect/>
          </a:stretch>
        </p:blipFill>
        <p:spPr>
          <a:xfrm>
            <a:off x="4800600" y="1524000"/>
            <a:ext cx="3276600" cy="1981200"/>
          </a:xfrm>
          <a:prstGeom prst="rect">
            <a:avLst/>
          </a:prstGeom>
        </p:spPr>
      </p:pic>
      <p:sp>
        <p:nvSpPr>
          <p:cNvPr id="2" name="Bent Arrow 1"/>
          <p:cNvSpPr/>
          <p:nvPr/>
        </p:nvSpPr>
        <p:spPr>
          <a:xfrm rot="5400000">
            <a:off x="8115300" y="2019300"/>
            <a:ext cx="457200" cy="3810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851844"/>
              </p:ext>
            </p:extLst>
          </p:nvPr>
        </p:nvGraphicFramePr>
        <p:xfrm>
          <a:off x="6971501" y="3055685"/>
          <a:ext cx="3407390" cy="117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/>
          <p:cNvSpPr/>
          <p:nvPr/>
        </p:nvSpPr>
        <p:spPr>
          <a:xfrm>
            <a:off x="7777572" y="2438400"/>
            <a:ext cx="1331366" cy="7796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FSM-based</a:t>
            </a:r>
          </a:p>
          <a:p>
            <a:pPr algn="ctr"/>
            <a:r>
              <a:rPr lang="en-US" sz="1100" dirty="0" smtClean="0"/>
              <a:t>Data Triage Automation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54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CC4196-3A13-4DF4-9CD9-C9B25C114212}" type="slidenum">
              <a:rPr lang="en-US" sz="1400" b="0"/>
              <a:pPr eaLnBrk="1" hangingPunct="1"/>
              <a:t>36</a:t>
            </a:fld>
            <a:endParaRPr lang="en-US" sz="1400" b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8600"/>
            <a:ext cx="8229600" cy="71596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宋体" pitchFamily="2" charset="-122"/>
              </a:rPr>
              <a:t>Recent Accomplishments at a Glance</a:t>
            </a:r>
            <a:endParaRPr lang="en-US" sz="3200" b="1" dirty="0" smtClean="0"/>
          </a:p>
        </p:txBody>
      </p:sp>
      <p:sp>
        <p:nvSpPr>
          <p:cNvPr id="6148" name="Text Box 28"/>
          <p:cNvSpPr txBox="1">
            <a:spLocks noChangeArrowheads="1"/>
          </p:cNvSpPr>
          <p:nvPr/>
        </p:nvSpPr>
        <p:spPr bwMode="auto">
          <a:xfrm>
            <a:off x="76200" y="838200"/>
            <a:ext cx="4800600" cy="33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smtClean="0"/>
              <a:t>Publications: </a:t>
            </a:r>
            <a:endParaRPr lang="en-US" sz="1800" b="0" dirty="0"/>
          </a:p>
          <a:p>
            <a:pPr marL="171450" indent="-171450">
              <a:buFont typeface="Arial"/>
              <a:buChar char="•"/>
            </a:pPr>
            <a:r>
              <a:rPr lang="en-US" sz="1200" b="0" dirty="0" smtClean="0"/>
              <a:t>C</a:t>
            </a:r>
            <a:r>
              <a:rPr lang="en-US" sz="1200" b="0" dirty="0"/>
              <a:t>. </a:t>
            </a:r>
            <a:r>
              <a:rPr lang="en-US" sz="1200" b="0" dirty="0" err="1"/>
              <a:t>Zhong</a:t>
            </a:r>
            <a:r>
              <a:rPr lang="en-US" sz="1200" b="0" dirty="0"/>
              <a:t>, D. S. </a:t>
            </a:r>
            <a:r>
              <a:rPr lang="en-US" sz="1200" b="0" dirty="0" err="1"/>
              <a:t>Kirubakaran</a:t>
            </a:r>
            <a:r>
              <a:rPr lang="en-US" sz="1200" b="0" dirty="0"/>
              <a:t>, J. Yen, P. Liu, S. Hutchinson, H. Cam, “How to Use Experience in Cyber Analysis: An Analytical Reasoning Support System,” in </a:t>
            </a:r>
            <a:r>
              <a:rPr lang="en-US" sz="1200" b="0" i="1" dirty="0"/>
              <a:t>Proc. 2013 IEEE Conference on ISI, </a:t>
            </a:r>
            <a:r>
              <a:rPr lang="en-US" sz="1200" b="0" dirty="0"/>
              <a:t>2013</a:t>
            </a:r>
            <a:r>
              <a:rPr lang="en-US" sz="1200" b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dirty="0"/>
              <a:t>C. </a:t>
            </a:r>
            <a:r>
              <a:rPr lang="en-US" sz="1200" b="0" dirty="0" err="1"/>
              <a:t>Zhong</a:t>
            </a:r>
            <a:r>
              <a:rPr lang="en-US" sz="1200" b="0" dirty="0"/>
              <a:t>, M. Zhao, G. Xiao, J. </a:t>
            </a:r>
            <a:r>
              <a:rPr lang="en-US" sz="1200" b="0" dirty="0" err="1"/>
              <a:t>Xu</a:t>
            </a:r>
            <a:r>
              <a:rPr lang="en-US" sz="1200" b="0" dirty="0"/>
              <a:t>, “Agile Cyber Analysis: Leveraging Visualization as Functions in Collaborative Visual Analytics,” in Proceedings of </a:t>
            </a:r>
            <a:r>
              <a:rPr lang="en-US" sz="1200" b="0" i="1" dirty="0"/>
              <a:t>IEEE VAST Challenge 2013 Workshop</a:t>
            </a:r>
            <a:r>
              <a:rPr lang="en-US" sz="1200" b="0" dirty="0"/>
              <a:t>  of IEEE 2013 Visualization Conference</a:t>
            </a:r>
            <a:r>
              <a:rPr lang="en-US" sz="1200" b="0" dirty="0" smtClean="0"/>
              <a:t>.</a:t>
            </a:r>
            <a:endParaRPr lang="en-US" sz="1200" b="0" dirty="0"/>
          </a:p>
          <a:p>
            <a:pPr marL="171450" indent="-171450">
              <a:buFont typeface="Arial"/>
              <a:buChar char="•"/>
            </a:pPr>
            <a:r>
              <a:rPr lang="en-US" sz="1200" b="0" dirty="0" smtClean="0"/>
              <a:t>C</a:t>
            </a:r>
            <a:r>
              <a:rPr lang="en-US" sz="1200" b="0" dirty="0"/>
              <a:t>. </a:t>
            </a:r>
            <a:r>
              <a:rPr lang="en-US" sz="1200" b="0" dirty="0" err="1"/>
              <a:t>Zhong</a:t>
            </a:r>
            <a:r>
              <a:rPr lang="en-US" sz="1200" b="0" dirty="0"/>
              <a:t>, D. Samuel, J. Yen, P. Liu, R. </a:t>
            </a:r>
            <a:r>
              <a:rPr lang="en-US" sz="1200" b="0" dirty="0" err="1"/>
              <a:t>Erbacher</a:t>
            </a:r>
            <a:r>
              <a:rPr lang="en-US" sz="1200" b="0" dirty="0"/>
              <a:t>, S. Hutchinson, R. </a:t>
            </a:r>
            <a:r>
              <a:rPr lang="en-US" sz="1200" b="0" dirty="0" err="1"/>
              <a:t>Etoty</a:t>
            </a:r>
            <a:r>
              <a:rPr lang="en-US" sz="1200" b="0" dirty="0"/>
              <a:t>, H. Cam, and W. </a:t>
            </a:r>
            <a:r>
              <a:rPr lang="en-US" sz="1200" b="0" dirty="0" err="1"/>
              <a:t>Glodek</a:t>
            </a:r>
            <a:r>
              <a:rPr lang="en-US" sz="1200" b="0" dirty="0"/>
              <a:t>, “</a:t>
            </a:r>
            <a:r>
              <a:rPr lang="en-US" sz="1200" b="0" dirty="0" err="1"/>
              <a:t>RankAOH</a:t>
            </a:r>
            <a:r>
              <a:rPr lang="en-US" sz="1200" b="0" dirty="0"/>
              <a:t>: Context-</a:t>
            </a:r>
            <a:r>
              <a:rPr lang="en-US" sz="1200" b="0" dirty="0" smtClean="0"/>
              <a:t>driven Similarity</a:t>
            </a:r>
            <a:r>
              <a:rPr lang="en-US" sz="1200" b="0" dirty="0"/>
              <a:t>-based Retrieval of Experiences in Cyber Analysis,” to appear in Proceedings of IEEE </a:t>
            </a:r>
            <a:r>
              <a:rPr lang="en-US" sz="1200" b="0" dirty="0" err="1"/>
              <a:t>CogSIMA</a:t>
            </a:r>
            <a:r>
              <a:rPr lang="en-US" sz="1200" b="0" dirty="0"/>
              <a:t> Conference, 2014.   </a:t>
            </a:r>
          </a:p>
          <a:p>
            <a:pPr marL="171450" indent="-171450">
              <a:buFont typeface="Arial"/>
              <a:buChar char="•"/>
            </a:pPr>
            <a:r>
              <a:rPr lang="en-US" sz="1200" b="0" dirty="0" smtClean="0"/>
              <a:t>Yen</a:t>
            </a:r>
            <a:r>
              <a:rPr lang="en-US" sz="1200" b="0" dirty="0"/>
              <a:t>, R. </a:t>
            </a:r>
            <a:r>
              <a:rPr lang="en-US" sz="1200" b="0" dirty="0" err="1"/>
              <a:t>Erbacher</a:t>
            </a:r>
            <a:r>
              <a:rPr lang="en-US" sz="1200" b="0" dirty="0"/>
              <a:t>, C. </a:t>
            </a:r>
            <a:r>
              <a:rPr lang="en-US" sz="1200" b="0" dirty="0" err="1"/>
              <a:t>Zhong</a:t>
            </a:r>
            <a:r>
              <a:rPr lang="en-US" sz="1200" b="0" dirty="0"/>
              <a:t>, and P. Liu, “Cognitive Process”, in Cyber Situation Awareness, A. </a:t>
            </a:r>
            <a:r>
              <a:rPr lang="en-US" sz="1200" b="0" dirty="0" err="1"/>
              <a:t>Kott</a:t>
            </a:r>
            <a:r>
              <a:rPr lang="en-US" sz="1200" b="0" dirty="0"/>
              <a:t>, C. Wang, R. </a:t>
            </a:r>
            <a:r>
              <a:rPr lang="en-US" sz="1200" b="0" dirty="0" err="1"/>
              <a:t>Erbacher</a:t>
            </a:r>
            <a:r>
              <a:rPr lang="en-US" sz="1200" b="0" dirty="0"/>
              <a:t> (</a:t>
            </a:r>
            <a:r>
              <a:rPr lang="en-US" sz="1200" b="0" dirty="0" err="1"/>
              <a:t>ed</a:t>
            </a:r>
            <a:r>
              <a:rPr lang="en-US" sz="1200" b="0" dirty="0"/>
              <a:t>), in press.</a:t>
            </a:r>
          </a:p>
          <a:p>
            <a:endParaRPr lang="en-US" sz="1200" dirty="0" smtClean="0"/>
          </a:p>
        </p:txBody>
      </p:sp>
      <p:sp>
        <p:nvSpPr>
          <p:cNvPr id="6149" name="Text Box 28"/>
          <p:cNvSpPr txBox="1">
            <a:spLocks noChangeArrowheads="1"/>
          </p:cNvSpPr>
          <p:nvPr/>
        </p:nvSpPr>
        <p:spPr bwMode="auto">
          <a:xfrm>
            <a:off x="12700" y="5562600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Tools: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1800" b="0" dirty="0" smtClean="0"/>
              <a:t>ARSCA</a:t>
            </a:r>
            <a:endParaRPr lang="en-US" sz="1800" b="0" dirty="0"/>
          </a:p>
        </p:txBody>
      </p: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4876800" y="1143000"/>
            <a:ext cx="4191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Technology </a:t>
            </a:r>
            <a:r>
              <a:rPr lang="en-US" dirty="0"/>
              <a:t>T</a:t>
            </a:r>
            <a:r>
              <a:rPr lang="en-US" dirty="0" smtClean="0"/>
              <a:t>ransfer</a:t>
            </a:r>
            <a:r>
              <a:rPr lang="en-US" dirty="0"/>
              <a:t>: 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/>
              <a:t>Deep collaborations with ARL researchers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/>
              <a:t>Brought the ARSCA toolkit to       Adelphi site 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b="0" dirty="0" smtClean="0"/>
              <a:t>20 ARL security analysts participated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b="0" dirty="0" smtClean="0"/>
              <a:t>Weekly teleconferences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b="0" dirty="0" smtClean="0"/>
              <a:t>Joint work on a series of papers  </a:t>
            </a:r>
          </a:p>
          <a:p>
            <a:pPr marL="57150" indent="-342900" eaLnBrk="1" hangingPunct="1">
              <a:buFont typeface="Arial"/>
              <a:buChar char="•"/>
            </a:pPr>
            <a:r>
              <a:rPr lang="en-US" b="0" dirty="0" smtClean="0"/>
              <a:t>Shift Transition </a:t>
            </a:r>
          </a:p>
          <a:p>
            <a:pPr marL="57150" indent="-342900" eaLnBrk="1" hangingPunct="1">
              <a:buFont typeface="Arial"/>
              <a:buChar char="•"/>
            </a:pPr>
            <a:r>
              <a:rPr lang="en-US" b="0" dirty="0" smtClean="0"/>
              <a:t>Cognitive/neural process-based Training Procedure</a:t>
            </a:r>
          </a:p>
          <a:p>
            <a:pPr marL="57150" indent="-342900" eaLnBrk="1" hangingPunct="1">
              <a:buFont typeface="Arial"/>
              <a:buChar char="•"/>
            </a:pPr>
            <a:r>
              <a:rPr lang="en-US" b="0" dirty="0" smtClean="0"/>
              <a:t>Integration of ARSCA and CAULDRON through Petri Nets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0" y="3733800"/>
            <a:ext cx="4800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smtClean="0"/>
              <a:t>Awards: </a:t>
            </a:r>
            <a:endParaRPr lang="en-US" sz="1800" dirty="0"/>
          </a:p>
          <a:p>
            <a:pPr marL="342900" indent="-342900" eaLnBrk="1" hangingPunct="1">
              <a:buFont typeface="Arial"/>
              <a:buChar char="•"/>
            </a:pPr>
            <a:r>
              <a:rPr lang="en-US" sz="1300" b="0" dirty="0" smtClean="0"/>
              <a:t>Chen </a:t>
            </a:r>
            <a:r>
              <a:rPr lang="en-US" sz="1300" b="0" dirty="0" err="1" smtClean="0"/>
              <a:t>Zhong</a:t>
            </a:r>
            <a:r>
              <a:rPr lang="en-US" sz="1300" b="0" dirty="0" smtClean="0"/>
              <a:t>: </a:t>
            </a:r>
            <a:r>
              <a:rPr lang="en-US" sz="1300" b="0" dirty="0"/>
              <a:t>Grace Hopper Celebration of Women in Computing S</a:t>
            </a:r>
            <a:r>
              <a:rPr lang="en-US" sz="1300" b="0" dirty="0" smtClean="0"/>
              <a:t>cholarship.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1300" b="0" dirty="0" smtClean="0"/>
              <a:t>Chen </a:t>
            </a:r>
            <a:r>
              <a:rPr lang="en-US" sz="1300" b="0" dirty="0" err="1" smtClean="0"/>
              <a:t>Zhong</a:t>
            </a:r>
            <a:r>
              <a:rPr lang="en-US" sz="1300" b="0" dirty="0" smtClean="0"/>
              <a:t>, Honorable Mention, VAST Challenge 2013, Mini-Challenge 3 (Visual Analytic for Cyber SA)</a:t>
            </a:r>
            <a:endParaRPr lang="en-US" sz="1300" b="0" dirty="0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5400" y="4800600"/>
            <a:ext cx="3733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smtClean="0"/>
              <a:t>Students:  </a:t>
            </a:r>
            <a:endParaRPr lang="en-US" sz="1800" dirty="0"/>
          </a:p>
          <a:p>
            <a:pPr marL="342900" indent="-342900" eaLnBrk="1" hangingPunct="1">
              <a:buFont typeface="Arial"/>
              <a:buChar char="•"/>
            </a:pPr>
            <a:r>
              <a:rPr lang="en-US" sz="1400" b="0" dirty="0" smtClean="0"/>
              <a:t>Chen Zhong, PhD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1400" b="0" dirty="0" err="1" smtClean="0"/>
              <a:t>Gaoyao</a:t>
            </a:r>
            <a:r>
              <a:rPr lang="en-US" sz="1400" b="0" dirty="0" smtClean="0"/>
              <a:t> Xiao, PhD</a:t>
            </a:r>
          </a:p>
        </p:txBody>
      </p:sp>
    </p:spTree>
    <p:extLst>
      <p:ext uri="{BB962C8B-B14F-4D97-AF65-F5344CB8AC3E}">
        <p14:creationId xmlns:p14="http://schemas.microsoft.com/office/powerpoint/2010/main" val="31991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6610A-5D60-434A-A5CE-08DB0B68DDD2}" type="slidenum">
              <a:rPr lang="en-US" sz="1400" b="0" smtClean="0"/>
              <a:pPr eaLnBrk="1" hangingPunct="1"/>
              <a:t>37</a:t>
            </a:fld>
            <a:endParaRPr lang="en-US" sz="1400" b="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39763"/>
          </a:xfrm>
        </p:spPr>
        <p:txBody>
          <a:bodyPr/>
          <a:lstStyle/>
          <a:p>
            <a:r>
              <a:rPr lang="en-US" sz="3200" b="1" smtClean="0"/>
              <a:t>Q &amp; A</a:t>
            </a:r>
          </a:p>
        </p:txBody>
      </p:sp>
      <p:sp>
        <p:nvSpPr>
          <p:cNvPr id="614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29200" y="4876800"/>
            <a:ext cx="2133600" cy="685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0000FF"/>
                </a:solidFill>
              </a:rPr>
              <a:t>Thank you. </a:t>
            </a:r>
            <a:endParaRPr lang="en-US" sz="2000" b="1" smtClean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7338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https://encrypted-tbn0.gstatic.com/images?q=tbn:ANd9GcTIN6eWh0NYbgcDyF8icYNPwT3UStl9GKVWuIvZwtG75isiROaBvA"/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1371600"/>
            <a:ext cx="528127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83" y="383940"/>
            <a:ext cx="8322517" cy="57422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No2: Can we re-implement alert correlation?  So we can compare with alert correlation. </a:t>
            </a:r>
          </a:p>
          <a:p>
            <a:pPr lvl="1"/>
            <a:r>
              <a:rPr lang="en-US" dirty="0" smtClean="0"/>
              <a:t>Comparison focused on false negative. </a:t>
            </a:r>
          </a:p>
          <a:p>
            <a:r>
              <a:rPr lang="en-US" dirty="0" smtClean="0"/>
              <a:t>No3: The current false negative rate is high.</a:t>
            </a:r>
          </a:p>
          <a:p>
            <a:pPr lvl="1"/>
            <a:r>
              <a:rPr lang="en-US" dirty="0" smtClean="0"/>
              <a:t>Review concern: bob can do much better than the state machine. </a:t>
            </a:r>
          </a:p>
          <a:p>
            <a:pPr lvl="1"/>
            <a:r>
              <a:rPr lang="en-US" dirty="0" smtClean="0"/>
              <a:t>Our response: your concern is not valid. Reason1: we only used the tiny 10-minute time window, and we analyzed 40-hour time window. The ratio 10/40*60 1/240 actually indicates 60% is surprisingly good result.</a:t>
            </a:r>
          </a:p>
          <a:p>
            <a:pPr lvl="1"/>
            <a:r>
              <a:rPr lang="en-US" dirty="0" smtClean="0"/>
              <a:t>We did two-window experiments and we observed this false negative rate decrease from </a:t>
            </a:r>
            <a:r>
              <a:rPr lang="en-US" u="sng" dirty="0" smtClean="0"/>
              <a:t>60</a:t>
            </a:r>
            <a:r>
              <a:rPr lang="en-US" dirty="0" smtClean="0"/>
              <a:t>% to XXX.</a:t>
            </a:r>
          </a:p>
          <a:p>
            <a:pPr lvl="1"/>
            <a:r>
              <a:rPr lang="en-US" dirty="0" smtClean="0"/>
              <a:t>What if we get 36-hour F/S/H operation and we apply state machine to the last 4 hour (real world case) [large scale evaluation]. We can’t do the experiment because we don’t have the human subjects to do the experiment but we can simulate the experiment </a:t>
            </a:r>
          </a:p>
          <a:p>
            <a:pPr lvl="2"/>
            <a:r>
              <a:rPr lang="en-US" dirty="0" smtClean="0"/>
              <a:t>Simulation: We have 10-minute 10-minute </a:t>
            </a:r>
            <a:r>
              <a:rPr lang="en-US" dirty="0" err="1" smtClean="0"/>
              <a:t>neighbour</a:t>
            </a:r>
            <a:r>
              <a:rPr lang="en-US" dirty="0" smtClean="0"/>
              <a:t>, and build the state machine, apply the state machine to the next 10-minute, next 20-minute, … (parameter)</a:t>
            </a:r>
          </a:p>
          <a:p>
            <a:pPr lvl="2"/>
            <a:r>
              <a:rPr lang="en-US" dirty="0" smtClean="0"/>
              <a:t>We argue the false negative in this experiment is more representative.</a:t>
            </a:r>
          </a:p>
          <a:p>
            <a:r>
              <a:rPr lang="en-US" dirty="0"/>
              <a:t>No4: Review concern: you generate too many false positives. Bob is tired of looking at them.</a:t>
            </a:r>
          </a:p>
          <a:p>
            <a:pPr lvl="1"/>
            <a:r>
              <a:rPr lang="en-US" dirty="0"/>
              <a:t>Our response: our 10m experiment should not measure precision or recall. The only purpose of the 10m experiment is scalability. For precision and recall, we should run different experiment. </a:t>
            </a:r>
            <a:endParaRPr lang="en-US" dirty="0" smtClean="0"/>
          </a:p>
          <a:p>
            <a:r>
              <a:rPr lang="en-US" dirty="0" smtClean="0"/>
              <a:t>Future work: once the work is deployed, we will get the trace for every time window (continuous tracing).</a:t>
            </a:r>
          </a:p>
        </p:txBody>
      </p:sp>
    </p:spTree>
    <p:extLst>
      <p:ext uri="{BB962C8B-B14F-4D97-AF65-F5344CB8AC3E}">
        <p14:creationId xmlns:p14="http://schemas.microsoft.com/office/powerpoint/2010/main" val="5520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Analyst’s Needs for Automating the Repetitive Work in Data Triage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reduce some repetitive works</a:t>
            </a:r>
          </a:p>
          <a:p>
            <a:pPr lvl="1"/>
            <a:r>
              <a:rPr lang="en-US" dirty="0" smtClean="0"/>
              <a:t>Triage the coming data using the same triage criteria/conditions he has used previously.</a:t>
            </a:r>
          </a:p>
          <a:p>
            <a:r>
              <a:rPr lang="en-US" dirty="0" smtClean="0"/>
              <a:t>To improve both the quality and the quantity of his/her incident reports.</a:t>
            </a:r>
          </a:p>
          <a:p>
            <a:pPr lvl="1"/>
            <a:r>
              <a:rPr lang="en-US" dirty="0" smtClean="0"/>
              <a:t>Once the repetitive work is reduced, he/she can focus on more complicated intrusion detection tasks. </a:t>
            </a:r>
          </a:p>
          <a:p>
            <a:r>
              <a:rPr lang="en-US" dirty="0" smtClean="0"/>
              <a:t>To track the data sources indicating the same incident.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attack campaign may cross two or more time windows. </a:t>
            </a:r>
          </a:p>
          <a:p>
            <a:pPr lvl="1"/>
            <a:r>
              <a:rPr lang="en-US" dirty="0" smtClean="0"/>
              <a:t>An analyst sometimes may want to keep an eye on the network connections inside a past time window (i.e., already analyzed during the last shift), as well as the events in his/her time window.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71" y="1600200"/>
            <a:ext cx="8524223" cy="50792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Alert </a:t>
            </a:r>
            <a:r>
              <a:rPr lang="en-US" dirty="0" smtClean="0"/>
              <a:t>correlation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heuristic rules (a simple form of automaton) to correlate alerts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Uses only </a:t>
            </a:r>
            <a:r>
              <a:rPr lang="en-US" dirty="0"/>
              <a:t>one data source (i.e., IDS alerts) while security analysts must </a:t>
            </a:r>
            <a:r>
              <a:rPr lang="en-US" dirty="0" smtClean="0"/>
              <a:t>analyze across </a:t>
            </a:r>
            <a:r>
              <a:rPr lang="en-US" b="1" u="sng" dirty="0" smtClean="0"/>
              <a:t>multiple</a:t>
            </a:r>
            <a:r>
              <a:rPr lang="en-US" dirty="0" smtClean="0"/>
              <a:t> data sources in </a:t>
            </a:r>
            <a:r>
              <a:rPr lang="en-US" dirty="0"/>
              <a:t>most cases.  </a:t>
            </a:r>
            <a:endParaRPr lang="en-US" dirty="0" smtClean="0"/>
          </a:p>
          <a:p>
            <a:pPr lvl="1"/>
            <a:r>
              <a:rPr lang="en-US" dirty="0" smtClean="0"/>
              <a:t>High false negative rate.</a:t>
            </a:r>
          </a:p>
          <a:p>
            <a:r>
              <a:rPr lang="en-US" dirty="0"/>
              <a:t>SIEM systems (e.g., </a:t>
            </a:r>
            <a:r>
              <a:rPr lang="en-US" dirty="0" err="1" smtClean="0"/>
              <a:t>ArcSight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Focus on </a:t>
            </a:r>
            <a:r>
              <a:rPr lang="en-US" dirty="0"/>
              <a:t>security event correlations across multiple data sources.  </a:t>
            </a:r>
            <a:r>
              <a:rPr lang="en-US" dirty="0" smtClean="0"/>
              <a:t>Generate more powerful data triage automation.</a:t>
            </a:r>
            <a:endParaRPr lang="en-US" dirty="0"/>
          </a:p>
          <a:p>
            <a:pPr lvl="1"/>
            <a:r>
              <a:rPr lang="en-US" dirty="0" smtClean="0"/>
              <a:t>However, it requires </a:t>
            </a:r>
            <a:r>
              <a:rPr lang="en-US" b="1" u="sng" dirty="0" smtClean="0"/>
              <a:t>manual</a:t>
            </a:r>
            <a:r>
              <a:rPr lang="en-US" dirty="0" smtClean="0"/>
              <a:t> efforts of experts, hence is costly. </a:t>
            </a:r>
          </a:p>
          <a:p>
            <a:pPr lvl="2"/>
            <a:r>
              <a:rPr lang="en-US" dirty="0" smtClean="0"/>
              <a:t>SIEM </a:t>
            </a:r>
            <a:r>
              <a:rPr lang="en-US" dirty="0"/>
              <a:t>systems require expert security analysts to spend </a:t>
            </a:r>
            <a:r>
              <a:rPr lang="en-US" i="1" dirty="0"/>
              <a:t>dedicated</a:t>
            </a:r>
            <a:r>
              <a:rPr lang="en-US" dirty="0"/>
              <a:t> manual effort </a:t>
            </a:r>
            <a:r>
              <a:rPr lang="en-US" dirty="0" smtClean="0"/>
              <a:t>for developing </a:t>
            </a:r>
            <a:r>
              <a:rPr lang="en-US" dirty="0"/>
              <a:t>the data triage automatons. 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9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530"/>
            <a:ext cx="8229600" cy="2954501"/>
          </a:xfrm>
        </p:spPr>
        <p:txBody>
          <a:bodyPr/>
          <a:lstStyle/>
          <a:p>
            <a:r>
              <a:rPr lang="en-US" b="1" i="1" u="sng" dirty="0" smtClean="0"/>
              <a:t>Automate</a:t>
            </a:r>
            <a:r>
              <a:rPr lang="en-US" dirty="0" smtClean="0"/>
              <a:t> </a:t>
            </a:r>
            <a:r>
              <a:rPr lang="en-US" dirty="0"/>
              <a:t>the human-centric data triage analysis </a:t>
            </a:r>
            <a:r>
              <a:rPr lang="en-US" b="1" i="1" u="sng" dirty="0"/>
              <a:t>without</a:t>
            </a:r>
            <a:r>
              <a:rPr lang="en-US" dirty="0"/>
              <a:t> the need to spend </a:t>
            </a:r>
            <a:r>
              <a:rPr lang="en-US" i="1" dirty="0"/>
              <a:t>manual </a:t>
            </a:r>
            <a:r>
              <a:rPr lang="en-US" i="1" dirty="0" smtClean="0"/>
              <a:t>efforts for </a:t>
            </a:r>
            <a:r>
              <a:rPr lang="en-US" dirty="0" smtClean="0"/>
              <a:t>generating data </a:t>
            </a:r>
            <a:r>
              <a:rPr lang="en-US" dirty="0"/>
              <a:t>triage </a:t>
            </a:r>
            <a:r>
              <a:rPr lang="en-US" i="1" dirty="0" smtClean="0"/>
              <a:t>automatons.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7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 Used in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4133"/>
            <a:ext cx="8229600" cy="5720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time window of two attack chains, the corresponding evidence in the data sources and an analyst triage analysis process.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0333"/>
            <a:ext cx="8015077" cy="32695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41393" y="3823414"/>
            <a:ext cx="6130884" cy="126642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06221" y="3333911"/>
            <a:ext cx="108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1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Network Data Sources</a:t>
            </a:r>
          </a:p>
          <a:p>
            <a:pPr lvl="1"/>
            <a:r>
              <a:rPr lang="en-US" dirty="0" smtClean="0"/>
              <a:t>Static </a:t>
            </a:r>
            <a:r>
              <a:rPr lang="en-US" dirty="0"/>
              <a:t>data (e.g., network topology) </a:t>
            </a:r>
            <a:endParaRPr lang="en-US" dirty="0" smtClean="0"/>
          </a:p>
          <a:p>
            <a:pPr lvl="1"/>
            <a:r>
              <a:rPr lang="en-US" dirty="0" smtClean="0"/>
              <a:t>Dynamic </a:t>
            </a:r>
            <a:r>
              <a:rPr lang="en-US" dirty="0"/>
              <a:t>data </a:t>
            </a:r>
            <a:r>
              <a:rPr lang="en-US" dirty="0" smtClean="0"/>
              <a:t>sources (</a:t>
            </a:r>
            <a:r>
              <a:rPr lang="en-US" dirty="0"/>
              <a:t>e.g., IDS alerts, firewall </a:t>
            </a:r>
            <a:r>
              <a:rPr lang="en-US" dirty="0" smtClean="0"/>
              <a:t>logs, </a:t>
            </a:r>
            <a:r>
              <a:rPr lang="en-US" dirty="0"/>
              <a:t>vulnerability reports).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B/T/D Network Connection Event (“Event”)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= &lt;</a:t>
            </a:r>
            <a:r>
              <a:rPr lang="en-US" i="1" dirty="0"/>
              <a:t>time, conn, </a:t>
            </a:r>
            <a:r>
              <a:rPr lang="en-US" i="1" dirty="0" err="1"/>
              <a:t>src</a:t>
            </a:r>
            <a:r>
              <a:rPr lang="en-US" i="1" dirty="0"/>
              <a:t>, </a:t>
            </a:r>
            <a:r>
              <a:rPr lang="en-US" i="1" dirty="0" err="1"/>
              <a:t>dst</a:t>
            </a:r>
            <a:r>
              <a:rPr lang="en-US" i="1" dirty="0"/>
              <a:t>, </a:t>
            </a:r>
            <a:r>
              <a:rPr lang="en-US" i="1" dirty="0" err="1"/>
              <a:t>prot</a:t>
            </a:r>
            <a:r>
              <a:rPr lang="en-US" i="1" dirty="0"/>
              <a:t>, </a:t>
            </a:r>
            <a:r>
              <a:rPr lang="en-US" i="1" dirty="0" err="1"/>
              <a:t>serv</a:t>
            </a:r>
            <a:r>
              <a:rPr lang="en-US" i="1" baseline="-25000" dirty="0" err="1"/>
              <a:t>src</a:t>
            </a:r>
            <a:r>
              <a:rPr lang="en-US" i="1" dirty="0"/>
              <a:t>, </a:t>
            </a:r>
            <a:r>
              <a:rPr lang="en-US" i="1" dirty="0" err="1"/>
              <a:t>serv</a:t>
            </a:r>
            <a:r>
              <a:rPr lang="en-US" i="1" baseline="-25000" dirty="0" err="1"/>
              <a:t>dst</a:t>
            </a:r>
            <a:r>
              <a:rPr lang="en-US" i="1" dirty="0"/>
              <a:t>, </a:t>
            </a:r>
            <a:r>
              <a:rPr lang="en-US" i="1" dirty="0" err="1"/>
              <a:t>msg</a:t>
            </a:r>
            <a:r>
              <a:rPr lang="en-US" i="1" dirty="0" smtClean="0"/>
              <a:t>&gt;</a:t>
            </a:r>
          </a:p>
          <a:p>
            <a:pPr lvl="1"/>
            <a:r>
              <a:rPr lang="en-US" i="1" dirty="0"/>
              <a:t>c</a:t>
            </a:r>
            <a:r>
              <a:rPr lang="en-US" i="1" dirty="0" smtClean="0"/>
              <a:t>onn: type of connection events (i.e., Build, Teardown, Deny)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313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Trace-based Automated Data Triage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7195"/>
            <a:ext cx="7690359" cy="19143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50050" y="2598197"/>
            <a:ext cx="5419132" cy="6302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777890" y="3341588"/>
            <a:ext cx="364628" cy="452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6"/>
          </p:cNvCxnSpPr>
          <p:nvPr/>
        </p:nvCxnSpPr>
        <p:spPr>
          <a:xfrm flipH="1">
            <a:off x="7569182" y="2577841"/>
            <a:ext cx="364630" cy="335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5797" y="1951865"/>
            <a:ext cx="108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Cognitive Trace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21137" y="3923348"/>
            <a:ext cx="2703280" cy="930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FSM of Suspicious Event </a:t>
            </a:r>
          </a:p>
          <a:p>
            <a:pPr algn="ctr"/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99721" y="5416299"/>
            <a:ext cx="2546112" cy="1356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FSM-based</a:t>
            </a:r>
          </a:p>
          <a:p>
            <a:pPr algn="ctr"/>
            <a:r>
              <a:rPr lang="en-US" dirty="0" smtClean="0"/>
              <a:t>Recognition of Suspicious Event Sequences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" y="5699403"/>
            <a:ext cx="20197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" y="6150597"/>
            <a:ext cx="20197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954747" y="5762278"/>
            <a:ext cx="502936" cy="314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1" idx="2"/>
            <a:endCxn id="12" idx="0"/>
          </p:cNvCxnSpPr>
          <p:nvPr/>
        </p:nvCxnSpPr>
        <p:spPr>
          <a:xfrm>
            <a:off x="4972777" y="4853886"/>
            <a:ext cx="0" cy="56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363664" y="5776355"/>
            <a:ext cx="502936" cy="314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1466" y="5356050"/>
            <a:ext cx="181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Alerts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6615" y="5800003"/>
            <a:ext cx="232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Firewall Logs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53673" y="5405396"/>
            <a:ext cx="187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Suspicious Event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1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2536</Words>
  <Application>Microsoft Office PowerPoint</Application>
  <PresentationFormat>On-screen Show (4:3)</PresentationFormat>
  <Paragraphs>310</Paragraphs>
  <Slides>38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Document</vt:lpstr>
      <vt:lpstr>Visio</vt:lpstr>
      <vt:lpstr>Mining Analysts’ Operation Traces to Automate Data Triage for Cyber Attack Analysis  Annual Review ARO MURI on Computer-aided Human-centric Cyber SA July 9, 2015</vt:lpstr>
      <vt:lpstr>PowerPoint Presentation</vt:lpstr>
      <vt:lpstr>A Motivating Story</vt:lpstr>
      <vt:lpstr>Analyst’s Needs for Automating the Repetitive Work in Data Triage</vt:lpstr>
      <vt:lpstr>Existing Techniques </vt:lpstr>
      <vt:lpstr>Our Goal</vt:lpstr>
      <vt:lpstr>Key Concepts Used in the Approach</vt:lpstr>
      <vt:lpstr>Key Concepts </vt:lpstr>
      <vt:lpstr>Trace-based Automated Data Triage</vt:lpstr>
      <vt:lpstr>An Example of Cognitive Trace File</vt:lpstr>
      <vt:lpstr>Cognitive Trace of Analysts</vt:lpstr>
      <vt:lpstr>ARSCA: Auditing Analysts’ Operations during their Analysis Processes</vt:lpstr>
      <vt:lpstr>Build FSM of B/T/D Connection Events Based on Previous Operations of Analysts in ARSCA logs</vt:lpstr>
      <vt:lpstr>An Example: F/S/H Operations in an ARSCA trace</vt:lpstr>
      <vt:lpstr>Data Triage State Machine</vt:lpstr>
      <vt:lpstr>The Approach</vt:lpstr>
      <vt:lpstr>Step 1: Construct the Characteristics Constraint (CC) Graph</vt:lpstr>
      <vt:lpstr>An Example of CC Graph</vt:lpstr>
      <vt:lpstr>Step 2 Mine the CC Graphs</vt:lpstr>
      <vt:lpstr>Step 2.1 Identify Candidate States</vt:lpstr>
      <vt:lpstr>Step 2.2 Refine the States of FSM</vt:lpstr>
      <vt:lpstr>An Example of Result from Step 2.2</vt:lpstr>
      <vt:lpstr>Step 3 Construct Finite State Machine</vt:lpstr>
      <vt:lpstr>Trace Collection</vt:lpstr>
      <vt:lpstr>Evaluate the Feasibility of the Data Triage Automation Approach</vt:lpstr>
      <vt:lpstr>Ground Truth: the B/T/D events in two attack chains </vt:lpstr>
      <vt:lpstr>Evaluation A: Can we build the FSM?</vt:lpstr>
      <vt:lpstr>Evaluation A: Generate State Machine from the Traces</vt:lpstr>
      <vt:lpstr>Evaluation B: Run the State Machine on a Large Dataset</vt:lpstr>
      <vt:lpstr>Evaluation C: False Positive Rate</vt:lpstr>
      <vt:lpstr>Technology Transition:  Shift-Transition Study</vt:lpstr>
      <vt:lpstr>PowerPoint Presentation</vt:lpstr>
      <vt:lpstr>PowerPoint Presentation</vt:lpstr>
      <vt:lpstr>Technology Transition: Training of Cyber Analysts</vt:lpstr>
      <vt:lpstr> </vt:lpstr>
      <vt:lpstr>Recent Accomplishments at a Glance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Analysts’ Operation Traces to Automate Data Triage for Cyber Attack Analysis </dc:title>
  <dc:creator>Chen Zhong</dc:creator>
  <cp:lastModifiedBy>Peng Liu</cp:lastModifiedBy>
  <cp:revision>72</cp:revision>
  <dcterms:created xsi:type="dcterms:W3CDTF">2015-07-06T16:31:44Z</dcterms:created>
  <dcterms:modified xsi:type="dcterms:W3CDTF">2015-07-09T15:11:54Z</dcterms:modified>
</cp:coreProperties>
</file>