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20" r:id="rId1"/>
  </p:sldMasterIdLst>
  <p:notesMasterIdLst>
    <p:notesMasterId r:id="rId53"/>
  </p:notesMasterIdLst>
  <p:handoutMasterIdLst>
    <p:handoutMasterId r:id="rId54"/>
  </p:handoutMasterIdLst>
  <p:sldIdLst>
    <p:sldId id="256" r:id="rId2"/>
    <p:sldId id="418" r:id="rId3"/>
    <p:sldId id="583" r:id="rId4"/>
    <p:sldId id="644" r:id="rId5"/>
    <p:sldId id="679" r:id="rId6"/>
    <p:sldId id="680" r:id="rId7"/>
    <p:sldId id="681" r:id="rId8"/>
    <p:sldId id="682" r:id="rId9"/>
    <p:sldId id="645" r:id="rId10"/>
    <p:sldId id="646" r:id="rId11"/>
    <p:sldId id="684" r:id="rId12"/>
    <p:sldId id="647" r:id="rId13"/>
    <p:sldId id="648" r:id="rId14"/>
    <p:sldId id="649" r:id="rId15"/>
    <p:sldId id="650" r:id="rId16"/>
    <p:sldId id="683" r:id="rId17"/>
    <p:sldId id="651" r:id="rId18"/>
    <p:sldId id="652" r:id="rId19"/>
    <p:sldId id="653" r:id="rId20"/>
    <p:sldId id="654" r:id="rId21"/>
    <p:sldId id="655" r:id="rId22"/>
    <p:sldId id="691" r:id="rId23"/>
    <p:sldId id="656" r:id="rId24"/>
    <p:sldId id="657" r:id="rId25"/>
    <p:sldId id="658" r:id="rId26"/>
    <p:sldId id="659" r:id="rId27"/>
    <p:sldId id="660" r:id="rId28"/>
    <p:sldId id="661" r:id="rId29"/>
    <p:sldId id="662" r:id="rId30"/>
    <p:sldId id="663" r:id="rId31"/>
    <p:sldId id="664" r:id="rId32"/>
    <p:sldId id="665" r:id="rId33"/>
    <p:sldId id="666" r:id="rId34"/>
    <p:sldId id="667" r:id="rId35"/>
    <p:sldId id="668" r:id="rId36"/>
    <p:sldId id="669" r:id="rId37"/>
    <p:sldId id="670" r:id="rId38"/>
    <p:sldId id="671" r:id="rId39"/>
    <p:sldId id="672" r:id="rId40"/>
    <p:sldId id="673" r:id="rId41"/>
    <p:sldId id="674" r:id="rId42"/>
    <p:sldId id="675" r:id="rId43"/>
    <p:sldId id="676" r:id="rId44"/>
    <p:sldId id="685" r:id="rId45"/>
    <p:sldId id="686" r:id="rId46"/>
    <p:sldId id="687" r:id="rId47"/>
    <p:sldId id="688" r:id="rId48"/>
    <p:sldId id="689" r:id="rId49"/>
    <p:sldId id="678" r:id="rId50"/>
    <p:sldId id="690" r:id="rId51"/>
    <p:sldId id="454" r:id="rId52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0795"/>
    <a:srgbClr val="FF9966"/>
    <a:srgbClr val="FFCA21"/>
    <a:srgbClr val="CCCCFF"/>
    <a:srgbClr val="390ACE"/>
    <a:srgbClr val="04606A"/>
    <a:srgbClr val="54301A"/>
    <a:srgbClr val="DD80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9" autoAdjust="0"/>
    <p:restoredTop sz="93846" autoAdjust="0"/>
  </p:normalViewPr>
  <p:slideViewPr>
    <p:cSldViewPr>
      <p:cViewPr varScale="1">
        <p:scale>
          <a:sx n="79" d="100"/>
          <a:sy n="79" d="100"/>
        </p:scale>
        <p:origin x="756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2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152"/>
    </p:cViewPr>
  </p:sorterViewPr>
  <p:notesViewPr>
    <p:cSldViewPr>
      <p:cViewPr>
        <p:scale>
          <a:sx n="150" d="100"/>
          <a:sy n="150" d="100"/>
        </p:scale>
        <p:origin x="-996" y="978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D2AEBF-F336-426F-AFD5-07EE566EB3CB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3CC63E33-AF6C-4F9F-8533-3065991856AF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Unique A1</a:t>
          </a:r>
        </a:p>
      </dgm:t>
    </dgm:pt>
    <dgm:pt modelId="{3A716A49-231A-42C8-8224-D5529EF6751F}" type="parTrans" cxnId="{CB2D3397-0412-4640-8A66-6D5B2A735689}">
      <dgm:prSet/>
      <dgm:spPr/>
      <dgm:t>
        <a:bodyPr/>
        <a:lstStyle/>
        <a:p>
          <a:endParaRPr lang="en-US"/>
        </a:p>
      </dgm:t>
    </dgm:pt>
    <dgm:pt modelId="{19AB85FE-83E2-4084-8411-B4966824B2F9}" type="sibTrans" cxnId="{CB2D3397-0412-4640-8A66-6D5B2A735689}">
      <dgm:prSet/>
      <dgm:spPr/>
      <dgm:t>
        <a:bodyPr/>
        <a:lstStyle/>
        <a:p>
          <a:endParaRPr lang="en-US"/>
        </a:p>
      </dgm:t>
    </dgm:pt>
    <dgm:pt modelId="{E054A1EA-D03D-4C12-A388-46EA25B01BB9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Unique A2</a:t>
          </a:r>
        </a:p>
      </dgm:t>
    </dgm:pt>
    <dgm:pt modelId="{961088B3-2DDB-48D4-BB8B-7A93DDDEA56A}" type="parTrans" cxnId="{9C2EE963-B2C3-4116-B74E-14E3FB04FC83}">
      <dgm:prSet/>
      <dgm:spPr/>
      <dgm:t>
        <a:bodyPr/>
        <a:lstStyle/>
        <a:p>
          <a:endParaRPr lang="en-US"/>
        </a:p>
      </dgm:t>
    </dgm:pt>
    <dgm:pt modelId="{87424FD5-FFC8-4AE4-A27D-2489D09A74A6}" type="sibTrans" cxnId="{9C2EE963-B2C3-4116-B74E-14E3FB04FC83}">
      <dgm:prSet/>
      <dgm:spPr/>
      <dgm:t>
        <a:bodyPr/>
        <a:lstStyle/>
        <a:p>
          <a:endParaRPr lang="en-US"/>
        </a:p>
      </dgm:t>
    </dgm:pt>
    <dgm:pt modelId="{8267FCF1-65B4-4FD9-9002-E1096122B2A6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/>
            <a:t>Unique A3</a:t>
          </a:r>
        </a:p>
      </dgm:t>
    </dgm:pt>
    <dgm:pt modelId="{95CADD7E-6230-4A8B-87F1-1CFE6F114679}" type="parTrans" cxnId="{ED8E9397-5E64-48E0-AAEB-CAFF575896CC}">
      <dgm:prSet/>
      <dgm:spPr/>
      <dgm:t>
        <a:bodyPr/>
        <a:lstStyle/>
        <a:p>
          <a:endParaRPr lang="en-US"/>
        </a:p>
      </dgm:t>
    </dgm:pt>
    <dgm:pt modelId="{8B2CD734-010C-4625-B54F-C97C7DE5C7BA}" type="sibTrans" cxnId="{ED8E9397-5E64-48E0-AAEB-CAFF575896CC}">
      <dgm:prSet/>
      <dgm:spPr/>
      <dgm:t>
        <a:bodyPr/>
        <a:lstStyle/>
        <a:p>
          <a:endParaRPr lang="en-US"/>
        </a:p>
      </dgm:t>
    </dgm:pt>
    <dgm:pt modelId="{7125C19D-29EC-4371-B3D9-4B191EAD8474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/>
            <a:t>Unique  B1</a:t>
          </a:r>
        </a:p>
      </dgm:t>
    </dgm:pt>
    <dgm:pt modelId="{5DC3E05B-EF66-4D39-9150-185FA7C7FA3D}" type="parTrans" cxnId="{F983B530-4B05-4D03-A970-3343E7A16C0D}">
      <dgm:prSet/>
      <dgm:spPr/>
      <dgm:t>
        <a:bodyPr/>
        <a:lstStyle/>
        <a:p>
          <a:endParaRPr lang="en-US"/>
        </a:p>
      </dgm:t>
    </dgm:pt>
    <dgm:pt modelId="{4291FF8B-DE14-4CE7-B6AE-EB340DE688CC}" type="sibTrans" cxnId="{F983B530-4B05-4D03-A970-3343E7A16C0D}">
      <dgm:prSet/>
      <dgm:spPr/>
      <dgm:t>
        <a:bodyPr/>
        <a:lstStyle/>
        <a:p>
          <a:endParaRPr lang="en-US"/>
        </a:p>
      </dgm:t>
    </dgm:pt>
    <dgm:pt modelId="{A02E6151-DFB8-43A7-B9BB-26FFE79E0D8F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/>
            <a:t>Unique  B2</a:t>
          </a:r>
        </a:p>
      </dgm:t>
    </dgm:pt>
    <dgm:pt modelId="{C7EB5433-940B-4759-A975-DCA405C52C1C}" type="parTrans" cxnId="{8E14E43A-1357-4D83-8EDE-884942586521}">
      <dgm:prSet/>
      <dgm:spPr/>
      <dgm:t>
        <a:bodyPr/>
        <a:lstStyle/>
        <a:p>
          <a:endParaRPr lang="en-US"/>
        </a:p>
      </dgm:t>
    </dgm:pt>
    <dgm:pt modelId="{28BF9ABC-F56A-426D-9C7E-66135BE78239}" type="sibTrans" cxnId="{8E14E43A-1357-4D83-8EDE-884942586521}">
      <dgm:prSet/>
      <dgm:spPr/>
      <dgm:t>
        <a:bodyPr/>
        <a:lstStyle/>
        <a:p>
          <a:endParaRPr lang="en-US"/>
        </a:p>
      </dgm:t>
    </dgm:pt>
    <dgm:pt modelId="{637C6378-F290-4C77-9D18-F60EB8772C77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/>
            <a:t>Unique  B3</a:t>
          </a:r>
        </a:p>
      </dgm:t>
    </dgm:pt>
    <dgm:pt modelId="{1C8BDCF1-7C0B-475F-8385-E74CDA472879}" type="parTrans" cxnId="{01FCEB08-BA78-4D09-B50F-DC8567041CCF}">
      <dgm:prSet/>
      <dgm:spPr/>
      <dgm:t>
        <a:bodyPr/>
        <a:lstStyle/>
        <a:p>
          <a:endParaRPr lang="en-US"/>
        </a:p>
      </dgm:t>
    </dgm:pt>
    <dgm:pt modelId="{5D8D0E5C-0538-479A-ACC3-CB14B9D9381F}" type="sibTrans" cxnId="{01FCEB08-BA78-4D09-B50F-DC8567041CCF}">
      <dgm:prSet/>
      <dgm:spPr/>
      <dgm:t>
        <a:bodyPr/>
        <a:lstStyle/>
        <a:p>
          <a:endParaRPr lang="en-US"/>
        </a:p>
      </dgm:t>
    </dgm:pt>
    <dgm:pt modelId="{81464477-F230-4BD9-9355-9E1496DFA865}">
      <dgm:prSet phldrT="[Text]"/>
      <dgm:spPr/>
      <dgm:t>
        <a:bodyPr/>
        <a:lstStyle/>
        <a:p>
          <a:r>
            <a:rPr lang="en-US"/>
            <a:t>Isolated 1</a:t>
          </a:r>
        </a:p>
      </dgm:t>
    </dgm:pt>
    <dgm:pt modelId="{F2FB5837-2E8F-4825-9FA3-BE8A160E5EB4}" type="parTrans" cxnId="{9AD79C72-45E5-4554-936E-981AA2345021}">
      <dgm:prSet/>
      <dgm:spPr/>
      <dgm:t>
        <a:bodyPr/>
        <a:lstStyle/>
        <a:p>
          <a:endParaRPr lang="en-US"/>
        </a:p>
      </dgm:t>
    </dgm:pt>
    <dgm:pt modelId="{A14809B5-CC7D-4FB7-A873-2D5C193045CA}" type="sibTrans" cxnId="{9AD79C72-45E5-4554-936E-981AA2345021}">
      <dgm:prSet/>
      <dgm:spPr/>
      <dgm:t>
        <a:bodyPr/>
        <a:lstStyle/>
        <a:p>
          <a:endParaRPr lang="en-US"/>
        </a:p>
      </dgm:t>
    </dgm:pt>
    <dgm:pt modelId="{B99207A1-F024-46C9-B07D-A3BC435FD2DF}">
      <dgm:prSet phldrT="[Text]"/>
      <dgm:spPr/>
      <dgm:t>
        <a:bodyPr/>
        <a:lstStyle/>
        <a:p>
          <a:r>
            <a:rPr lang="en-US"/>
            <a:t>Isolated 2</a:t>
          </a:r>
        </a:p>
      </dgm:t>
    </dgm:pt>
    <dgm:pt modelId="{B0A86460-1D78-470B-B9BF-C34D7BD32034}" type="parTrans" cxnId="{8CDAF440-8F4A-4458-9112-3BA911150B50}">
      <dgm:prSet/>
      <dgm:spPr/>
      <dgm:t>
        <a:bodyPr/>
        <a:lstStyle/>
        <a:p>
          <a:endParaRPr lang="en-US"/>
        </a:p>
      </dgm:t>
    </dgm:pt>
    <dgm:pt modelId="{52B96D11-F515-4346-89A2-C036430BC32D}" type="sibTrans" cxnId="{8CDAF440-8F4A-4458-9112-3BA911150B50}">
      <dgm:prSet/>
      <dgm:spPr/>
      <dgm:t>
        <a:bodyPr/>
        <a:lstStyle/>
        <a:p>
          <a:endParaRPr lang="en-US"/>
        </a:p>
      </dgm:t>
    </dgm:pt>
    <dgm:pt modelId="{A8898361-A7CD-48EC-9504-3DF8857C2180}">
      <dgm:prSet phldrT="[Text]"/>
      <dgm:spPr/>
      <dgm:t>
        <a:bodyPr/>
        <a:lstStyle/>
        <a:p>
          <a:r>
            <a:rPr lang="en-US"/>
            <a:t>Isolated 3</a:t>
          </a:r>
        </a:p>
      </dgm:t>
    </dgm:pt>
    <dgm:pt modelId="{3515F8B6-8952-4C74-B041-2E73947BC334}" type="parTrans" cxnId="{2605758B-F465-4A5F-AB01-91ECAAD578E7}">
      <dgm:prSet/>
      <dgm:spPr/>
      <dgm:t>
        <a:bodyPr/>
        <a:lstStyle/>
        <a:p>
          <a:endParaRPr lang="en-US"/>
        </a:p>
      </dgm:t>
    </dgm:pt>
    <dgm:pt modelId="{3C55378F-E1FD-4151-8E12-9A56AED20E89}" type="sibTrans" cxnId="{2605758B-F465-4A5F-AB01-91ECAAD578E7}">
      <dgm:prSet/>
      <dgm:spPr/>
      <dgm:t>
        <a:bodyPr/>
        <a:lstStyle/>
        <a:p>
          <a:endParaRPr lang="en-US"/>
        </a:p>
      </dgm:t>
    </dgm:pt>
    <dgm:pt modelId="{1F06750E-D85E-425D-B6D8-2369CA7CE84E}">
      <dgm:prSet phldrT="[Text]"/>
      <dgm:spPr/>
      <dgm:t>
        <a:bodyPr/>
        <a:lstStyle/>
        <a:p>
          <a:r>
            <a:rPr lang="en-US"/>
            <a:t>Isolated 4</a:t>
          </a:r>
        </a:p>
      </dgm:t>
    </dgm:pt>
    <dgm:pt modelId="{14EF70B7-37F6-42AB-A35C-758F214AF8BA}" type="parTrans" cxnId="{9ECBDC49-7E05-4FF4-8A99-845AEB48D00B}">
      <dgm:prSet/>
      <dgm:spPr/>
      <dgm:t>
        <a:bodyPr/>
        <a:lstStyle/>
        <a:p>
          <a:endParaRPr lang="en-US"/>
        </a:p>
      </dgm:t>
    </dgm:pt>
    <dgm:pt modelId="{6981F5C0-C06B-402B-9370-6C0546C07A96}" type="sibTrans" cxnId="{9ECBDC49-7E05-4FF4-8A99-845AEB48D00B}">
      <dgm:prSet/>
      <dgm:spPr/>
      <dgm:t>
        <a:bodyPr/>
        <a:lstStyle/>
        <a:p>
          <a:endParaRPr lang="en-US"/>
        </a:p>
      </dgm:t>
    </dgm:pt>
    <dgm:pt modelId="{A50F344B-2903-4B2E-9FDC-2DCDB65EF2C2}">
      <dgm:prSet phldrT="[Text]"/>
      <dgm:spPr/>
      <dgm:t>
        <a:bodyPr/>
        <a:lstStyle/>
        <a:p>
          <a:r>
            <a:rPr lang="en-US"/>
            <a:t>Isolated 5</a:t>
          </a:r>
        </a:p>
      </dgm:t>
    </dgm:pt>
    <dgm:pt modelId="{8B8303EE-B77B-4F99-BCC3-892261DFB121}" type="parTrans" cxnId="{563E765B-A68A-4BAF-86F3-93EC833E1F3C}">
      <dgm:prSet/>
      <dgm:spPr/>
      <dgm:t>
        <a:bodyPr/>
        <a:lstStyle/>
        <a:p>
          <a:endParaRPr lang="en-US"/>
        </a:p>
      </dgm:t>
    </dgm:pt>
    <dgm:pt modelId="{DFD53D5D-8437-4066-88CA-97CE870AB3F8}" type="sibTrans" cxnId="{563E765B-A68A-4BAF-86F3-93EC833E1F3C}">
      <dgm:prSet/>
      <dgm:spPr/>
      <dgm:t>
        <a:bodyPr/>
        <a:lstStyle/>
        <a:p>
          <a:endParaRPr lang="en-US"/>
        </a:p>
      </dgm:t>
    </dgm:pt>
    <dgm:pt modelId="{4AA757C5-1C36-44C6-B424-772ABC220FDA}">
      <dgm:prSet phldrT="[Text]"/>
      <dgm:spPr/>
      <dgm:t>
        <a:bodyPr/>
        <a:lstStyle/>
        <a:p>
          <a:r>
            <a:rPr lang="en-US"/>
            <a:t>Isolated 6</a:t>
          </a:r>
        </a:p>
      </dgm:t>
    </dgm:pt>
    <dgm:pt modelId="{E083A082-B17D-4205-9408-9658D93BE1D6}" type="parTrans" cxnId="{47E57788-E215-4D67-AD04-FBD5C67D7AEB}">
      <dgm:prSet/>
      <dgm:spPr/>
      <dgm:t>
        <a:bodyPr/>
        <a:lstStyle/>
        <a:p>
          <a:endParaRPr lang="en-US"/>
        </a:p>
      </dgm:t>
    </dgm:pt>
    <dgm:pt modelId="{7FBEC0E9-6C0B-464A-A231-CC622C52F4A9}" type="sibTrans" cxnId="{47E57788-E215-4D67-AD04-FBD5C67D7AEB}">
      <dgm:prSet/>
      <dgm:spPr/>
      <dgm:t>
        <a:bodyPr/>
        <a:lstStyle/>
        <a:p>
          <a:endParaRPr lang="en-US"/>
        </a:p>
      </dgm:t>
    </dgm:pt>
    <dgm:pt modelId="{0C180AFA-6235-4012-A822-452A9B55FF36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/>
            <a:t>Shared 1</a:t>
          </a:r>
        </a:p>
      </dgm:t>
    </dgm:pt>
    <dgm:pt modelId="{AF09F219-FA0F-4169-B345-118288431ED6}" type="parTrans" cxnId="{7C063ED0-91E3-492A-9139-AD76A082FE42}">
      <dgm:prSet/>
      <dgm:spPr/>
      <dgm:t>
        <a:bodyPr/>
        <a:lstStyle/>
        <a:p>
          <a:endParaRPr lang="en-US"/>
        </a:p>
      </dgm:t>
    </dgm:pt>
    <dgm:pt modelId="{01DEA0B8-C7B8-4EA7-B380-5C4BB1BAFCA1}" type="sibTrans" cxnId="{7C063ED0-91E3-492A-9139-AD76A082FE42}">
      <dgm:prSet/>
      <dgm:spPr/>
      <dgm:t>
        <a:bodyPr/>
        <a:lstStyle/>
        <a:p>
          <a:endParaRPr lang="en-US"/>
        </a:p>
      </dgm:t>
    </dgm:pt>
    <dgm:pt modelId="{C2A1D6FE-8B2F-4BCB-8167-23B7ECA1B752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Shared </a:t>
          </a:r>
          <a:r>
            <a:rPr lang="en-US" dirty="0" smtClean="0"/>
            <a:t>2</a:t>
          </a:r>
          <a:endParaRPr lang="en-US" dirty="0"/>
        </a:p>
      </dgm:t>
    </dgm:pt>
    <dgm:pt modelId="{1055B8C7-4790-436B-AF7B-3AFEA68C330F}" type="parTrans" cxnId="{128A5D3B-F0AC-40AC-B598-40446B6760B2}">
      <dgm:prSet/>
      <dgm:spPr/>
      <dgm:t>
        <a:bodyPr/>
        <a:lstStyle/>
        <a:p>
          <a:endParaRPr lang="en-US"/>
        </a:p>
      </dgm:t>
    </dgm:pt>
    <dgm:pt modelId="{AE5B564A-1383-46E9-BE9B-77ACD6E961AD}" type="sibTrans" cxnId="{128A5D3B-F0AC-40AC-B598-40446B6760B2}">
      <dgm:prSet/>
      <dgm:spPr/>
      <dgm:t>
        <a:bodyPr/>
        <a:lstStyle/>
        <a:p>
          <a:endParaRPr lang="en-US"/>
        </a:p>
      </dgm:t>
    </dgm:pt>
    <dgm:pt modelId="{3B777DB6-2F5E-4D2E-AA21-E16AD2D56BD2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/>
            <a:t>Shared 3</a:t>
          </a:r>
        </a:p>
      </dgm:t>
    </dgm:pt>
    <dgm:pt modelId="{198842B5-281D-4750-8693-924CD7BD8830}" type="parTrans" cxnId="{E9B9A3FD-77D0-4A70-A343-6B88FDCD0A23}">
      <dgm:prSet/>
      <dgm:spPr/>
      <dgm:t>
        <a:bodyPr/>
        <a:lstStyle/>
        <a:p>
          <a:endParaRPr lang="en-US"/>
        </a:p>
      </dgm:t>
    </dgm:pt>
    <dgm:pt modelId="{377C6E7D-06DB-4423-A0F1-DFCBB3521AD4}" type="sibTrans" cxnId="{E9B9A3FD-77D0-4A70-A343-6B88FDCD0A23}">
      <dgm:prSet/>
      <dgm:spPr/>
      <dgm:t>
        <a:bodyPr/>
        <a:lstStyle/>
        <a:p>
          <a:endParaRPr lang="en-US"/>
        </a:p>
      </dgm:t>
    </dgm:pt>
    <dgm:pt modelId="{F3574E92-CF28-46B8-899E-B3E9F97A2802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/>
            <a:t>Shared 4</a:t>
          </a:r>
        </a:p>
      </dgm:t>
    </dgm:pt>
    <dgm:pt modelId="{7483E9B6-4639-4272-B1A0-32E740475956}" type="parTrans" cxnId="{D530C7FB-D1D0-4D09-AB66-B04795D2805F}">
      <dgm:prSet/>
      <dgm:spPr/>
      <dgm:t>
        <a:bodyPr/>
        <a:lstStyle/>
        <a:p>
          <a:endParaRPr lang="en-US"/>
        </a:p>
      </dgm:t>
    </dgm:pt>
    <dgm:pt modelId="{DC5FB332-EBBA-4339-A8BF-83761F4B474B}" type="sibTrans" cxnId="{D530C7FB-D1D0-4D09-AB66-B04795D2805F}">
      <dgm:prSet/>
      <dgm:spPr/>
      <dgm:t>
        <a:bodyPr/>
        <a:lstStyle/>
        <a:p>
          <a:endParaRPr lang="en-US"/>
        </a:p>
      </dgm:t>
    </dgm:pt>
    <dgm:pt modelId="{3FBA4B41-2787-4107-83F1-995297EF8163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/>
            <a:t>Shared 5</a:t>
          </a:r>
        </a:p>
      </dgm:t>
    </dgm:pt>
    <dgm:pt modelId="{B3045674-5D86-4EC0-995E-001B4084E146}" type="parTrans" cxnId="{2E755234-6CAC-48AC-ACA2-60FB8E985F89}">
      <dgm:prSet/>
      <dgm:spPr/>
      <dgm:t>
        <a:bodyPr/>
        <a:lstStyle/>
        <a:p>
          <a:endParaRPr lang="en-US"/>
        </a:p>
      </dgm:t>
    </dgm:pt>
    <dgm:pt modelId="{54368C89-23D5-4DA5-BC3B-DECAB2DED47C}" type="sibTrans" cxnId="{2E755234-6CAC-48AC-ACA2-60FB8E985F89}">
      <dgm:prSet/>
      <dgm:spPr/>
      <dgm:t>
        <a:bodyPr/>
        <a:lstStyle/>
        <a:p>
          <a:endParaRPr lang="en-US"/>
        </a:p>
      </dgm:t>
    </dgm:pt>
    <dgm:pt modelId="{7FA085E2-4BA7-413D-BD2E-B8A1D6D68A90}" type="pres">
      <dgm:prSet presAssocID="{3AD2AEBF-F336-426F-AFD5-07EE566EB3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3B7085-2D09-4F78-B302-3B203324FA90}" type="pres">
      <dgm:prSet presAssocID="{3CC63E33-AF6C-4F9F-8533-3065991856AF}" presName="node" presStyleLbl="node1" presStyleIdx="0" presStyleCnt="17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6892F2A9-5E8E-4D15-87C1-7ABD54ADE0E6}" type="pres">
      <dgm:prSet presAssocID="{19AB85FE-83E2-4084-8411-B4966824B2F9}" presName="sibTrans" presStyleCnt="0"/>
      <dgm:spPr/>
    </dgm:pt>
    <dgm:pt modelId="{98970AAA-1A89-416B-ABBA-39D890E873BF}" type="pres">
      <dgm:prSet presAssocID="{E054A1EA-D03D-4C12-A388-46EA25B01BB9}" presName="node" presStyleLbl="node1" presStyleIdx="1" presStyleCnt="17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D1430A23-00D0-4A06-BB99-FDB1B8677592}" type="pres">
      <dgm:prSet presAssocID="{87424FD5-FFC8-4AE4-A27D-2489D09A74A6}" presName="sibTrans" presStyleCnt="0"/>
      <dgm:spPr/>
    </dgm:pt>
    <dgm:pt modelId="{02AFDDEC-6773-403E-982F-880ED8ABE2AB}" type="pres">
      <dgm:prSet presAssocID="{8267FCF1-65B4-4FD9-9002-E1096122B2A6}" presName="node" presStyleLbl="node1" presStyleIdx="2" presStyleCnt="17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BB79B493-462F-49E5-8146-537286136CA6}" type="pres">
      <dgm:prSet presAssocID="{8B2CD734-010C-4625-B54F-C97C7DE5C7BA}" presName="sibTrans" presStyleCnt="0"/>
      <dgm:spPr/>
    </dgm:pt>
    <dgm:pt modelId="{C8A33F6C-032B-40F3-8541-9A51D5B10F20}" type="pres">
      <dgm:prSet presAssocID="{7125C19D-29EC-4371-B3D9-4B191EAD8474}" presName="node" presStyleLbl="node1" presStyleIdx="3" presStyleCnt="17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77200DE4-0DED-400A-8014-6B5743B66795}" type="pres">
      <dgm:prSet presAssocID="{4291FF8B-DE14-4CE7-B6AE-EB340DE688CC}" presName="sibTrans" presStyleCnt="0"/>
      <dgm:spPr/>
    </dgm:pt>
    <dgm:pt modelId="{5BAD488A-D032-45C3-A8AC-468A11474E89}" type="pres">
      <dgm:prSet presAssocID="{A02E6151-DFB8-43A7-B9BB-26FFE79E0D8F}" presName="node" presStyleLbl="node1" presStyleIdx="4" presStyleCnt="17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E43F501E-2918-40E8-B4B3-C7EC1257B461}" type="pres">
      <dgm:prSet presAssocID="{28BF9ABC-F56A-426D-9C7E-66135BE78239}" presName="sibTrans" presStyleCnt="0"/>
      <dgm:spPr/>
    </dgm:pt>
    <dgm:pt modelId="{4D48CA0B-1822-4601-B321-EFC422531D4B}" type="pres">
      <dgm:prSet presAssocID="{637C6378-F290-4C77-9D18-F60EB8772C77}" presName="node" presStyleLbl="node1" presStyleIdx="5" presStyleCnt="17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EF390EAB-761F-420D-913E-DCFF4875D7C8}" type="pres">
      <dgm:prSet presAssocID="{5D8D0E5C-0538-479A-ACC3-CB14B9D9381F}" presName="sibTrans" presStyleCnt="0"/>
      <dgm:spPr/>
    </dgm:pt>
    <dgm:pt modelId="{3E30B521-C747-4E38-A4AD-5FCEC687B243}" type="pres">
      <dgm:prSet presAssocID="{81464477-F230-4BD9-9355-9E1496DFA865}" presName="node" presStyleLbl="node1" presStyleIdx="6" presStyleCnt="17">
        <dgm:presLayoutVars>
          <dgm:bulletEnabled val="1"/>
        </dgm:presLayoutVars>
      </dgm:prSet>
      <dgm:spPr>
        <a:prstGeom prst="snip2SameRect">
          <a:avLst/>
        </a:prstGeom>
      </dgm:spPr>
      <dgm:t>
        <a:bodyPr/>
        <a:lstStyle/>
        <a:p>
          <a:endParaRPr lang="en-US"/>
        </a:p>
      </dgm:t>
    </dgm:pt>
    <dgm:pt modelId="{E1ABDBED-C96D-400F-8977-F9824A861661}" type="pres">
      <dgm:prSet presAssocID="{A14809B5-CC7D-4FB7-A873-2D5C193045CA}" presName="sibTrans" presStyleCnt="0"/>
      <dgm:spPr/>
    </dgm:pt>
    <dgm:pt modelId="{9311AD07-5E1F-458E-BA1C-318A2EA2AFAF}" type="pres">
      <dgm:prSet presAssocID="{B99207A1-F024-46C9-B07D-A3BC435FD2DF}" presName="node" presStyleLbl="node1" presStyleIdx="7" presStyleCnt="17">
        <dgm:presLayoutVars>
          <dgm:bulletEnabled val="1"/>
        </dgm:presLayoutVars>
      </dgm:prSet>
      <dgm:spPr>
        <a:prstGeom prst="snip2SameRect">
          <a:avLst/>
        </a:prstGeom>
      </dgm:spPr>
      <dgm:t>
        <a:bodyPr/>
        <a:lstStyle/>
        <a:p>
          <a:endParaRPr lang="en-US"/>
        </a:p>
      </dgm:t>
    </dgm:pt>
    <dgm:pt modelId="{260A7F6A-904D-45C2-A63B-02CF4EE70A80}" type="pres">
      <dgm:prSet presAssocID="{52B96D11-F515-4346-89A2-C036430BC32D}" presName="sibTrans" presStyleCnt="0"/>
      <dgm:spPr/>
    </dgm:pt>
    <dgm:pt modelId="{3B8F151F-8218-4B4B-B096-184BDD5C23E2}" type="pres">
      <dgm:prSet presAssocID="{A8898361-A7CD-48EC-9504-3DF8857C2180}" presName="node" presStyleLbl="node1" presStyleIdx="8" presStyleCnt="17">
        <dgm:presLayoutVars>
          <dgm:bulletEnabled val="1"/>
        </dgm:presLayoutVars>
      </dgm:prSet>
      <dgm:spPr>
        <a:prstGeom prst="snip2SameRect">
          <a:avLst/>
        </a:prstGeom>
      </dgm:spPr>
      <dgm:t>
        <a:bodyPr/>
        <a:lstStyle/>
        <a:p>
          <a:endParaRPr lang="en-US"/>
        </a:p>
      </dgm:t>
    </dgm:pt>
    <dgm:pt modelId="{5DC30E22-391B-4D45-A5A7-ED35EE030F8F}" type="pres">
      <dgm:prSet presAssocID="{3C55378F-E1FD-4151-8E12-9A56AED20E89}" presName="sibTrans" presStyleCnt="0"/>
      <dgm:spPr/>
    </dgm:pt>
    <dgm:pt modelId="{BA3E2C39-BC53-4EF0-9095-B51578B93E9E}" type="pres">
      <dgm:prSet presAssocID="{1F06750E-D85E-425D-B6D8-2369CA7CE84E}" presName="node" presStyleLbl="node1" presStyleIdx="9" presStyleCnt="17">
        <dgm:presLayoutVars>
          <dgm:bulletEnabled val="1"/>
        </dgm:presLayoutVars>
      </dgm:prSet>
      <dgm:spPr>
        <a:prstGeom prst="snip2SameRect">
          <a:avLst/>
        </a:prstGeom>
      </dgm:spPr>
      <dgm:t>
        <a:bodyPr/>
        <a:lstStyle/>
        <a:p>
          <a:endParaRPr lang="en-US"/>
        </a:p>
      </dgm:t>
    </dgm:pt>
    <dgm:pt modelId="{4AAC4262-63BA-4779-9DB2-58E04CAAF4FA}" type="pres">
      <dgm:prSet presAssocID="{6981F5C0-C06B-402B-9370-6C0546C07A96}" presName="sibTrans" presStyleCnt="0"/>
      <dgm:spPr/>
    </dgm:pt>
    <dgm:pt modelId="{97C7FBB9-BC0D-46A4-9009-5A44BB9ECA06}" type="pres">
      <dgm:prSet presAssocID="{A50F344B-2903-4B2E-9FDC-2DCDB65EF2C2}" presName="node" presStyleLbl="node1" presStyleIdx="10" presStyleCnt="17">
        <dgm:presLayoutVars>
          <dgm:bulletEnabled val="1"/>
        </dgm:presLayoutVars>
      </dgm:prSet>
      <dgm:spPr>
        <a:prstGeom prst="snip2SameRect">
          <a:avLst/>
        </a:prstGeom>
      </dgm:spPr>
      <dgm:t>
        <a:bodyPr/>
        <a:lstStyle/>
        <a:p>
          <a:endParaRPr lang="en-US"/>
        </a:p>
      </dgm:t>
    </dgm:pt>
    <dgm:pt modelId="{21D812A8-5910-43B8-894F-480315728E18}" type="pres">
      <dgm:prSet presAssocID="{DFD53D5D-8437-4066-88CA-97CE870AB3F8}" presName="sibTrans" presStyleCnt="0"/>
      <dgm:spPr/>
    </dgm:pt>
    <dgm:pt modelId="{3D895D51-D736-458D-8FFE-D00B75930FD1}" type="pres">
      <dgm:prSet presAssocID="{4AA757C5-1C36-44C6-B424-772ABC220FDA}" presName="node" presStyleLbl="node1" presStyleIdx="11" presStyleCnt="17">
        <dgm:presLayoutVars>
          <dgm:bulletEnabled val="1"/>
        </dgm:presLayoutVars>
      </dgm:prSet>
      <dgm:spPr>
        <a:prstGeom prst="snip2SameRect">
          <a:avLst/>
        </a:prstGeom>
      </dgm:spPr>
      <dgm:t>
        <a:bodyPr/>
        <a:lstStyle/>
        <a:p>
          <a:endParaRPr lang="en-US"/>
        </a:p>
      </dgm:t>
    </dgm:pt>
    <dgm:pt modelId="{BF88AC1E-D92F-4EF3-B114-C5B56DB3EE12}" type="pres">
      <dgm:prSet presAssocID="{7FBEC0E9-6C0B-464A-A231-CC622C52F4A9}" presName="sibTrans" presStyleCnt="0"/>
      <dgm:spPr/>
    </dgm:pt>
    <dgm:pt modelId="{649CFCA1-9FA8-4A93-8995-A757F816C9AB}" type="pres">
      <dgm:prSet presAssocID="{0C180AFA-6235-4012-A822-452A9B55FF36}" presName="node" presStyleLbl="node1" presStyleIdx="12" presStyleCnt="17" custLinFactNeighborX="-2844" custLinFactNeighborY="29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E59FFF-D1A7-4E72-B33D-5D71D03D620C}" type="pres">
      <dgm:prSet presAssocID="{01DEA0B8-C7B8-4EA7-B380-5C4BB1BAFCA1}" presName="sibTrans" presStyleCnt="0"/>
      <dgm:spPr/>
    </dgm:pt>
    <dgm:pt modelId="{AD1CE6ED-CAF6-444A-8FDB-241B0599E477}" type="pres">
      <dgm:prSet presAssocID="{C2A1D6FE-8B2F-4BCB-8167-23B7ECA1B752}" presName="node" presStyleLbl="node1" presStyleIdx="13" presStyleCnt="17" custLinFactNeighborX="-3901" custLinFactNeighborY="52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1EE33D-B12E-4C7D-B05D-5EE97DA9BBD5}" type="pres">
      <dgm:prSet presAssocID="{AE5B564A-1383-46E9-BE9B-77ACD6E961AD}" presName="sibTrans" presStyleCnt="0"/>
      <dgm:spPr/>
    </dgm:pt>
    <dgm:pt modelId="{28AD0EE9-221F-4F2E-B906-02F730A14701}" type="pres">
      <dgm:prSet presAssocID="{3B777DB6-2F5E-4D2E-AA21-E16AD2D56BD2}" presName="node" presStyleLbl="node1" presStyleIdx="14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68AC96-E0F3-4361-974D-CE76D154DC31}" type="pres">
      <dgm:prSet presAssocID="{377C6E7D-06DB-4423-A0F1-DFCBB3521AD4}" presName="sibTrans" presStyleCnt="0"/>
      <dgm:spPr/>
    </dgm:pt>
    <dgm:pt modelId="{A55BA04B-608A-4E05-AE4D-9C0BEEBFB446}" type="pres">
      <dgm:prSet presAssocID="{F3574E92-CF28-46B8-899E-B3E9F97A2802}" presName="node" presStyleLbl="node1" presStyleIdx="15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8A938-0A3B-4628-9CD8-37759385E348}" type="pres">
      <dgm:prSet presAssocID="{DC5FB332-EBBA-4339-A8BF-83761F4B474B}" presName="sibTrans" presStyleCnt="0"/>
      <dgm:spPr/>
    </dgm:pt>
    <dgm:pt modelId="{9A5912D4-5543-491F-9F10-ED76EF8E2722}" type="pres">
      <dgm:prSet presAssocID="{3FBA4B41-2787-4107-83F1-995297EF8163}" presName="node" presStyleLbl="node1" presStyleIdx="16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B9A3FD-77D0-4A70-A343-6B88FDCD0A23}" srcId="{3AD2AEBF-F336-426F-AFD5-07EE566EB3CB}" destId="{3B777DB6-2F5E-4D2E-AA21-E16AD2D56BD2}" srcOrd="14" destOrd="0" parTransId="{198842B5-281D-4750-8693-924CD7BD8830}" sibTransId="{377C6E7D-06DB-4423-A0F1-DFCBB3521AD4}"/>
    <dgm:cxn modelId="{226E895D-9588-4681-B764-DD6F26EC26A9}" type="presOf" srcId="{3FBA4B41-2787-4107-83F1-995297EF8163}" destId="{9A5912D4-5543-491F-9F10-ED76EF8E2722}" srcOrd="0" destOrd="0" presId="urn:microsoft.com/office/officeart/2005/8/layout/default"/>
    <dgm:cxn modelId="{6F67C71F-CC74-40E4-8A4C-C871038E67FA}" type="presOf" srcId="{3AD2AEBF-F336-426F-AFD5-07EE566EB3CB}" destId="{7FA085E2-4BA7-413D-BD2E-B8A1D6D68A90}" srcOrd="0" destOrd="0" presId="urn:microsoft.com/office/officeart/2005/8/layout/default"/>
    <dgm:cxn modelId="{9AD79C72-45E5-4554-936E-981AA2345021}" srcId="{3AD2AEBF-F336-426F-AFD5-07EE566EB3CB}" destId="{81464477-F230-4BD9-9355-9E1496DFA865}" srcOrd="6" destOrd="0" parTransId="{F2FB5837-2E8F-4825-9FA3-BE8A160E5EB4}" sibTransId="{A14809B5-CC7D-4FB7-A873-2D5C193045CA}"/>
    <dgm:cxn modelId="{FBA1859E-ACFB-45C4-9008-E69574021A56}" type="presOf" srcId="{3CC63E33-AF6C-4F9F-8533-3065991856AF}" destId="{623B7085-2D09-4F78-B302-3B203324FA90}" srcOrd="0" destOrd="0" presId="urn:microsoft.com/office/officeart/2005/8/layout/default"/>
    <dgm:cxn modelId="{8E14E43A-1357-4D83-8EDE-884942586521}" srcId="{3AD2AEBF-F336-426F-AFD5-07EE566EB3CB}" destId="{A02E6151-DFB8-43A7-B9BB-26FFE79E0D8F}" srcOrd="4" destOrd="0" parTransId="{C7EB5433-940B-4759-A975-DCA405C52C1C}" sibTransId="{28BF9ABC-F56A-426D-9C7E-66135BE78239}"/>
    <dgm:cxn modelId="{7C063ED0-91E3-492A-9139-AD76A082FE42}" srcId="{3AD2AEBF-F336-426F-AFD5-07EE566EB3CB}" destId="{0C180AFA-6235-4012-A822-452A9B55FF36}" srcOrd="12" destOrd="0" parTransId="{AF09F219-FA0F-4169-B345-118288431ED6}" sibTransId="{01DEA0B8-C7B8-4EA7-B380-5C4BB1BAFCA1}"/>
    <dgm:cxn modelId="{01FCEB08-BA78-4D09-B50F-DC8567041CCF}" srcId="{3AD2AEBF-F336-426F-AFD5-07EE566EB3CB}" destId="{637C6378-F290-4C77-9D18-F60EB8772C77}" srcOrd="5" destOrd="0" parTransId="{1C8BDCF1-7C0B-475F-8385-E74CDA472879}" sibTransId="{5D8D0E5C-0538-479A-ACC3-CB14B9D9381F}"/>
    <dgm:cxn modelId="{386B863F-615C-4B89-9DA8-B14048B9DA3E}" type="presOf" srcId="{0C180AFA-6235-4012-A822-452A9B55FF36}" destId="{649CFCA1-9FA8-4A93-8995-A757F816C9AB}" srcOrd="0" destOrd="0" presId="urn:microsoft.com/office/officeart/2005/8/layout/default"/>
    <dgm:cxn modelId="{41446844-23ED-44F6-AC70-C06C5E4E8D23}" type="presOf" srcId="{1F06750E-D85E-425D-B6D8-2369CA7CE84E}" destId="{BA3E2C39-BC53-4EF0-9095-B51578B93E9E}" srcOrd="0" destOrd="0" presId="urn:microsoft.com/office/officeart/2005/8/layout/default"/>
    <dgm:cxn modelId="{2605758B-F465-4A5F-AB01-91ECAAD578E7}" srcId="{3AD2AEBF-F336-426F-AFD5-07EE566EB3CB}" destId="{A8898361-A7CD-48EC-9504-3DF8857C2180}" srcOrd="8" destOrd="0" parTransId="{3515F8B6-8952-4C74-B041-2E73947BC334}" sibTransId="{3C55378F-E1FD-4151-8E12-9A56AED20E89}"/>
    <dgm:cxn modelId="{66523333-4E28-484C-BE8B-A1FEB6908673}" type="presOf" srcId="{8267FCF1-65B4-4FD9-9002-E1096122B2A6}" destId="{02AFDDEC-6773-403E-982F-880ED8ABE2AB}" srcOrd="0" destOrd="0" presId="urn:microsoft.com/office/officeart/2005/8/layout/default"/>
    <dgm:cxn modelId="{E6265207-3FC5-48D7-9D89-61C06F80C614}" type="presOf" srcId="{E054A1EA-D03D-4C12-A388-46EA25B01BB9}" destId="{98970AAA-1A89-416B-ABBA-39D890E873BF}" srcOrd="0" destOrd="0" presId="urn:microsoft.com/office/officeart/2005/8/layout/default"/>
    <dgm:cxn modelId="{D530C7FB-D1D0-4D09-AB66-B04795D2805F}" srcId="{3AD2AEBF-F336-426F-AFD5-07EE566EB3CB}" destId="{F3574E92-CF28-46B8-899E-B3E9F97A2802}" srcOrd="15" destOrd="0" parTransId="{7483E9B6-4639-4272-B1A0-32E740475956}" sibTransId="{DC5FB332-EBBA-4339-A8BF-83761F4B474B}"/>
    <dgm:cxn modelId="{45540945-27BE-49FD-9AEB-18CE7C03351F}" type="presOf" srcId="{B99207A1-F024-46C9-B07D-A3BC435FD2DF}" destId="{9311AD07-5E1F-458E-BA1C-318A2EA2AFAF}" srcOrd="0" destOrd="0" presId="urn:microsoft.com/office/officeart/2005/8/layout/default"/>
    <dgm:cxn modelId="{31E6E111-CAFF-4134-BBD8-606C111470D0}" type="presOf" srcId="{3B777DB6-2F5E-4D2E-AA21-E16AD2D56BD2}" destId="{28AD0EE9-221F-4F2E-B906-02F730A14701}" srcOrd="0" destOrd="0" presId="urn:microsoft.com/office/officeart/2005/8/layout/default"/>
    <dgm:cxn modelId="{D2CCD08C-6788-4A85-B955-28917C0E1BB4}" type="presOf" srcId="{7125C19D-29EC-4371-B3D9-4B191EAD8474}" destId="{C8A33F6C-032B-40F3-8541-9A51D5B10F20}" srcOrd="0" destOrd="0" presId="urn:microsoft.com/office/officeart/2005/8/layout/default"/>
    <dgm:cxn modelId="{2E755234-6CAC-48AC-ACA2-60FB8E985F89}" srcId="{3AD2AEBF-F336-426F-AFD5-07EE566EB3CB}" destId="{3FBA4B41-2787-4107-83F1-995297EF8163}" srcOrd="16" destOrd="0" parTransId="{B3045674-5D86-4EC0-995E-001B4084E146}" sibTransId="{54368C89-23D5-4DA5-BC3B-DECAB2DED47C}"/>
    <dgm:cxn modelId="{47E57788-E215-4D67-AD04-FBD5C67D7AEB}" srcId="{3AD2AEBF-F336-426F-AFD5-07EE566EB3CB}" destId="{4AA757C5-1C36-44C6-B424-772ABC220FDA}" srcOrd="11" destOrd="0" parTransId="{E083A082-B17D-4205-9408-9658D93BE1D6}" sibTransId="{7FBEC0E9-6C0B-464A-A231-CC622C52F4A9}"/>
    <dgm:cxn modelId="{4AF7A3DB-A114-4800-BF6A-515CCA5BBD71}" type="presOf" srcId="{A50F344B-2903-4B2E-9FDC-2DCDB65EF2C2}" destId="{97C7FBB9-BC0D-46A4-9009-5A44BB9ECA06}" srcOrd="0" destOrd="0" presId="urn:microsoft.com/office/officeart/2005/8/layout/default"/>
    <dgm:cxn modelId="{128A5D3B-F0AC-40AC-B598-40446B6760B2}" srcId="{3AD2AEBF-F336-426F-AFD5-07EE566EB3CB}" destId="{C2A1D6FE-8B2F-4BCB-8167-23B7ECA1B752}" srcOrd="13" destOrd="0" parTransId="{1055B8C7-4790-436B-AF7B-3AFEA68C330F}" sibTransId="{AE5B564A-1383-46E9-BE9B-77ACD6E961AD}"/>
    <dgm:cxn modelId="{8307058C-6D9F-484B-B8C9-5A0A7E0555BC}" type="presOf" srcId="{F3574E92-CF28-46B8-899E-B3E9F97A2802}" destId="{A55BA04B-608A-4E05-AE4D-9C0BEEBFB446}" srcOrd="0" destOrd="0" presId="urn:microsoft.com/office/officeart/2005/8/layout/default"/>
    <dgm:cxn modelId="{F983B530-4B05-4D03-A970-3343E7A16C0D}" srcId="{3AD2AEBF-F336-426F-AFD5-07EE566EB3CB}" destId="{7125C19D-29EC-4371-B3D9-4B191EAD8474}" srcOrd="3" destOrd="0" parTransId="{5DC3E05B-EF66-4D39-9150-185FA7C7FA3D}" sibTransId="{4291FF8B-DE14-4CE7-B6AE-EB340DE688CC}"/>
    <dgm:cxn modelId="{8EC42EC7-EF25-4C02-8725-90FF99462EE9}" type="presOf" srcId="{81464477-F230-4BD9-9355-9E1496DFA865}" destId="{3E30B521-C747-4E38-A4AD-5FCEC687B243}" srcOrd="0" destOrd="0" presId="urn:microsoft.com/office/officeart/2005/8/layout/default"/>
    <dgm:cxn modelId="{A942D6D6-DF87-4BFD-91A3-FC4C115DED93}" type="presOf" srcId="{4AA757C5-1C36-44C6-B424-772ABC220FDA}" destId="{3D895D51-D736-458D-8FFE-D00B75930FD1}" srcOrd="0" destOrd="0" presId="urn:microsoft.com/office/officeart/2005/8/layout/default"/>
    <dgm:cxn modelId="{ED8E9397-5E64-48E0-AAEB-CAFF575896CC}" srcId="{3AD2AEBF-F336-426F-AFD5-07EE566EB3CB}" destId="{8267FCF1-65B4-4FD9-9002-E1096122B2A6}" srcOrd="2" destOrd="0" parTransId="{95CADD7E-6230-4A8B-87F1-1CFE6F114679}" sibTransId="{8B2CD734-010C-4625-B54F-C97C7DE5C7BA}"/>
    <dgm:cxn modelId="{97D5C39C-F8A5-4114-B7AA-7ADB97E98CC1}" type="presOf" srcId="{A8898361-A7CD-48EC-9504-3DF8857C2180}" destId="{3B8F151F-8218-4B4B-B096-184BDD5C23E2}" srcOrd="0" destOrd="0" presId="urn:microsoft.com/office/officeart/2005/8/layout/default"/>
    <dgm:cxn modelId="{563E765B-A68A-4BAF-86F3-93EC833E1F3C}" srcId="{3AD2AEBF-F336-426F-AFD5-07EE566EB3CB}" destId="{A50F344B-2903-4B2E-9FDC-2DCDB65EF2C2}" srcOrd="10" destOrd="0" parTransId="{8B8303EE-B77B-4F99-BCC3-892261DFB121}" sibTransId="{DFD53D5D-8437-4066-88CA-97CE870AB3F8}"/>
    <dgm:cxn modelId="{9ECBDC49-7E05-4FF4-8A99-845AEB48D00B}" srcId="{3AD2AEBF-F336-426F-AFD5-07EE566EB3CB}" destId="{1F06750E-D85E-425D-B6D8-2369CA7CE84E}" srcOrd="9" destOrd="0" parTransId="{14EF70B7-37F6-42AB-A35C-758F214AF8BA}" sibTransId="{6981F5C0-C06B-402B-9370-6C0546C07A96}"/>
    <dgm:cxn modelId="{CB2D3397-0412-4640-8A66-6D5B2A735689}" srcId="{3AD2AEBF-F336-426F-AFD5-07EE566EB3CB}" destId="{3CC63E33-AF6C-4F9F-8533-3065991856AF}" srcOrd="0" destOrd="0" parTransId="{3A716A49-231A-42C8-8224-D5529EF6751F}" sibTransId="{19AB85FE-83E2-4084-8411-B4966824B2F9}"/>
    <dgm:cxn modelId="{18D0EE9A-0E6F-4B7A-BC18-306598BEDEA0}" type="presOf" srcId="{637C6378-F290-4C77-9D18-F60EB8772C77}" destId="{4D48CA0B-1822-4601-B321-EFC422531D4B}" srcOrd="0" destOrd="0" presId="urn:microsoft.com/office/officeart/2005/8/layout/default"/>
    <dgm:cxn modelId="{F4B4CC68-1A82-4098-A50A-D69102347177}" type="presOf" srcId="{A02E6151-DFB8-43A7-B9BB-26FFE79E0D8F}" destId="{5BAD488A-D032-45C3-A8AC-468A11474E89}" srcOrd="0" destOrd="0" presId="urn:microsoft.com/office/officeart/2005/8/layout/default"/>
    <dgm:cxn modelId="{8CDAF440-8F4A-4458-9112-3BA911150B50}" srcId="{3AD2AEBF-F336-426F-AFD5-07EE566EB3CB}" destId="{B99207A1-F024-46C9-B07D-A3BC435FD2DF}" srcOrd="7" destOrd="0" parTransId="{B0A86460-1D78-470B-B9BF-C34D7BD32034}" sibTransId="{52B96D11-F515-4346-89A2-C036430BC32D}"/>
    <dgm:cxn modelId="{9C2EE963-B2C3-4116-B74E-14E3FB04FC83}" srcId="{3AD2AEBF-F336-426F-AFD5-07EE566EB3CB}" destId="{E054A1EA-D03D-4C12-A388-46EA25B01BB9}" srcOrd="1" destOrd="0" parTransId="{961088B3-2DDB-48D4-BB8B-7A93DDDEA56A}" sibTransId="{87424FD5-FFC8-4AE4-A27D-2489D09A74A6}"/>
    <dgm:cxn modelId="{96619B1B-9779-416B-8E54-693E71F2450C}" type="presOf" srcId="{C2A1D6FE-8B2F-4BCB-8167-23B7ECA1B752}" destId="{AD1CE6ED-CAF6-444A-8FDB-241B0599E477}" srcOrd="0" destOrd="0" presId="urn:microsoft.com/office/officeart/2005/8/layout/default"/>
    <dgm:cxn modelId="{8650678E-186E-400F-8B2F-550C75DDC17A}" type="presParOf" srcId="{7FA085E2-4BA7-413D-BD2E-B8A1D6D68A90}" destId="{623B7085-2D09-4F78-B302-3B203324FA90}" srcOrd="0" destOrd="0" presId="urn:microsoft.com/office/officeart/2005/8/layout/default"/>
    <dgm:cxn modelId="{658DD504-A331-465E-BA51-CFEB9413A509}" type="presParOf" srcId="{7FA085E2-4BA7-413D-BD2E-B8A1D6D68A90}" destId="{6892F2A9-5E8E-4D15-87C1-7ABD54ADE0E6}" srcOrd="1" destOrd="0" presId="urn:microsoft.com/office/officeart/2005/8/layout/default"/>
    <dgm:cxn modelId="{906E4F1F-814E-43A0-9FC7-26920290E8DB}" type="presParOf" srcId="{7FA085E2-4BA7-413D-BD2E-B8A1D6D68A90}" destId="{98970AAA-1A89-416B-ABBA-39D890E873BF}" srcOrd="2" destOrd="0" presId="urn:microsoft.com/office/officeart/2005/8/layout/default"/>
    <dgm:cxn modelId="{8F8FEECA-7C99-4EAF-AFEA-D086CD14B060}" type="presParOf" srcId="{7FA085E2-4BA7-413D-BD2E-B8A1D6D68A90}" destId="{D1430A23-00D0-4A06-BB99-FDB1B8677592}" srcOrd="3" destOrd="0" presId="urn:microsoft.com/office/officeart/2005/8/layout/default"/>
    <dgm:cxn modelId="{A35D23D1-CA55-45DA-8D07-62DC262DE75B}" type="presParOf" srcId="{7FA085E2-4BA7-413D-BD2E-B8A1D6D68A90}" destId="{02AFDDEC-6773-403E-982F-880ED8ABE2AB}" srcOrd="4" destOrd="0" presId="urn:microsoft.com/office/officeart/2005/8/layout/default"/>
    <dgm:cxn modelId="{0C59ACBD-0F56-4221-970B-6C6FE8AC8116}" type="presParOf" srcId="{7FA085E2-4BA7-413D-BD2E-B8A1D6D68A90}" destId="{BB79B493-462F-49E5-8146-537286136CA6}" srcOrd="5" destOrd="0" presId="urn:microsoft.com/office/officeart/2005/8/layout/default"/>
    <dgm:cxn modelId="{F5F73FD9-B186-4F72-8B60-7FB2E68050BA}" type="presParOf" srcId="{7FA085E2-4BA7-413D-BD2E-B8A1D6D68A90}" destId="{C8A33F6C-032B-40F3-8541-9A51D5B10F20}" srcOrd="6" destOrd="0" presId="urn:microsoft.com/office/officeart/2005/8/layout/default"/>
    <dgm:cxn modelId="{6458BAF0-59DA-4243-8ADE-43EB6A79BD0C}" type="presParOf" srcId="{7FA085E2-4BA7-413D-BD2E-B8A1D6D68A90}" destId="{77200DE4-0DED-400A-8014-6B5743B66795}" srcOrd="7" destOrd="0" presId="urn:microsoft.com/office/officeart/2005/8/layout/default"/>
    <dgm:cxn modelId="{657A3FA4-F938-4D37-A9BD-0E246FD24724}" type="presParOf" srcId="{7FA085E2-4BA7-413D-BD2E-B8A1D6D68A90}" destId="{5BAD488A-D032-45C3-A8AC-468A11474E89}" srcOrd="8" destOrd="0" presId="urn:microsoft.com/office/officeart/2005/8/layout/default"/>
    <dgm:cxn modelId="{FCFDC2AF-D17F-404F-B73C-9F0EC8061CEC}" type="presParOf" srcId="{7FA085E2-4BA7-413D-BD2E-B8A1D6D68A90}" destId="{E43F501E-2918-40E8-B4B3-C7EC1257B461}" srcOrd="9" destOrd="0" presId="urn:microsoft.com/office/officeart/2005/8/layout/default"/>
    <dgm:cxn modelId="{CDF4E3BE-F1AF-4536-A98C-20848E80AEF1}" type="presParOf" srcId="{7FA085E2-4BA7-413D-BD2E-B8A1D6D68A90}" destId="{4D48CA0B-1822-4601-B321-EFC422531D4B}" srcOrd="10" destOrd="0" presId="urn:microsoft.com/office/officeart/2005/8/layout/default"/>
    <dgm:cxn modelId="{C5D41882-228A-41C5-B897-F4C7A5AEEB89}" type="presParOf" srcId="{7FA085E2-4BA7-413D-BD2E-B8A1D6D68A90}" destId="{EF390EAB-761F-420D-913E-DCFF4875D7C8}" srcOrd="11" destOrd="0" presId="urn:microsoft.com/office/officeart/2005/8/layout/default"/>
    <dgm:cxn modelId="{416BE1AA-5691-49EA-8328-C4B2568B3DC6}" type="presParOf" srcId="{7FA085E2-4BA7-413D-BD2E-B8A1D6D68A90}" destId="{3E30B521-C747-4E38-A4AD-5FCEC687B243}" srcOrd="12" destOrd="0" presId="urn:microsoft.com/office/officeart/2005/8/layout/default"/>
    <dgm:cxn modelId="{52526A6F-C595-4AE5-91A2-90D6AF385284}" type="presParOf" srcId="{7FA085E2-4BA7-413D-BD2E-B8A1D6D68A90}" destId="{E1ABDBED-C96D-400F-8977-F9824A861661}" srcOrd="13" destOrd="0" presId="urn:microsoft.com/office/officeart/2005/8/layout/default"/>
    <dgm:cxn modelId="{77F205BA-94EB-4F30-8E84-478184F8784C}" type="presParOf" srcId="{7FA085E2-4BA7-413D-BD2E-B8A1D6D68A90}" destId="{9311AD07-5E1F-458E-BA1C-318A2EA2AFAF}" srcOrd="14" destOrd="0" presId="urn:microsoft.com/office/officeart/2005/8/layout/default"/>
    <dgm:cxn modelId="{2A682180-50CF-4B1D-B38B-7BA546BF756E}" type="presParOf" srcId="{7FA085E2-4BA7-413D-BD2E-B8A1D6D68A90}" destId="{260A7F6A-904D-45C2-A63B-02CF4EE70A80}" srcOrd="15" destOrd="0" presId="urn:microsoft.com/office/officeart/2005/8/layout/default"/>
    <dgm:cxn modelId="{AC378A58-754C-41F6-B99C-2919CFCE4CFE}" type="presParOf" srcId="{7FA085E2-4BA7-413D-BD2E-B8A1D6D68A90}" destId="{3B8F151F-8218-4B4B-B096-184BDD5C23E2}" srcOrd="16" destOrd="0" presId="urn:microsoft.com/office/officeart/2005/8/layout/default"/>
    <dgm:cxn modelId="{4B72EBAC-24EC-4D7A-AE53-B9015681C39F}" type="presParOf" srcId="{7FA085E2-4BA7-413D-BD2E-B8A1D6D68A90}" destId="{5DC30E22-391B-4D45-A5A7-ED35EE030F8F}" srcOrd="17" destOrd="0" presId="urn:microsoft.com/office/officeart/2005/8/layout/default"/>
    <dgm:cxn modelId="{061887A6-2698-4005-9D7E-67BB799A1288}" type="presParOf" srcId="{7FA085E2-4BA7-413D-BD2E-B8A1D6D68A90}" destId="{BA3E2C39-BC53-4EF0-9095-B51578B93E9E}" srcOrd="18" destOrd="0" presId="urn:microsoft.com/office/officeart/2005/8/layout/default"/>
    <dgm:cxn modelId="{EE758A91-821E-416E-822E-1E60FA6D4C1C}" type="presParOf" srcId="{7FA085E2-4BA7-413D-BD2E-B8A1D6D68A90}" destId="{4AAC4262-63BA-4779-9DB2-58E04CAAF4FA}" srcOrd="19" destOrd="0" presId="urn:microsoft.com/office/officeart/2005/8/layout/default"/>
    <dgm:cxn modelId="{3ABC466F-F246-49E7-9FCD-25E0FAB6440B}" type="presParOf" srcId="{7FA085E2-4BA7-413D-BD2E-B8A1D6D68A90}" destId="{97C7FBB9-BC0D-46A4-9009-5A44BB9ECA06}" srcOrd="20" destOrd="0" presId="urn:microsoft.com/office/officeart/2005/8/layout/default"/>
    <dgm:cxn modelId="{88C92BCF-A859-489A-94D2-167B340B3269}" type="presParOf" srcId="{7FA085E2-4BA7-413D-BD2E-B8A1D6D68A90}" destId="{21D812A8-5910-43B8-894F-480315728E18}" srcOrd="21" destOrd="0" presId="urn:microsoft.com/office/officeart/2005/8/layout/default"/>
    <dgm:cxn modelId="{47409DC6-7CF6-457B-9B13-34450A601CC2}" type="presParOf" srcId="{7FA085E2-4BA7-413D-BD2E-B8A1D6D68A90}" destId="{3D895D51-D736-458D-8FFE-D00B75930FD1}" srcOrd="22" destOrd="0" presId="urn:microsoft.com/office/officeart/2005/8/layout/default"/>
    <dgm:cxn modelId="{6102F4EB-5E36-47BF-9D13-23A83FF92CD9}" type="presParOf" srcId="{7FA085E2-4BA7-413D-BD2E-B8A1D6D68A90}" destId="{BF88AC1E-D92F-4EF3-B114-C5B56DB3EE12}" srcOrd="23" destOrd="0" presId="urn:microsoft.com/office/officeart/2005/8/layout/default"/>
    <dgm:cxn modelId="{FAD5ABE6-A750-466C-A0E5-072E823F3C7C}" type="presParOf" srcId="{7FA085E2-4BA7-413D-BD2E-B8A1D6D68A90}" destId="{649CFCA1-9FA8-4A93-8995-A757F816C9AB}" srcOrd="24" destOrd="0" presId="urn:microsoft.com/office/officeart/2005/8/layout/default"/>
    <dgm:cxn modelId="{02F67AE7-A3EE-4B4F-9C58-49C4E5F17CDC}" type="presParOf" srcId="{7FA085E2-4BA7-413D-BD2E-B8A1D6D68A90}" destId="{0EE59FFF-D1A7-4E72-B33D-5D71D03D620C}" srcOrd="25" destOrd="0" presId="urn:microsoft.com/office/officeart/2005/8/layout/default"/>
    <dgm:cxn modelId="{95C89F7E-2A60-4AC9-906A-F97D7485274A}" type="presParOf" srcId="{7FA085E2-4BA7-413D-BD2E-B8A1D6D68A90}" destId="{AD1CE6ED-CAF6-444A-8FDB-241B0599E477}" srcOrd="26" destOrd="0" presId="urn:microsoft.com/office/officeart/2005/8/layout/default"/>
    <dgm:cxn modelId="{8C4C1BD3-C068-4C61-9827-F3FF63E9F4BC}" type="presParOf" srcId="{7FA085E2-4BA7-413D-BD2E-B8A1D6D68A90}" destId="{1B1EE33D-B12E-4C7D-B05D-5EE97DA9BBD5}" srcOrd="27" destOrd="0" presId="urn:microsoft.com/office/officeart/2005/8/layout/default"/>
    <dgm:cxn modelId="{58F9CC6B-EE20-4AA6-B15F-A64A27FD8296}" type="presParOf" srcId="{7FA085E2-4BA7-413D-BD2E-B8A1D6D68A90}" destId="{28AD0EE9-221F-4F2E-B906-02F730A14701}" srcOrd="28" destOrd="0" presId="urn:microsoft.com/office/officeart/2005/8/layout/default"/>
    <dgm:cxn modelId="{29665E42-F720-4F12-9010-C315A6630946}" type="presParOf" srcId="{7FA085E2-4BA7-413D-BD2E-B8A1D6D68A90}" destId="{7D68AC96-E0F3-4361-974D-CE76D154DC31}" srcOrd="29" destOrd="0" presId="urn:microsoft.com/office/officeart/2005/8/layout/default"/>
    <dgm:cxn modelId="{479DE55B-65CD-4B8F-ABBB-5BCEF558F829}" type="presParOf" srcId="{7FA085E2-4BA7-413D-BD2E-B8A1D6D68A90}" destId="{A55BA04B-608A-4E05-AE4D-9C0BEEBFB446}" srcOrd="30" destOrd="0" presId="urn:microsoft.com/office/officeart/2005/8/layout/default"/>
    <dgm:cxn modelId="{927E5F52-EA22-45CF-870F-65D3FC1EE7EE}" type="presParOf" srcId="{7FA085E2-4BA7-413D-BD2E-B8A1D6D68A90}" destId="{40C8A938-0A3B-4628-9CD8-37759385E348}" srcOrd="31" destOrd="0" presId="urn:microsoft.com/office/officeart/2005/8/layout/default"/>
    <dgm:cxn modelId="{ED02F07D-973D-44A2-A23C-4762703D5D7D}" type="presParOf" srcId="{7FA085E2-4BA7-413D-BD2E-B8A1D6D68A90}" destId="{9A5912D4-5543-491F-9F10-ED76EF8E2722}" srcOrd="3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3B7085-2D09-4F78-B302-3B203324FA90}">
      <dsp:nvSpPr>
        <dsp:cNvPr id="0" name=""/>
        <dsp:cNvSpPr/>
      </dsp:nvSpPr>
      <dsp:spPr>
        <a:xfrm>
          <a:off x="578" y="185011"/>
          <a:ext cx="729388" cy="437632"/>
        </a:xfrm>
        <a:prstGeom prst="snip2Diag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Unique A1</a:t>
          </a:r>
        </a:p>
      </dsp:txBody>
      <dsp:txXfrm>
        <a:off x="37048" y="221481"/>
        <a:ext cx="656448" cy="364692"/>
      </dsp:txXfrm>
    </dsp:sp>
    <dsp:sp modelId="{98970AAA-1A89-416B-ABBA-39D890E873BF}">
      <dsp:nvSpPr>
        <dsp:cNvPr id="0" name=""/>
        <dsp:cNvSpPr/>
      </dsp:nvSpPr>
      <dsp:spPr>
        <a:xfrm>
          <a:off x="802905" y="185011"/>
          <a:ext cx="729388" cy="437632"/>
        </a:xfrm>
        <a:prstGeom prst="snip2Diag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Unique A2</a:t>
          </a:r>
        </a:p>
      </dsp:txBody>
      <dsp:txXfrm>
        <a:off x="839375" y="221481"/>
        <a:ext cx="656448" cy="364692"/>
      </dsp:txXfrm>
    </dsp:sp>
    <dsp:sp modelId="{02AFDDEC-6773-403E-982F-880ED8ABE2AB}">
      <dsp:nvSpPr>
        <dsp:cNvPr id="0" name=""/>
        <dsp:cNvSpPr/>
      </dsp:nvSpPr>
      <dsp:spPr>
        <a:xfrm>
          <a:off x="1605232" y="185011"/>
          <a:ext cx="729388" cy="437632"/>
        </a:xfrm>
        <a:prstGeom prst="snip2Diag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Unique A3</a:t>
          </a:r>
        </a:p>
      </dsp:txBody>
      <dsp:txXfrm>
        <a:off x="1641702" y="221481"/>
        <a:ext cx="656448" cy="364692"/>
      </dsp:txXfrm>
    </dsp:sp>
    <dsp:sp modelId="{C8A33F6C-032B-40F3-8541-9A51D5B10F20}">
      <dsp:nvSpPr>
        <dsp:cNvPr id="0" name=""/>
        <dsp:cNvSpPr/>
      </dsp:nvSpPr>
      <dsp:spPr>
        <a:xfrm>
          <a:off x="2407559" y="185011"/>
          <a:ext cx="729388" cy="437632"/>
        </a:xfrm>
        <a:prstGeom prst="snip2Diag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Unique  B1</a:t>
          </a:r>
        </a:p>
      </dsp:txBody>
      <dsp:txXfrm>
        <a:off x="2444029" y="221481"/>
        <a:ext cx="656448" cy="364692"/>
      </dsp:txXfrm>
    </dsp:sp>
    <dsp:sp modelId="{5BAD488A-D032-45C3-A8AC-468A11474E89}">
      <dsp:nvSpPr>
        <dsp:cNvPr id="0" name=""/>
        <dsp:cNvSpPr/>
      </dsp:nvSpPr>
      <dsp:spPr>
        <a:xfrm>
          <a:off x="3209886" y="185011"/>
          <a:ext cx="729388" cy="437632"/>
        </a:xfrm>
        <a:prstGeom prst="snip2Diag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Unique  B2</a:t>
          </a:r>
        </a:p>
      </dsp:txBody>
      <dsp:txXfrm>
        <a:off x="3246356" y="221481"/>
        <a:ext cx="656448" cy="364692"/>
      </dsp:txXfrm>
    </dsp:sp>
    <dsp:sp modelId="{4D48CA0B-1822-4601-B321-EFC422531D4B}">
      <dsp:nvSpPr>
        <dsp:cNvPr id="0" name=""/>
        <dsp:cNvSpPr/>
      </dsp:nvSpPr>
      <dsp:spPr>
        <a:xfrm>
          <a:off x="4012213" y="185011"/>
          <a:ext cx="729388" cy="437632"/>
        </a:xfrm>
        <a:prstGeom prst="snip2Diag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Unique  B3</a:t>
          </a:r>
        </a:p>
      </dsp:txBody>
      <dsp:txXfrm>
        <a:off x="4048683" y="221481"/>
        <a:ext cx="656448" cy="364692"/>
      </dsp:txXfrm>
    </dsp:sp>
    <dsp:sp modelId="{3E30B521-C747-4E38-A4AD-5FCEC687B243}">
      <dsp:nvSpPr>
        <dsp:cNvPr id="0" name=""/>
        <dsp:cNvSpPr/>
      </dsp:nvSpPr>
      <dsp:spPr>
        <a:xfrm>
          <a:off x="578" y="695583"/>
          <a:ext cx="729388" cy="437632"/>
        </a:xfrm>
        <a:prstGeom prst="snip2Same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Isolated 1</a:t>
          </a:r>
        </a:p>
      </dsp:txBody>
      <dsp:txXfrm>
        <a:off x="37048" y="732053"/>
        <a:ext cx="656448" cy="401162"/>
      </dsp:txXfrm>
    </dsp:sp>
    <dsp:sp modelId="{9311AD07-5E1F-458E-BA1C-318A2EA2AFAF}">
      <dsp:nvSpPr>
        <dsp:cNvPr id="0" name=""/>
        <dsp:cNvSpPr/>
      </dsp:nvSpPr>
      <dsp:spPr>
        <a:xfrm>
          <a:off x="802905" y="695583"/>
          <a:ext cx="729388" cy="437632"/>
        </a:xfrm>
        <a:prstGeom prst="snip2Same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Isolated 2</a:t>
          </a:r>
        </a:p>
      </dsp:txBody>
      <dsp:txXfrm>
        <a:off x="839375" y="732053"/>
        <a:ext cx="656448" cy="401162"/>
      </dsp:txXfrm>
    </dsp:sp>
    <dsp:sp modelId="{3B8F151F-8218-4B4B-B096-184BDD5C23E2}">
      <dsp:nvSpPr>
        <dsp:cNvPr id="0" name=""/>
        <dsp:cNvSpPr/>
      </dsp:nvSpPr>
      <dsp:spPr>
        <a:xfrm>
          <a:off x="1605232" y="695583"/>
          <a:ext cx="729388" cy="437632"/>
        </a:xfrm>
        <a:prstGeom prst="snip2Same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Isolated 3</a:t>
          </a:r>
        </a:p>
      </dsp:txBody>
      <dsp:txXfrm>
        <a:off x="1641702" y="732053"/>
        <a:ext cx="656448" cy="401162"/>
      </dsp:txXfrm>
    </dsp:sp>
    <dsp:sp modelId="{BA3E2C39-BC53-4EF0-9095-B51578B93E9E}">
      <dsp:nvSpPr>
        <dsp:cNvPr id="0" name=""/>
        <dsp:cNvSpPr/>
      </dsp:nvSpPr>
      <dsp:spPr>
        <a:xfrm>
          <a:off x="2407559" y="695583"/>
          <a:ext cx="729388" cy="437632"/>
        </a:xfrm>
        <a:prstGeom prst="snip2Same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Isolated 4</a:t>
          </a:r>
        </a:p>
      </dsp:txBody>
      <dsp:txXfrm>
        <a:off x="2444029" y="732053"/>
        <a:ext cx="656448" cy="401162"/>
      </dsp:txXfrm>
    </dsp:sp>
    <dsp:sp modelId="{97C7FBB9-BC0D-46A4-9009-5A44BB9ECA06}">
      <dsp:nvSpPr>
        <dsp:cNvPr id="0" name=""/>
        <dsp:cNvSpPr/>
      </dsp:nvSpPr>
      <dsp:spPr>
        <a:xfrm>
          <a:off x="3209886" y="695583"/>
          <a:ext cx="729388" cy="437632"/>
        </a:xfrm>
        <a:prstGeom prst="snip2Same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Isolated 5</a:t>
          </a:r>
        </a:p>
      </dsp:txBody>
      <dsp:txXfrm>
        <a:off x="3246356" y="732053"/>
        <a:ext cx="656448" cy="401162"/>
      </dsp:txXfrm>
    </dsp:sp>
    <dsp:sp modelId="{3D895D51-D736-458D-8FFE-D00B75930FD1}">
      <dsp:nvSpPr>
        <dsp:cNvPr id="0" name=""/>
        <dsp:cNvSpPr/>
      </dsp:nvSpPr>
      <dsp:spPr>
        <a:xfrm>
          <a:off x="4012213" y="695583"/>
          <a:ext cx="729388" cy="437632"/>
        </a:xfrm>
        <a:prstGeom prst="snip2Same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Isolated 6</a:t>
          </a:r>
        </a:p>
      </dsp:txBody>
      <dsp:txXfrm>
        <a:off x="4048683" y="732053"/>
        <a:ext cx="656448" cy="401162"/>
      </dsp:txXfrm>
    </dsp:sp>
    <dsp:sp modelId="{649CFCA1-9FA8-4A93-8995-A757F816C9AB}">
      <dsp:nvSpPr>
        <dsp:cNvPr id="0" name=""/>
        <dsp:cNvSpPr/>
      </dsp:nvSpPr>
      <dsp:spPr>
        <a:xfrm>
          <a:off x="380998" y="1219201"/>
          <a:ext cx="729388" cy="43763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Shared 1</a:t>
          </a:r>
        </a:p>
      </dsp:txBody>
      <dsp:txXfrm>
        <a:off x="380998" y="1219201"/>
        <a:ext cx="729388" cy="437632"/>
      </dsp:txXfrm>
    </dsp:sp>
    <dsp:sp modelId="{AD1CE6ED-CAF6-444A-8FDB-241B0599E477}">
      <dsp:nvSpPr>
        <dsp:cNvPr id="0" name=""/>
        <dsp:cNvSpPr/>
      </dsp:nvSpPr>
      <dsp:spPr>
        <a:xfrm>
          <a:off x="1175615" y="1228986"/>
          <a:ext cx="729388" cy="43763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Shared </a:t>
          </a:r>
          <a:r>
            <a:rPr lang="en-US" sz="1000" kern="1200" dirty="0" smtClean="0"/>
            <a:t>2</a:t>
          </a:r>
          <a:endParaRPr lang="en-US" sz="1000" kern="1200" dirty="0"/>
        </a:p>
      </dsp:txBody>
      <dsp:txXfrm>
        <a:off x="1175615" y="1228986"/>
        <a:ext cx="729388" cy="437632"/>
      </dsp:txXfrm>
    </dsp:sp>
    <dsp:sp modelId="{28AD0EE9-221F-4F2E-B906-02F730A14701}">
      <dsp:nvSpPr>
        <dsp:cNvPr id="0" name=""/>
        <dsp:cNvSpPr/>
      </dsp:nvSpPr>
      <dsp:spPr>
        <a:xfrm>
          <a:off x="2006395" y="1206155"/>
          <a:ext cx="729388" cy="43763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Shared 3</a:t>
          </a:r>
        </a:p>
      </dsp:txBody>
      <dsp:txXfrm>
        <a:off x="2006395" y="1206155"/>
        <a:ext cx="729388" cy="437632"/>
      </dsp:txXfrm>
    </dsp:sp>
    <dsp:sp modelId="{A55BA04B-608A-4E05-AE4D-9C0BEEBFB446}">
      <dsp:nvSpPr>
        <dsp:cNvPr id="0" name=""/>
        <dsp:cNvSpPr/>
      </dsp:nvSpPr>
      <dsp:spPr>
        <a:xfrm>
          <a:off x="2808722" y="1206155"/>
          <a:ext cx="729388" cy="43763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Shared 4</a:t>
          </a:r>
        </a:p>
      </dsp:txBody>
      <dsp:txXfrm>
        <a:off x="2808722" y="1206155"/>
        <a:ext cx="729388" cy="437632"/>
      </dsp:txXfrm>
    </dsp:sp>
    <dsp:sp modelId="{9A5912D4-5543-491F-9F10-ED76EF8E2722}">
      <dsp:nvSpPr>
        <dsp:cNvPr id="0" name=""/>
        <dsp:cNvSpPr/>
      </dsp:nvSpPr>
      <dsp:spPr>
        <a:xfrm>
          <a:off x="3611049" y="1206155"/>
          <a:ext cx="729388" cy="43763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Shared 5</a:t>
          </a:r>
        </a:p>
      </dsp:txBody>
      <dsp:txXfrm>
        <a:off x="3611049" y="1206155"/>
        <a:ext cx="729388" cy="4376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736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9051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736" y="8919051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762D54AF-C311-4C40-8162-8965FAF9A5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471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736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704850"/>
            <a:ext cx="4692650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997" y="4459526"/>
            <a:ext cx="5208482" cy="422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9051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736" y="8919051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2F0C4394-FE17-4A69-B7A5-8D61F9E6DB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9821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00E523-42F8-4775-BEFC-3B37244ABA72}" type="slidenum">
              <a:rPr lang="en-US" smtClean="0">
                <a:ea typeface="ＭＳ Ｐゴシック"/>
                <a:cs typeface="ＭＳ Ｐゴシック"/>
              </a:rPr>
              <a:pPr/>
              <a:t>1</a:t>
            </a:fld>
            <a:endParaRPr lang="en-US" dirty="0" smtClean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4336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9A1F57-AE6F-45DA-BAE4-07404E459553}" type="slidenum">
              <a:rPr lang="en-US" smtClean="0">
                <a:ea typeface="ＭＳ Ｐゴシック"/>
                <a:cs typeface="ＭＳ Ｐゴシック"/>
              </a:rPr>
              <a:pPr/>
              <a:t>2</a:t>
            </a:fld>
            <a:endParaRPr lang="en-US" dirty="0" smtClean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48203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C4394-FE17-4A69-B7A5-8D61F9E6DBE8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664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C4394-FE17-4A69-B7A5-8D61F9E6DBE8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500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wm2_m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 flipV="1">
            <a:off x="0" y="6232525"/>
            <a:ext cx="23622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/>
          <p:cNvPicPr>
            <a:picLocks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152400"/>
            <a:ext cx="6858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286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DE013-7D30-470C-BAAE-BF4E3E654C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3B9F4-C108-45D1-BD71-5A54CEEA14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8CE30-D1B3-4D0A-9741-5423C0642A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1B9AC-9849-48B0-B5D9-608EBF843B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FE64C-254B-4E00-9709-CBDC5D3950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6149B-2073-4400-8540-B1D6D41E1E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03A60-3F4B-4CAE-B160-2661149CD1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D1E63-701C-44FA-8E0B-603AAAF564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F3472-364D-4CA9-8A78-3293DEA15E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99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50F2401-F6B9-478C-A131-C767E3518F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9943" name="Picture 9" descr="lwm2_mg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 rot="10800000" flipH="1" flipV="1">
            <a:off x="0" y="6232525"/>
            <a:ext cx="23622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15"/>
          <p:cNvPicPr>
            <a:picLocks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05800" y="0"/>
            <a:ext cx="8382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0" r:id="rId2"/>
    <p:sldLayoutId id="2147483829" r:id="rId3"/>
    <p:sldLayoutId id="2147483828" r:id="rId4"/>
    <p:sldLayoutId id="2147483827" r:id="rId5"/>
    <p:sldLayoutId id="2147483826" r:id="rId6"/>
    <p:sldLayoutId id="2147483825" r:id="rId7"/>
    <p:sldLayoutId id="2147483824" r:id="rId8"/>
    <p:sldLayoutId id="2147483823" r:id="rId9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800" kern="1200">
          <a:solidFill>
            <a:srgbClr val="000090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000090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000090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000090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000090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800">
          <a:solidFill>
            <a:srgbClr val="000090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800">
          <a:solidFill>
            <a:srgbClr val="000090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800">
          <a:solidFill>
            <a:srgbClr val="000090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800">
          <a:solidFill>
            <a:srgbClr val="000090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rgbClr val="800000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8229600" cy="1219200"/>
          </a:xfrm>
          <a:effectLst>
            <a:outerShdw dist="38100" dir="2700000" algn="tl" rotWithShape="0">
              <a:srgbClr val="ABA3A3">
                <a:alpha val="50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en-US" b="1" dirty="0" smtClean="0"/>
              <a:t>Information Pooling Bias in Collaborative Cyber Forensics</a:t>
            </a:r>
            <a:endParaRPr lang="en-US" b="1" dirty="0"/>
          </a:p>
        </p:txBody>
      </p:sp>
      <p:sp>
        <p:nvSpPr>
          <p:cNvPr id="14338" name="Subtitle 4"/>
          <p:cNvSpPr>
            <a:spLocks noGrp="1"/>
          </p:cNvSpPr>
          <p:nvPr>
            <p:ph type="subTitle" idx="1"/>
          </p:nvPr>
        </p:nvSpPr>
        <p:spPr>
          <a:xfrm>
            <a:off x="304800" y="1752600"/>
            <a:ext cx="8610600" cy="4205287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buFont typeface="Wingdings 3" pitchFamily="18" charset="2"/>
              <a:buNone/>
            </a:pPr>
            <a:endParaRPr lang="en-US" sz="800" b="1" dirty="0" smtClean="0">
              <a:ea typeface="ＭＳ Ｐゴシック"/>
              <a:cs typeface="Arial" charset="0"/>
            </a:endParaRPr>
          </a:p>
          <a:p>
            <a:pPr algn="l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400" b="1" dirty="0" smtClean="0">
                <a:solidFill>
                  <a:srgbClr val="800000"/>
                </a:solidFill>
                <a:ea typeface="ＭＳ Ｐゴシック"/>
                <a:cs typeface="Arial" charset="0"/>
              </a:rPr>
              <a:t>Nancy J. Cooke, PhD</a:t>
            </a:r>
          </a:p>
          <a:p>
            <a:pPr algn="l" eaLnBrk="1" hangingPunct="1">
              <a:lnSpc>
                <a:spcPct val="80000"/>
              </a:lnSpc>
              <a:buFont typeface="Wingdings 3" pitchFamily="18" charset="2"/>
              <a:buNone/>
            </a:pPr>
            <a:endParaRPr lang="en-US" sz="2400" b="1" dirty="0" smtClean="0">
              <a:solidFill>
                <a:srgbClr val="800000"/>
              </a:solidFill>
              <a:ea typeface="ＭＳ Ｐゴシック"/>
              <a:cs typeface="Arial" charset="0"/>
            </a:endParaRPr>
          </a:p>
          <a:p>
            <a:pPr algn="l" eaLnBrk="1" hangingPunct="1">
              <a:lnSpc>
                <a:spcPct val="80000"/>
              </a:lnSpc>
            </a:pPr>
            <a:r>
              <a:rPr lang="en-US" sz="2400" b="1" dirty="0">
                <a:solidFill>
                  <a:srgbClr val="800000"/>
                </a:solidFill>
                <a:ea typeface="ＭＳ Ｐゴシック"/>
                <a:cs typeface="ＭＳ Ｐゴシック"/>
              </a:rPr>
              <a:t>Prashanth Rajivan, </a:t>
            </a:r>
            <a:r>
              <a:rPr lang="en-US" sz="2400" b="1" dirty="0" smtClean="0">
                <a:solidFill>
                  <a:srgbClr val="800000"/>
                </a:solidFill>
                <a:ea typeface="ＭＳ Ｐゴシック"/>
                <a:cs typeface="ＭＳ Ｐゴシック"/>
              </a:rPr>
              <a:t>PhD</a:t>
            </a:r>
            <a:endParaRPr lang="en-US" sz="2400" b="1" dirty="0">
              <a:solidFill>
                <a:srgbClr val="800000"/>
              </a:solidFill>
              <a:ea typeface="ＭＳ Ｐゴシック"/>
              <a:cs typeface="ＭＳ Ｐゴシック"/>
            </a:endParaRPr>
          </a:p>
          <a:p>
            <a:pPr algn="l" eaLnBrk="1" hangingPunct="1">
              <a:lnSpc>
                <a:spcPct val="80000"/>
              </a:lnSpc>
            </a:pPr>
            <a:endParaRPr lang="en-US" sz="2400" b="1" dirty="0" smtClean="0">
              <a:solidFill>
                <a:srgbClr val="800000"/>
              </a:solidFill>
              <a:ea typeface="ＭＳ Ｐゴシック"/>
              <a:cs typeface="ＭＳ Ｐゴシック"/>
            </a:endParaRPr>
          </a:p>
          <a:p>
            <a:pPr algn="l"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rgbClr val="800000"/>
                </a:solidFill>
                <a:ea typeface="ＭＳ Ｐゴシック"/>
                <a:cs typeface="ＭＳ Ｐゴシック"/>
              </a:rPr>
              <a:t>Verica Buchanan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rgbClr val="800000"/>
                </a:solidFill>
                <a:ea typeface="ＭＳ Ｐゴシック"/>
                <a:cs typeface="ＭＳ Ｐゴシック"/>
              </a:rPr>
              <a:t>Jessica Twyford</a:t>
            </a:r>
          </a:p>
          <a:p>
            <a:pPr algn="l" eaLnBrk="1" hangingPunct="1">
              <a:lnSpc>
                <a:spcPct val="80000"/>
              </a:lnSpc>
              <a:buFont typeface="Wingdings 3" pitchFamily="18" charset="2"/>
              <a:buNone/>
            </a:pPr>
            <a:endParaRPr lang="en-US" sz="2400" b="1" dirty="0">
              <a:solidFill>
                <a:srgbClr val="800000"/>
              </a:solidFill>
              <a:ea typeface="ＭＳ Ｐゴシック"/>
              <a:cs typeface="Arial" charset="0"/>
            </a:endParaRPr>
          </a:p>
          <a:p>
            <a:pPr algn="l" eaLnBrk="1" hangingPunct="1">
              <a:lnSpc>
                <a:spcPct val="80000"/>
              </a:lnSpc>
              <a:buFont typeface="Wingdings 3" pitchFamily="18" charset="2"/>
              <a:buNone/>
            </a:pPr>
            <a:endParaRPr lang="en-US" sz="2400" b="1" dirty="0" smtClean="0">
              <a:solidFill>
                <a:srgbClr val="800000"/>
              </a:solidFill>
              <a:ea typeface="ＭＳ Ｐゴシック"/>
              <a:cs typeface="Arial" charset="0"/>
            </a:endParaRPr>
          </a:p>
          <a:p>
            <a:pPr algn="l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400" b="1" dirty="0" smtClean="0">
                <a:solidFill>
                  <a:srgbClr val="800000"/>
                </a:solidFill>
                <a:ea typeface="ＭＳ Ｐゴシック"/>
                <a:cs typeface="Arial" charset="0"/>
              </a:rPr>
              <a:t>November 18, 2014</a:t>
            </a:r>
          </a:p>
        </p:txBody>
      </p:sp>
      <p:pic>
        <p:nvPicPr>
          <p:cNvPr id="14339" name="Picture 10" descr="j023468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028825"/>
            <a:ext cx="16002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1" descr="j023468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5500" y="2663825"/>
            <a:ext cx="16002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2" descr="j023468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3700" y="3543300"/>
            <a:ext cx="16002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3" descr="j023468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5500" y="4191000"/>
            <a:ext cx="16002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4" descr="j023468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5014912"/>
            <a:ext cx="16002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6C1D70-9202-4670-97AE-682430227CE4}" type="slidenum">
              <a:rPr lang="en-US" smtClean="0">
                <a:ea typeface="ＭＳ Ｐゴシック"/>
                <a:cs typeface="ＭＳ Ｐゴシック"/>
              </a:rPr>
              <a:pPr/>
              <a:t>1</a:t>
            </a:fld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27411" y="6372317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+mn-lt"/>
              </a:rPr>
              <a:t>This work has been supported by the Army Research Office </a:t>
            </a:r>
          </a:p>
          <a:p>
            <a:pPr algn="ctr"/>
            <a:r>
              <a:rPr lang="en-US" sz="1200" dirty="0">
                <a:latin typeface="+mn-lt"/>
              </a:rPr>
              <a:t>under MURI Grant W911NF-09-1-0525.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Problem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With growing attack sophistication </a:t>
            </a:r>
            <a:r>
              <a:rPr lang="en-US" dirty="0" smtClean="0"/>
              <a:t>there </a:t>
            </a:r>
            <a:r>
              <a:rPr lang="en-US" dirty="0"/>
              <a:t>is a need for timely </a:t>
            </a:r>
            <a:r>
              <a:rPr lang="en-US" dirty="0" smtClean="0"/>
              <a:t>knowledge sharing between cyber analysts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There is a </a:t>
            </a:r>
            <a:r>
              <a:rPr lang="en-US" dirty="0"/>
              <a:t>l</a:t>
            </a:r>
            <a:r>
              <a:rPr lang="en-US" dirty="0" smtClean="0"/>
              <a:t>ack of understanding about team work and information sharing in analyst teams</a:t>
            </a:r>
          </a:p>
          <a:p>
            <a:pPr lvl="1"/>
            <a:r>
              <a:rPr lang="en-US" dirty="0" smtClean="0"/>
              <a:t>Can’t simply ask analysts to work as a team and expect miracles</a:t>
            </a:r>
          </a:p>
          <a:p>
            <a:endParaRPr lang="en-US" dirty="0"/>
          </a:p>
          <a:p>
            <a:r>
              <a:rPr lang="en-US" dirty="0" smtClean="0"/>
              <a:t> Lack of tailor made collaboration tools for cyber defense analysts</a:t>
            </a:r>
          </a:p>
          <a:p>
            <a:pPr lvl="1"/>
            <a:r>
              <a:rPr lang="en-US" dirty="0" smtClean="0"/>
              <a:t>Lacks global view of the attacks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727CC-0460-4F21-A478-93EED1989FE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4209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Cognitive Biases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Intelligence Analysis</a:t>
            </a:r>
          </a:p>
          <a:p>
            <a:pPr lvl="1"/>
            <a:r>
              <a:rPr lang="en-US" dirty="0" smtClean="0"/>
              <a:t>Very similar to cyber defense</a:t>
            </a:r>
          </a:p>
          <a:p>
            <a:r>
              <a:rPr lang="en-US" dirty="0" smtClean="0"/>
              <a:t>Decision making is plagued with biases (</a:t>
            </a:r>
            <a:r>
              <a:rPr lang="en-US" dirty="0" err="1" smtClean="0"/>
              <a:t>kahneman</a:t>
            </a:r>
            <a:r>
              <a:rPr lang="en-US" dirty="0" smtClean="0"/>
              <a:t> &amp; Klein 2009)</a:t>
            </a:r>
          </a:p>
          <a:p>
            <a:pPr lvl="1"/>
            <a:r>
              <a:rPr lang="en-US" dirty="0" smtClean="0"/>
              <a:t>Information Load</a:t>
            </a:r>
          </a:p>
          <a:p>
            <a:pPr lvl="1"/>
            <a:r>
              <a:rPr lang="en-US" dirty="0" smtClean="0"/>
              <a:t>Loss in communication and team process</a:t>
            </a:r>
          </a:p>
          <a:p>
            <a:r>
              <a:rPr lang="en-US" dirty="0" smtClean="0"/>
              <a:t>Team level biases</a:t>
            </a:r>
          </a:p>
          <a:p>
            <a:pPr lvl="1"/>
            <a:r>
              <a:rPr lang="en-US" dirty="0" smtClean="0"/>
              <a:t>CKE and Confirmation bias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727CC-0460-4F21-A478-93EED1989FE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232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Explored Social Psychology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Stumbled on Information </a:t>
            </a:r>
            <a:r>
              <a:rPr lang="en-US" dirty="0"/>
              <a:t>Pooling </a:t>
            </a:r>
            <a:r>
              <a:rPr lang="en-US" dirty="0" smtClean="0"/>
              <a:t>Bias – </a:t>
            </a:r>
            <a:r>
              <a:rPr lang="en-US" b="1" i="1" dirty="0" smtClean="0"/>
              <a:t>Intrigued</a:t>
            </a:r>
            <a:r>
              <a:rPr lang="en-US" dirty="0" smtClean="0"/>
              <a:t> !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Expectation of a team: Work together, share all knowledge, build optimal decisions</a:t>
            </a:r>
          </a:p>
          <a:p>
            <a:endParaRPr lang="en-US" dirty="0" smtClean="0"/>
          </a:p>
          <a:p>
            <a:r>
              <a:rPr lang="en-US" dirty="0" smtClean="0"/>
              <a:t>Different information distributions in a team can lead to different information sharing behavior.</a:t>
            </a:r>
          </a:p>
          <a:p>
            <a:endParaRPr lang="en-US" dirty="0" smtClean="0"/>
          </a:p>
          <a:p>
            <a:r>
              <a:rPr lang="en-US" dirty="0" smtClean="0"/>
              <a:t>Information sharing is biased on shared information than unshared (or unique) information (</a:t>
            </a:r>
            <a:r>
              <a:rPr lang="en-US" dirty="0" err="1" smtClean="0"/>
              <a:t>Strasser</a:t>
            </a:r>
            <a:r>
              <a:rPr lang="en-US" dirty="0" smtClean="0"/>
              <a:t> &amp; Titus 1985)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727CC-0460-4F21-A478-93EED1989FE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780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Information Pooling Bias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727CC-0460-4F21-A478-93EED1989FE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1295400"/>
            <a:ext cx="1295400" cy="1295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295400"/>
            <a:ext cx="1295400" cy="1295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505200"/>
            <a:ext cx="1295400" cy="1295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0" y="2735943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A1 A2 A3 A4</a:t>
            </a:r>
            <a:endParaRPr lang="en-US" sz="20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729916" y="3429000"/>
            <a:ext cx="32004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Attributes of Candidate A will be repeatedly discussed</a:t>
            </a:r>
            <a:endParaRPr lang="en-US" sz="2000" dirty="0"/>
          </a:p>
        </p:txBody>
      </p:sp>
      <p:sp>
        <p:nvSpPr>
          <p:cNvPr id="14" name="Rounded Rectangle 13"/>
          <p:cNvSpPr/>
          <p:nvPr/>
        </p:nvSpPr>
        <p:spPr>
          <a:xfrm>
            <a:off x="723900" y="4381500"/>
            <a:ext cx="32004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Attributed of Candidate B will be mentioned few times</a:t>
            </a:r>
            <a:endParaRPr lang="en-US" sz="2000" dirty="0"/>
          </a:p>
        </p:txBody>
      </p:sp>
      <p:sp>
        <p:nvSpPr>
          <p:cNvPr id="15" name="Rounded Rectangle 14"/>
          <p:cNvSpPr/>
          <p:nvPr/>
        </p:nvSpPr>
        <p:spPr>
          <a:xfrm>
            <a:off x="723900" y="5334000"/>
            <a:ext cx="32004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Candidate A will be chosen</a:t>
            </a:r>
            <a:endParaRPr lang="en-US" sz="2000" dirty="0"/>
          </a:p>
        </p:txBody>
      </p:sp>
      <p:sp>
        <p:nvSpPr>
          <p:cNvPr id="16" name="Rounded Rectangle 15"/>
          <p:cNvSpPr/>
          <p:nvPr/>
        </p:nvSpPr>
        <p:spPr>
          <a:xfrm>
            <a:off x="476722" y="1545771"/>
            <a:ext cx="1981200" cy="7928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Candidate A = 4</a:t>
            </a:r>
          </a:p>
          <a:p>
            <a:pPr algn="ctr"/>
            <a:r>
              <a:rPr lang="en-US" sz="2000" b="1" dirty="0" smtClean="0"/>
              <a:t>Candidate B = </a:t>
            </a:r>
            <a:r>
              <a:rPr lang="en-US" sz="2000" b="1" u="sng" dirty="0" smtClean="0"/>
              <a:t>6</a:t>
            </a:r>
            <a:endParaRPr lang="en-US" sz="2000" b="1" u="sng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0" y="2735943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B1 B2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676900" y="2735943"/>
            <a:ext cx="1714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A1 A2 A3 A4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162800" y="2735943"/>
            <a:ext cx="1059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B3 B4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556584" y="4876800"/>
            <a:ext cx="1987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A1 A2 A3 A4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162800" y="4878328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B5 B6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5562600" y="1066800"/>
            <a:ext cx="3200400" cy="43434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0" y="1066800"/>
            <a:ext cx="5715000" cy="2133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590800" y="17526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363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14" grpId="0" animBg="1"/>
      <p:bldP spid="15" grpId="0" animBg="1"/>
      <p:bldP spid="17" grpId="0"/>
      <p:bldP spid="18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Pooling Bias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1816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Groups with unequal information distribution were found to be eight times less likely to find the solution than were groups having full information (Lu et al., 2012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r>
              <a:rPr lang="en-US" dirty="0" smtClean="0"/>
              <a:t>It is impossible for every team member to know all the information (rely on others expertise)</a:t>
            </a:r>
          </a:p>
          <a:p>
            <a:endParaRPr lang="en-US" dirty="0"/>
          </a:p>
          <a:p>
            <a:r>
              <a:rPr lang="en-US" dirty="0" smtClean="0"/>
              <a:t>So simply asking cyber defense analyst to setup meetings and conduct forensics will not help.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727CC-0460-4F21-A478-93EED1989FE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076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Resemblance to APT and multi-step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Evidence for the attack is uniquely available with different members of the team</a:t>
            </a:r>
          </a:p>
          <a:p>
            <a:r>
              <a:rPr lang="en-US" dirty="0" smtClean="0"/>
              <a:t>There are evidences of attacks that most of them are observing</a:t>
            </a:r>
          </a:p>
          <a:p>
            <a:r>
              <a:rPr lang="en-US" dirty="0" smtClean="0"/>
              <a:t>Fails to detect APT early on</a:t>
            </a:r>
          </a:p>
          <a:p>
            <a:pPr lvl="1"/>
            <a:r>
              <a:rPr lang="en-US" dirty="0" smtClean="0"/>
              <a:t>Information Pooling Bias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43B9F4-C108-45D1-BD71-5A54CEEA14F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3946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Effect of inefficient Information 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257800"/>
          </a:xfrm>
        </p:spPr>
        <p:txBody>
          <a:bodyPr/>
          <a:lstStyle/>
          <a:p>
            <a:r>
              <a:rPr lang="en-US" sz="3200" dirty="0" smtClean="0"/>
              <a:t>The 1999 mars climate orbiter disintegrated after entering the upper atmosphere of mars.</a:t>
            </a:r>
          </a:p>
          <a:p>
            <a:r>
              <a:rPr lang="en-US" sz="3200" dirty="0" smtClean="0"/>
              <a:t>Cost </a:t>
            </a:r>
            <a:r>
              <a:rPr lang="en-US" sz="3200" dirty="0"/>
              <a:t>of the mission was $</a:t>
            </a:r>
            <a:r>
              <a:rPr lang="en-US" sz="3200" dirty="0" smtClean="0"/>
              <a:t>327.6 million !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727CC-0460-4F21-A478-93EED1989FEF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088" y="2954938"/>
            <a:ext cx="4827312" cy="377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4082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 Quick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4953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Effective information sharing is paramount to detecting advanced types of attacks</a:t>
            </a:r>
          </a:p>
          <a:p>
            <a:endParaRPr lang="en-US" dirty="0" smtClean="0"/>
          </a:p>
          <a:p>
            <a:r>
              <a:rPr lang="en-US" dirty="0" smtClean="0"/>
              <a:t>Teams in other domains have demonstrated  the information pooling bias</a:t>
            </a:r>
          </a:p>
          <a:p>
            <a:endParaRPr lang="en-US" dirty="0"/>
          </a:p>
          <a:p>
            <a:r>
              <a:rPr lang="en-US" dirty="0" smtClean="0"/>
              <a:t>It is imperative that such a bias is investigated and understood in the cyber defense context</a:t>
            </a:r>
          </a:p>
          <a:p>
            <a:endParaRPr lang="en-US" dirty="0"/>
          </a:p>
          <a:p>
            <a:r>
              <a:rPr lang="en-US" dirty="0" smtClean="0"/>
              <a:t>Develop tool &amp; interventions to mitigate the bias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727CC-0460-4F21-A478-93EED1989FE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925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Research </a:t>
            </a:r>
            <a:r>
              <a:rPr lang="en-US" b="1" dirty="0"/>
              <a:t>Question </a:t>
            </a:r>
            <a:r>
              <a:rPr lang="en-US" b="1" dirty="0" smtClean="0"/>
              <a:t>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 smtClean="0"/>
              <a:t>Does </a:t>
            </a:r>
            <a:r>
              <a:rPr lang="en-US" i="1" dirty="0"/>
              <a:t>information pooling bias affect cyber </a:t>
            </a:r>
            <a:r>
              <a:rPr lang="en-US" i="1" dirty="0" smtClean="0"/>
              <a:t>forensic </a:t>
            </a:r>
            <a:r>
              <a:rPr lang="en-US" i="1" dirty="0"/>
              <a:t>analyst team discussions and decisions?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727CC-0460-4F21-A478-93EED1989FE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7402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Research Question </a:t>
            </a:r>
            <a:r>
              <a:rPr lang="en-US" b="1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 smtClean="0"/>
              <a:t>Does </a:t>
            </a:r>
            <a:r>
              <a:rPr lang="en-US" i="1" dirty="0"/>
              <a:t>a tailor made collaboration tool lead to superior analyst performance compared to using off-the-shelf collaboration tool such as wiki software</a:t>
            </a:r>
            <a:r>
              <a:rPr lang="en-US" i="1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727CC-0460-4F21-A478-93EED1989FE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8710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4400" y="1090294"/>
            <a:ext cx="4419600" cy="2935606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5" name="Rectangle 2"/>
          <p:cNvSpPr>
            <a:spLocks noChangeArrowheads="1"/>
          </p:cNvSpPr>
          <p:nvPr/>
        </p:nvSpPr>
        <p:spPr bwMode="auto">
          <a:xfrm>
            <a:off x="0" y="-220663"/>
            <a:ext cx="9144000" cy="1265238"/>
          </a:xfrm>
          <a:prstGeom prst="rect">
            <a:avLst/>
          </a:prstGeom>
          <a:solidFill>
            <a:srgbClr val="FFCA2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76200" y="1066800"/>
            <a:ext cx="4648200" cy="2895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 dirty="0"/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76200" y="4025900"/>
            <a:ext cx="4648200" cy="276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4775200" y="4025900"/>
            <a:ext cx="4305300" cy="276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76200" y="0"/>
            <a:ext cx="6361953" cy="830997"/>
          </a:xfrm>
          <a:prstGeom prst="rect">
            <a:avLst/>
          </a:prstGeom>
          <a:solidFill>
            <a:srgbClr val="FFCA2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800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ASU Project Overview</a:t>
            </a:r>
            <a:endParaRPr lang="en-US" sz="4800" dirty="0">
              <a:solidFill>
                <a:srgbClr val="C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6390" name="Text Box 8"/>
          <p:cNvSpPr txBox="1">
            <a:spLocks noChangeArrowheads="1"/>
          </p:cNvSpPr>
          <p:nvPr/>
        </p:nvSpPr>
        <p:spPr bwMode="auto">
          <a:xfrm>
            <a:off x="38847" y="1014673"/>
            <a:ext cx="47244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lvl="2" indent="-120650" eaLnBrk="0" hangingPunct="0"/>
            <a:r>
              <a:rPr lang="en-US" sz="2000" b="1" dirty="0">
                <a:latin typeface="Calibri" pitchFamily="34" charset="0"/>
                <a:cs typeface="Times New Roman" pitchFamily="18" charset="0"/>
              </a:rPr>
              <a:t>Objectives:</a:t>
            </a:r>
          </a:p>
          <a:p>
            <a:pPr marL="0" lvl="2" eaLnBrk="0" hangingPunct="0"/>
            <a:r>
              <a:rPr lang="en-US" sz="1400" dirty="0" smtClean="0">
                <a:latin typeface="+mn-lt"/>
                <a:cs typeface="Times New Roman" pitchFamily="18" charset="0"/>
              </a:rPr>
              <a:t>Understand and Improve Team Cyber </a:t>
            </a:r>
            <a:r>
              <a:rPr lang="en-US" sz="1400" dirty="0">
                <a:latin typeface="+mn-lt"/>
                <a:cs typeface="Times New Roman" pitchFamily="18" charset="0"/>
              </a:rPr>
              <a:t>Situation Awareness </a:t>
            </a:r>
            <a:r>
              <a:rPr lang="en-US" sz="1400" dirty="0" smtClean="0">
                <a:latin typeface="+mn-lt"/>
                <a:cs typeface="Times New Roman" pitchFamily="18" charset="0"/>
              </a:rPr>
              <a:t>via </a:t>
            </a:r>
          </a:p>
          <a:p>
            <a:pPr marL="165100" lvl="2" indent="-165100" eaLnBrk="0" hangingPunct="0">
              <a:buFont typeface="Arial" pitchFamily="34" charset="0"/>
              <a:buChar char="•"/>
            </a:pPr>
            <a:r>
              <a:rPr lang="en-US" sz="1200" u="sng" dirty="0" smtClean="0">
                <a:latin typeface="+mn-lt"/>
                <a:cs typeface="Times New Roman" pitchFamily="18" charset="0"/>
              </a:rPr>
              <a:t>Understanding cognitive /teamwork </a:t>
            </a:r>
            <a:r>
              <a:rPr lang="en-US" sz="1200" u="sng" dirty="0">
                <a:latin typeface="+mn-lt"/>
              </a:rPr>
              <a:t>elements </a:t>
            </a:r>
            <a:r>
              <a:rPr lang="en-US" sz="1200" dirty="0">
                <a:latin typeface="+mn-lt"/>
              </a:rPr>
              <a:t>of </a:t>
            </a:r>
            <a:r>
              <a:rPr lang="en-US" sz="1200" dirty="0" smtClean="0">
                <a:latin typeface="+mn-lt"/>
              </a:rPr>
              <a:t>situation awareness </a:t>
            </a:r>
            <a:r>
              <a:rPr lang="en-US" sz="1200" dirty="0">
                <a:latin typeface="+mn-lt"/>
              </a:rPr>
              <a:t>in </a:t>
            </a:r>
            <a:r>
              <a:rPr lang="en-US" sz="1200" dirty="0" smtClean="0">
                <a:latin typeface="+mn-lt"/>
              </a:rPr>
              <a:t>cyber-security </a:t>
            </a:r>
            <a:r>
              <a:rPr lang="en-US" sz="1200" dirty="0">
                <a:latin typeface="+mn-lt"/>
              </a:rPr>
              <a:t>domains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latin typeface="+mn-lt"/>
              </a:rPr>
              <a:t>Implementing a </a:t>
            </a:r>
            <a:r>
              <a:rPr lang="en-US" sz="1200" u="sng" dirty="0" smtClean="0">
                <a:latin typeface="+mn-lt"/>
              </a:rPr>
              <a:t>synthetic task environment </a:t>
            </a:r>
            <a:r>
              <a:rPr lang="en-US" sz="1200" dirty="0">
                <a:latin typeface="+mn-lt"/>
              </a:rPr>
              <a:t>to support </a:t>
            </a:r>
            <a:r>
              <a:rPr lang="en-US" sz="1200" dirty="0" smtClean="0">
                <a:latin typeface="+mn-lt"/>
              </a:rPr>
              <a:t>team in </a:t>
            </a:r>
            <a:r>
              <a:rPr lang="en-US" sz="1200" dirty="0">
                <a:latin typeface="+mn-lt"/>
              </a:rPr>
              <a:t>the loop experiments  for evaluation of new algorithms, tools and cognitive </a:t>
            </a:r>
            <a:r>
              <a:rPr lang="en-US" sz="1200" dirty="0" smtClean="0">
                <a:latin typeface="+mn-lt"/>
              </a:rPr>
              <a:t>models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u="sng" dirty="0" smtClean="0">
                <a:latin typeface="+mn-lt"/>
              </a:rPr>
              <a:t>Developing new theories, metrics, and models </a:t>
            </a:r>
            <a:r>
              <a:rPr lang="en-US" sz="1200" dirty="0" smtClean="0">
                <a:latin typeface="+mn-lt"/>
              </a:rPr>
              <a:t>to extend our understanding of cyber situation awareness</a:t>
            </a:r>
            <a:endParaRPr lang="en-US" sz="1600" dirty="0"/>
          </a:p>
          <a:p>
            <a:pPr marL="119063" indent="-119063"/>
            <a:r>
              <a:rPr lang="en-US" sz="2000" b="1" dirty="0" smtClean="0">
                <a:latin typeface="Calibri" pitchFamily="34" charset="0"/>
                <a:cs typeface="Times New Roman" pitchFamily="18" charset="0"/>
              </a:rPr>
              <a:t>Department of Defense </a:t>
            </a:r>
            <a:r>
              <a:rPr lang="en-US" sz="2000" b="1" dirty="0">
                <a:latin typeface="Calibri" pitchFamily="34" charset="0"/>
                <a:cs typeface="Times New Roman" pitchFamily="18" charset="0"/>
              </a:rPr>
              <a:t>Benefit:</a:t>
            </a:r>
          </a:p>
          <a:p>
            <a:pPr marL="119063" indent="-119063">
              <a:buFont typeface="Arial" charset="0"/>
              <a:buChar char="•"/>
            </a:pPr>
            <a:r>
              <a:rPr lang="en-US" sz="1200" u="sng" dirty="0" smtClean="0">
                <a:latin typeface="Calibri" pitchFamily="34" charset="0"/>
                <a:cs typeface="Times New Roman" pitchFamily="18" charset="0"/>
              </a:rPr>
              <a:t>Metrics, models, &amp; </a:t>
            </a:r>
            <a:r>
              <a:rPr lang="en-US" sz="1200" u="sng" dirty="0" err="1" smtClean="0">
                <a:latin typeface="Calibri" pitchFamily="34" charset="0"/>
                <a:cs typeface="Times New Roman" pitchFamily="18" charset="0"/>
              </a:rPr>
              <a:t>testbeds</a:t>
            </a:r>
            <a:r>
              <a:rPr lang="en-US" sz="1200" u="sng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Calibri" pitchFamily="34" charset="0"/>
                <a:cs typeface="Times New Roman" pitchFamily="18" charset="0"/>
              </a:rPr>
              <a:t>for assessing human effectiveness and  team situation awareness (TSA) </a:t>
            </a:r>
            <a:r>
              <a:rPr lang="en-US" sz="1200" dirty="0">
                <a:latin typeface="Calibri" pitchFamily="34" charset="0"/>
                <a:cs typeface="Times New Roman" pitchFamily="18" charset="0"/>
              </a:rPr>
              <a:t>in cyber domain</a:t>
            </a:r>
          </a:p>
          <a:p>
            <a:pPr marL="119063" indent="-119063">
              <a:buFont typeface="Arial" charset="0"/>
              <a:buChar char="•"/>
            </a:pPr>
            <a:r>
              <a:rPr lang="en-US" sz="1200" dirty="0">
                <a:latin typeface="Calibri" pitchFamily="34" charset="0"/>
                <a:cs typeface="Times New Roman" pitchFamily="18" charset="0"/>
              </a:rPr>
              <a:t>Testbed </a:t>
            </a:r>
            <a:r>
              <a:rPr lang="en-US" sz="1200" u="sng" dirty="0">
                <a:latin typeface="Calibri" pitchFamily="34" charset="0"/>
                <a:cs typeface="Times New Roman" pitchFamily="18" charset="0"/>
              </a:rPr>
              <a:t>for </a:t>
            </a:r>
            <a:r>
              <a:rPr lang="en-US" sz="1200" u="sng" dirty="0" smtClean="0">
                <a:latin typeface="Calibri" pitchFamily="34" charset="0"/>
                <a:cs typeface="Times New Roman" pitchFamily="18" charset="0"/>
              </a:rPr>
              <a:t>training cyber analysts and testing </a:t>
            </a:r>
            <a:r>
              <a:rPr lang="en-US" sz="1200" u="sng" dirty="0">
                <a:latin typeface="Calibri" pitchFamily="34" charset="0"/>
                <a:cs typeface="Times New Roman" pitchFamily="18" charset="0"/>
              </a:rPr>
              <a:t>(V&amp;V) </a:t>
            </a:r>
            <a:r>
              <a:rPr lang="en-US" sz="1200" dirty="0" smtClean="0">
                <a:latin typeface="Calibri" pitchFamily="34" charset="0"/>
                <a:cs typeface="Times New Roman" pitchFamily="18" charset="0"/>
              </a:rPr>
              <a:t>algorithms </a:t>
            </a:r>
            <a:r>
              <a:rPr lang="en-US" sz="1200" dirty="0">
                <a:latin typeface="Calibri" pitchFamily="34" charset="0"/>
                <a:cs typeface="Times New Roman" pitchFamily="18" charset="0"/>
              </a:rPr>
              <a:t>and tools for improving cyber TSA</a:t>
            </a:r>
          </a:p>
          <a:p>
            <a:pPr marL="119063" indent="-119063"/>
            <a:endParaRPr lang="en-US" sz="1800" u="sng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2296" name="Text Box 9"/>
          <p:cNvSpPr txBox="1">
            <a:spLocks noChangeArrowheads="1"/>
          </p:cNvSpPr>
          <p:nvPr/>
        </p:nvSpPr>
        <p:spPr bwMode="auto">
          <a:xfrm>
            <a:off x="0" y="4025900"/>
            <a:ext cx="4800600" cy="247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b="1" dirty="0" smtClean="0">
                <a:latin typeface="Calibri" pitchFamily="34" charset="0"/>
              </a:rPr>
              <a:t>Scientific/Technical Approach  - Year 5</a:t>
            </a:r>
            <a:endParaRPr lang="en-US" b="1" dirty="0">
              <a:latin typeface="Calibri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1800" dirty="0" smtClean="0">
                <a:latin typeface="Calibri" pitchFamily="34" charset="0"/>
                <a:cs typeface="Times New Roman" pitchFamily="18" charset="0"/>
              </a:rPr>
              <a:t>Explore and mitigate information pooling bias in cyber forensics through</a:t>
            </a:r>
          </a:p>
          <a:p>
            <a:pPr marL="628650" lvl="1" indent="-171450">
              <a:lnSpc>
                <a:spcPct val="110000"/>
              </a:lnSpc>
              <a:buFont typeface="Arial" charset="0"/>
              <a:buChar char="•"/>
            </a:pPr>
            <a:r>
              <a:rPr lang="en-US" sz="1800" dirty="0" smtClean="0">
                <a:latin typeface="Calibri" pitchFamily="34" charset="0"/>
                <a:cs typeface="Times New Roman" pitchFamily="18" charset="0"/>
              </a:rPr>
              <a:t>Empirical work in </a:t>
            </a:r>
            <a:r>
              <a:rPr lang="en-US" sz="1800" dirty="0" err="1" smtClean="0">
                <a:latin typeface="Calibri" pitchFamily="34" charset="0"/>
                <a:cs typeface="Times New Roman" pitchFamily="18" charset="0"/>
              </a:rPr>
              <a:t>CyberCog</a:t>
            </a:r>
            <a:r>
              <a:rPr lang="en-US" sz="18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Calibri" pitchFamily="34" charset="0"/>
                <a:cs typeface="Times New Roman" pitchFamily="18" charset="0"/>
              </a:rPr>
              <a:t>testbed</a:t>
            </a:r>
            <a:endParaRPr lang="en-US" sz="1800" dirty="0" smtClean="0">
              <a:latin typeface="Calibri" pitchFamily="34" charset="0"/>
              <a:cs typeface="Times New Roman" pitchFamily="18" charset="0"/>
            </a:endParaRPr>
          </a:p>
          <a:p>
            <a:pPr marL="628650" lvl="1" indent="-171450">
              <a:lnSpc>
                <a:spcPct val="110000"/>
              </a:lnSpc>
              <a:buFont typeface="Arial" charset="0"/>
              <a:buChar char="•"/>
            </a:pPr>
            <a:r>
              <a:rPr lang="en-US" sz="1800" dirty="0" smtClean="0">
                <a:latin typeface="Calibri" pitchFamily="34" charset="0"/>
                <a:cs typeface="Times New Roman" pitchFamily="18" charset="0"/>
              </a:rPr>
              <a:t>Prototype visualization</a:t>
            </a:r>
          </a:p>
          <a:p>
            <a:pPr marL="628650" lvl="1" indent="-171450">
              <a:lnSpc>
                <a:spcPct val="110000"/>
              </a:lnSpc>
              <a:buFont typeface="Arial" charset="0"/>
              <a:buChar char="•"/>
            </a:pPr>
            <a:r>
              <a:rPr lang="en-US" sz="1800" dirty="0" smtClean="0">
                <a:latin typeface="Calibri" pitchFamily="34" charset="0"/>
                <a:cs typeface="Times New Roman" pitchFamily="18" charset="0"/>
              </a:rPr>
              <a:t>Agent-Based Modeling</a:t>
            </a:r>
          </a:p>
          <a:p>
            <a:pPr marL="171450" indent="-171450">
              <a:lnSpc>
                <a:spcPct val="110000"/>
              </a:lnSpc>
              <a:buFont typeface="Arial" charset="0"/>
              <a:buChar char="•"/>
            </a:pPr>
            <a:endParaRPr lang="en-US" sz="1800" dirty="0" smtClean="0">
              <a:latin typeface="Calibri" pitchFamily="34" charset="0"/>
              <a:cs typeface="Times New Roman" pitchFamily="18" charset="0"/>
            </a:endParaRPr>
          </a:p>
          <a:p>
            <a:pPr marL="171450" indent="-171450">
              <a:buFont typeface="Arial" charset="0"/>
              <a:buChar char="•"/>
            </a:pPr>
            <a:endParaRPr lang="en-US" sz="1600" dirty="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37" name="Text Box 10"/>
          <p:cNvSpPr txBox="1">
            <a:spLocks noChangeArrowheads="1"/>
          </p:cNvSpPr>
          <p:nvPr/>
        </p:nvSpPr>
        <p:spPr bwMode="auto">
          <a:xfrm>
            <a:off x="4775200" y="4114800"/>
            <a:ext cx="436880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5888" indent="-115888"/>
            <a:r>
              <a:rPr lang="en-US" sz="2000" b="1" dirty="0" smtClean="0">
                <a:latin typeface="Calibri" pitchFamily="34" charset="0"/>
              </a:rPr>
              <a:t>Year 5 Accomplishments</a:t>
            </a:r>
            <a:endParaRPr lang="en-US" sz="2000" b="1" dirty="0">
              <a:latin typeface="Calibri" pitchFamily="34" charset="0"/>
            </a:endParaRPr>
          </a:p>
          <a:p>
            <a:pPr marL="115888" indent="-115888">
              <a:buFont typeface="Arial" charset="0"/>
              <a:buChar char="•"/>
            </a:pPr>
            <a:r>
              <a:rPr lang="en-US" sz="1400" dirty="0" smtClean="0">
                <a:latin typeface="Calibri" pitchFamily="34" charset="0"/>
              </a:rPr>
              <a:t>Found possible collaboration bias</a:t>
            </a:r>
          </a:p>
          <a:p>
            <a:pPr marL="115888" indent="-115888">
              <a:buFont typeface="Arial" charset="0"/>
              <a:buChar char="•"/>
            </a:pPr>
            <a:r>
              <a:rPr lang="en-US" sz="1400" dirty="0" smtClean="0">
                <a:latin typeface="Calibri" pitchFamily="34" charset="0"/>
              </a:rPr>
              <a:t>Developed prototype tool for mitigating bias</a:t>
            </a:r>
          </a:p>
          <a:p>
            <a:pPr marL="115888" indent="-115888">
              <a:buFont typeface="Arial" charset="0"/>
              <a:buChar char="•"/>
            </a:pPr>
            <a:r>
              <a:rPr lang="en-US" sz="1400" dirty="0" smtClean="0">
                <a:latin typeface="Calibri" pitchFamily="34" charset="0"/>
              </a:rPr>
              <a:t>Demonstrated tool utility in experiment</a:t>
            </a:r>
          </a:p>
          <a:p>
            <a:pPr marL="115888" indent="-115888">
              <a:buFont typeface="Arial" charset="0"/>
              <a:buChar char="•"/>
            </a:pPr>
            <a:r>
              <a:rPr lang="en-US" sz="1400" dirty="0" smtClean="0">
                <a:latin typeface="Calibri" pitchFamily="34" charset="0"/>
              </a:rPr>
              <a:t>Replicated this benefit in an agent-based model</a:t>
            </a:r>
          </a:p>
          <a:p>
            <a:pPr marL="115888" indent="-115888"/>
            <a:endParaRPr lang="en-US" sz="2000" b="1" dirty="0" smtClean="0">
              <a:latin typeface="Calibri" pitchFamily="34" charset="0"/>
            </a:endParaRPr>
          </a:p>
          <a:p>
            <a:pPr marL="115888" indent="-115888"/>
            <a:r>
              <a:rPr lang="en-US" sz="2000" b="1" dirty="0" smtClean="0">
                <a:latin typeface="Calibri" pitchFamily="34" charset="0"/>
              </a:rPr>
              <a:t>Challenge</a:t>
            </a:r>
            <a:endParaRPr lang="en-US" sz="2000" b="1" dirty="0">
              <a:latin typeface="Calibri" pitchFamily="34" charset="0"/>
            </a:endParaRPr>
          </a:p>
          <a:p>
            <a:r>
              <a:rPr lang="en-US" sz="1400" dirty="0" smtClean="0">
                <a:latin typeface="Calibri" pitchFamily="34" charset="0"/>
              </a:rPr>
              <a:t>Struggle to maintain realism in </a:t>
            </a:r>
            <a:r>
              <a:rPr lang="en-US" sz="1400" dirty="0" err="1" smtClean="0">
                <a:latin typeface="Calibri" pitchFamily="34" charset="0"/>
              </a:rPr>
              <a:t>testbed</a:t>
            </a:r>
            <a:r>
              <a:rPr lang="en-US" sz="1400" dirty="0" smtClean="0">
                <a:latin typeface="Calibri" pitchFamily="34" charset="0"/>
              </a:rPr>
              <a:t> scenarios while allowing for novice participation and team interaction – now addressing with </a:t>
            </a:r>
            <a:r>
              <a:rPr lang="en-US" sz="1400" dirty="0" err="1" smtClean="0">
                <a:latin typeface="Calibri" pitchFamily="34" charset="0"/>
              </a:rPr>
              <a:t>CyberCog</a:t>
            </a:r>
            <a:r>
              <a:rPr lang="en-US" sz="1400" dirty="0" smtClean="0">
                <a:latin typeface="Calibri" pitchFamily="34" charset="0"/>
              </a:rPr>
              <a:t> and </a:t>
            </a:r>
            <a:r>
              <a:rPr lang="en-US" sz="1400" dirty="0" err="1" smtClean="0">
                <a:latin typeface="Calibri" pitchFamily="34" charset="0"/>
              </a:rPr>
              <a:t>Dextar</a:t>
            </a:r>
            <a:endParaRPr lang="en-US" sz="1400" dirty="0" smtClean="0">
              <a:latin typeface="Calibri" pitchFamily="34" charset="0"/>
            </a:endParaRPr>
          </a:p>
        </p:txBody>
      </p:sp>
      <p:sp>
        <p:nvSpPr>
          <p:cNvPr id="16393" name="Rectangle 11"/>
          <p:cNvSpPr>
            <a:spLocks noChangeArrowheads="1"/>
          </p:cNvSpPr>
          <p:nvPr/>
        </p:nvSpPr>
        <p:spPr bwMode="auto">
          <a:xfrm>
            <a:off x="4800600" y="1143000"/>
            <a:ext cx="4267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dirty="0"/>
          </a:p>
        </p:txBody>
      </p:sp>
      <p:sp>
        <p:nvSpPr>
          <p:cNvPr id="16395" name="Rectangle 53"/>
          <p:cNvSpPr>
            <a:spLocks noChangeArrowheads="1"/>
          </p:cNvSpPr>
          <p:nvPr/>
        </p:nvSpPr>
        <p:spPr bwMode="auto">
          <a:xfrm flipV="1">
            <a:off x="0" y="1044575"/>
            <a:ext cx="9144000" cy="45719"/>
          </a:xfrm>
          <a:prstGeom prst="rect">
            <a:avLst/>
          </a:prstGeom>
          <a:gradFill rotWithShape="0">
            <a:gsLst>
              <a:gs pos="0">
                <a:srgbClr val="FED910"/>
              </a:gs>
              <a:gs pos="100000">
                <a:srgbClr val="0D2B88"/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20000"/>
              </a:spcBef>
            </a:pPr>
            <a:endParaRPr lang="en-US" sz="2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504" y="152399"/>
            <a:ext cx="2808642" cy="637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62781" y="1230947"/>
            <a:ext cx="4342838" cy="256730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F3472-364D-4CA9-8A78-3293DEA15ED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30 teams of </a:t>
            </a:r>
            <a:r>
              <a:rPr lang="en-US" dirty="0" smtClean="0"/>
              <a:t>3 = 90 </a:t>
            </a:r>
            <a:r>
              <a:rPr lang="en-US" dirty="0" smtClean="0"/>
              <a:t>participants</a:t>
            </a:r>
          </a:p>
          <a:p>
            <a:r>
              <a:rPr lang="en-US" dirty="0" smtClean="0"/>
              <a:t>Trained on cyber security </a:t>
            </a:r>
            <a:r>
              <a:rPr lang="en-US" dirty="0" smtClean="0"/>
              <a:t>concepts</a:t>
            </a:r>
            <a:endParaRPr lang="en-US" dirty="0" smtClean="0"/>
          </a:p>
          <a:p>
            <a:r>
              <a:rPr lang="en-US" dirty="0" smtClean="0"/>
              <a:t>Practice </a:t>
            </a:r>
            <a:r>
              <a:rPr lang="en-US" dirty="0" smtClean="0"/>
              <a:t>mission</a:t>
            </a:r>
          </a:p>
          <a:p>
            <a:r>
              <a:rPr lang="en-US" dirty="0" smtClean="0"/>
              <a:t>2 main missions</a:t>
            </a:r>
          </a:p>
          <a:p>
            <a:r>
              <a:rPr lang="en-US" dirty="0" smtClean="0"/>
              <a:t>Attack evidences distributed</a:t>
            </a:r>
          </a:p>
          <a:p>
            <a:r>
              <a:rPr lang="en-US" dirty="0" smtClean="0"/>
              <a:t>Pre-discussion </a:t>
            </a:r>
            <a:r>
              <a:rPr lang="en-US" dirty="0"/>
              <a:t>reading and discussion</a:t>
            </a:r>
          </a:p>
          <a:p>
            <a:r>
              <a:rPr lang="en-US" dirty="0" smtClean="0"/>
              <a:t>Goal </a:t>
            </a:r>
            <a:r>
              <a:rPr lang="en-US" dirty="0"/>
              <a:t>– Detect large scale </a:t>
            </a:r>
            <a:r>
              <a:rPr lang="en-US" dirty="0" smtClean="0"/>
              <a:t>attacks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727CC-0460-4F21-A478-93EED1989FE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0513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3400" y="2286000"/>
            <a:ext cx="9744450" cy="72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80" b="29909"/>
          <a:stretch>
            <a:fillRect/>
          </a:stretch>
        </p:blipFill>
        <p:spPr bwMode="auto">
          <a:xfrm>
            <a:off x="533400" y="2743200"/>
            <a:ext cx="805289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43B9F4-C108-45D1-BD71-5A54CEEA14F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337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Kinds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Shared – large scale but seen by most</a:t>
            </a:r>
          </a:p>
          <a:p>
            <a:r>
              <a:rPr lang="en-US" dirty="0" smtClean="0"/>
              <a:t>Unique – large scale distributed evidences</a:t>
            </a:r>
          </a:p>
          <a:p>
            <a:r>
              <a:rPr lang="en-US" dirty="0" smtClean="0"/>
              <a:t>Isolated – Isolated attacks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43B9F4-C108-45D1-BD71-5A54CEEA14F9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5202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33694829"/>
              </p:ext>
            </p:extLst>
          </p:nvPr>
        </p:nvGraphicFramePr>
        <p:xfrm>
          <a:off x="2057400" y="609600"/>
          <a:ext cx="474218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Freeform 14"/>
          <p:cNvSpPr/>
          <p:nvPr/>
        </p:nvSpPr>
        <p:spPr>
          <a:xfrm>
            <a:off x="1516488" y="2667000"/>
            <a:ext cx="1844045" cy="3543064"/>
          </a:xfrm>
          <a:custGeom>
            <a:avLst/>
            <a:gdLst>
              <a:gd name="connsiteX0" fmla="*/ 0 w 1513752"/>
              <a:gd name="connsiteY0" fmla="*/ 151375 h 2667635"/>
              <a:gd name="connsiteX1" fmla="*/ 151375 w 1513752"/>
              <a:gd name="connsiteY1" fmla="*/ 0 h 2667635"/>
              <a:gd name="connsiteX2" fmla="*/ 1362377 w 1513752"/>
              <a:gd name="connsiteY2" fmla="*/ 0 h 2667635"/>
              <a:gd name="connsiteX3" fmla="*/ 1513752 w 1513752"/>
              <a:gd name="connsiteY3" fmla="*/ 151375 h 2667635"/>
              <a:gd name="connsiteX4" fmla="*/ 1513752 w 1513752"/>
              <a:gd name="connsiteY4" fmla="*/ 2516260 h 2667635"/>
              <a:gd name="connsiteX5" fmla="*/ 1362377 w 1513752"/>
              <a:gd name="connsiteY5" fmla="*/ 2667635 h 2667635"/>
              <a:gd name="connsiteX6" fmla="*/ 151375 w 1513752"/>
              <a:gd name="connsiteY6" fmla="*/ 2667635 h 2667635"/>
              <a:gd name="connsiteX7" fmla="*/ 0 w 1513752"/>
              <a:gd name="connsiteY7" fmla="*/ 2516260 h 2667635"/>
              <a:gd name="connsiteX8" fmla="*/ 0 w 1513752"/>
              <a:gd name="connsiteY8" fmla="*/ 151375 h 266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3752" h="2667635">
                <a:moveTo>
                  <a:pt x="0" y="151375"/>
                </a:moveTo>
                <a:cubicBezTo>
                  <a:pt x="0" y="67773"/>
                  <a:pt x="67773" y="0"/>
                  <a:pt x="151375" y="0"/>
                </a:cubicBezTo>
                <a:lnTo>
                  <a:pt x="1362377" y="0"/>
                </a:lnTo>
                <a:cubicBezTo>
                  <a:pt x="1445979" y="0"/>
                  <a:pt x="1513752" y="67773"/>
                  <a:pt x="1513752" y="151375"/>
                </a:cubicBezTo>
                <a:lnTo>
                  <a:pt x="1513752" y="2516260"/>
                </a:lnTo>
                <a:cubicBezTo>
                  <a:pt x="1513752" y="2599862"/>
                  <a:pt x="1445979" y="2667635"/>
                  <a:pt x="1362377" y="2667635"/>
                </a:cubicBezTo>
                <a:lnTo>
                  <a:pt x="151375" y="2667635"/>
                </a:lnTo>
                <a:cubicBezTo>
                  <a:pt x="67773" y="2667635"/>
                  <a:pt x="0" y="2599862"/>
                  <a:pt x="0" y="2516260"/>
                </a:cubicBezTo>
                <a:lnTo>
                  <a:pt x="0" y="151375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1928305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/>
              <a:t>Analyst 1</a:t>
            </a:r>
          </a:p>
        </p:txBody>
      </p:sp>
      <p:sp>
        <p:nvSpPr>
          <p:cNvPr id="16" name="Freeform 15"/>
          <p:cNvSpPr/>
          <p:nvPr/>
        </p:nvSpPr>
        <p:spPr>
          <a:xfrm>
            <a:off x="1757917" y="3733800"/>
            <a:ext cx="1341122" cy="250713"/>
          </a:xfrm>
          <a:custGeom>
            <a:avLst/>
            <a:gdLst>
              <a:gd name="connsiteX0" fmla="*/ 0 w 1100909"/>
              <a:gd name="connsiteY0" fmla="*/ 0 h 188766"/>
              <a:gd name="connsiteX1" fmla="*/ 1100909 w 1100909"/>
              <a:gd name="connsiteY1" fmla="*/ 0 h 188766"/>
              <a:gd name="connsiteX2" fmla="*/ 1100909 w 1100909"/>
              <a:gd name="connsiteY2" fmla="*/ 188766 h 188766"/>
              <a:gd name="connsiteX3" fmla="*/ 0 w 1100909"/>
              <a:gd name="connsiteY3" fmla="*/ 188766 h 188766"/>
              <a:gd name="connsiteX4" fmla="*/ 0 w 1100909"/>
              <a:gd name="connsiteY4" fmla="*/ 0 h 18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909" h="188766">
                <a:moveTo>
                  <a:pt x="0" y="0"/>
                </a:moveTo>
                <a:lnTo>
                  <a:pt x="1100909" y="0"/>
                </a:lnTo>
                <a:lnTo>
                  <a:pt x="1100909" y="188766"/>
                </a:lnTo>
                <a:lnTo>
                  <a:pt x="0" y="18876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27940" tIns="20955" rIns="27940" bIns="2095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kern="1200" dirty="0"/>
              <a:t>Shared 1</a:t>
            </a:r>
          </a:p>
        </p:txBody>
      </p:sp>
      <p:sp>
        <p:nvSpPr>
          <p:cNvPr id="17" name="Freeform 16"/>
          <p:cNvSpPr/>
          <p:nvPr/>
        </p:nvSpPr>
        <p:spPr>
          <a:xfrm>
            <a:off x="1757917" y="4026943"/>
            <a:ext cx="1341122" cy="250713"/>
          </a:xfrm>
          <a:custGeom>
            <a:avLst/>
            <a:gdLst>
              <a:gd name="connsiteX0" fmla="*/ 0 w 1100909"/>
              <a:gd name="connsiteY0" fmla="*/ 0 h 188766"/>
              <a:gd name="connsiteX1" fmla="*/ 1100909 w 1100909"/>
              <a:gd name="connsiteY1" fmla="*/ 0 h 188766"/>
              <a:gd name="connsiteX2" fmla="*/ 1100909 w 1100909"/>
              <a:gd name="connsiteY2" fmla="*/ 188766 h 188766"/>
              <a:gd name="connsiteX3" fmla="*/ 0 w 1100909"/>
              <a:gd name="connsiteY3" fmla="*/ 188766 h 188766"/>
              <a:gd name="connsiteX4" fmla="*/ 0 w 1100909"/>
              <a:gd name="connsiteY4" fmla="*/ 0 h 18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909" h="188766">
                <a:moveTo>
                  <a:pt x="0" y="0"/>
                </a:moveTo>
                <a:lnTo>
                  <a:pt x="1100909" y="0"/>
                </a:lnTo>
                <a:lnTo>
                  <a:pt x="1100909" y="188766"/>
                </a:lnTo>
                <a:lnTo>
                  <a:pt x="0" y="18876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27940" tIns="20955" rIns="27940" bIns="2095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kern="1200"/>
              <a:t>Shared 2</a:t>
            </a:r>
          </a:p>
        </p:txBody>
      </p:sp>
      <p:sp>
        <p:nvSpPr>
          <p:cNvPr id="18" name="Freeform 17"/>
          <p:cNvSpPr/>
          <p:nvPr/>
        </p:nvSpPr>
        <p:spPr>
          <a:xfrm>
            <a:off x="1757917" y="4320085"/>
            <a:ext cx="1341122" cy="250713"/>
          </a:xfrm>
          <a:custGeom>
            <a:avLst/>
            <a:gdLst>
              <a:gd name="connsiteX0" fmla="*/ 0 w 1100909"/>
              <a:gd name="connsiteY0" fmla="*/ 0 h 188766"/>
              <a:gd name="connsiteX1" fmla="*/ 1100909 w 1100909"/>
              <a:gd name="connsiteY1" fmla="*/ 0 h 188766"/>
              <a:gd name="connsiteX2" fmla="*/ 1100909 w 1100909"/>
              <a:gd name="connsiteY2" fmla="*/ 188766 h 188766"/>
              <a:gd name="connsiteX3" fmla="*/ 0 w 1100909"/>
              <a:gd name="connsiteY3" fmla="*/ 188766 h 188766"/>
              <a:gd name="connsiteX4" fmla="*/ 0 w 1100909"/>
              <a:gd name="connsiteY4" fmla="*/ 0 h 18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909" h="188766">
                <a:moveTo>
                  <a:pt x="0" y="0"/>
                </a:moveTo>
                <a:lnTo>
                  <a:pt x="1100909" y="0"/>
                </a:lnTo>
                <a:lnTo>
                  <a:pt x="1100909" y="188766"/>
                </a:lnTo>
                <a:lnTo>
                  <a:pt x="0" y="18876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27940" tIns="20955" rIns="27940" bIns="2095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kern="1200"/>
              <a:t>Shared 3</a:t>
            </a:r>
          </a:p>
        </p:txBody>
      </p:sp>
      <p:sp>
        <p:nvSpPr>
          <p:cNvPr id="19" name="Freeform 18"/>
          <p:cNvSpPr/>
          <p:nvPr/>
        </p:nvSpPr>
        <p:spPr>
          <a:xfrm>
            <a:off x="1757917" y="4613227"/>
            <a:ext cx="1341122" cy="250713"/>
          </a:xfrm>
          <a:custGeom>
            <a:avLst/>
            <a:gdLst>
              <a:gd name="connsiteX0" fmla="*/ 0 w 1100909"/>
              <a:gd name="connsiteY0" fmla="*/ 0 h 188766"/>
              <a:gd name="connsiteX1" fmla="*/ 1100909 w 1100909"/>
              <a:gd name="connsiteY1" fmla="*/ 0 h 188766"/>
              <a:gd name="connsiteX2" fmla="*/ 1100909 w 1100909"/>
              <a:gd name="connsiteY2" fmla="*/ 188766 h 188766"/>
              <a:gd name="connsiteX3" fmla="*/ 0 w 1100909"/>
              <a:gd name="connsiteY3" fmla="*/ 188766 h 188766"/>
              <a:gd name="connsiteX4" fmla="*/ 0 w 1100909"/>
              <a:gd name="connsiteY4" fmla="*/ 0 h 18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909" h="188766">
                <a:moveTo>
                  <a:pt x="0" y="0"/>
                </a:moveTo>
                <a:lnTo>
                  <a:pt x="1100909" y="0"/>
                </a:lnTo>
                <a:lnTo>
                  <a:pt x="1100909" y="188766"/>
                </a:lnTo>
                <a:lnTo>
                  <a:pt x="0" y="18876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27940" tIns="20955" rIns="27940" bIns="2095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kern="1200"/>
              <a:t>Shared 5</a:t>
            </a:r>
          </a:p>
        </p:txBody>
      </p:sp>
      <p:sp>
        <p:nvSpPr>
          <p:cNvPr id="20" name="Freeform 19"/>
          <p:cNvSpPr/>
          <p:nvPr/>
        </p:nvSpPr>
        <p:spPr>
          <a:xfrm>
            <a:off x="1757917" y="4906370"/>
            <a:ext cx="1341122" cy="250713"/>
          </a:xfrm>
          <a:custGeom>
            <a:avLst/>
            <a:gdLst>
              <a:gd name="connsiteX0" fmla="*/ 0 w 1100909"/>
              <a:gd name="connsiteY0" fmla="*/ 0 h 188766"/>
              <a:gd name="connsiteX1" fmla="*/ 1069447 w 1100909"/>
              <a:gd name="connsiteY1" fmla="*/ 0 h 188766"/>
              <a:gd name="connsiteX2" fmla="*/ 1100909 w 1100909"/>
              <a:gd name="connsiteY2" fmla="*/ 31462 h 188766"/>
              <a:gd name="connsiteX3" fmla="*/ 1100909 w 1100909"/>
              <a:gd name="connsiteY3" fmla="*/ 188766 h 188766"/>
              <a:gd name="connsiteX4" fmla="*/ 1100909 w 1100909"/>
              <a:gd name="connsiteY4" fmla="*/ 188766 h 188766"/>
              <a:gd name="connsiteX5" fmla="*/ 31462 w 1100909"/>
              <a:gd name="connsiteY5" fmla="*/ 188766 h 188766"/>
              <a:gd name="connsiteX6" fmla="*/ 0 w 1100909"/>
              <a:gd name="connsiteY6" fmla="*/ 157304 h 188766"/>
              <a:gd name="connsiteX7" fmla="*/ 0 w 1100909"/>
              <a:gd name="connsiteY7" fmla="*/ 0 h 18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0909" h="188766">
                <a:moveTo>
                  <a:pt x="0" y="0"/>
                </a:moveTo>
                <a:lnTo>
                  <a:pt x="1069447" y="0"/>
                </a:lnTo>
                <a:lnTo>
                  <a:pt x="1100909" y="31462"/>
                </a:lnTo>
                <a:lnTo>
                  <a:pt x="1100909" y="188766"/>
                </a:lnTo>
                <a:lnTo>
                  <a:pt x="1100909" y="188766"/>
                </a:lnTo>
                <a:lnTo>
                  <a:pt x="31462" y="188766"/>
                </a:lnTo>
                <a:lnTo>
                  <a:pt x="0" y="15730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43671" tIns="36686" rIns="43671" bIns="36686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kern="1200"/>
              <a:t>Unique A1</a:t>
            </a:r>
          </a:p>
        </p:txBody>
      </p:sp>
      <p:sp>
        <p:nvSpPr>
          <p:cNvPr id="21" name="Freeform 20"/>
          <p:cNvSpPr/>
          <p:nvPr/>
        </p:nvSpPr>
        <p:spPr>
          <a:xfrm>
            <a:off x="1757917" y="5199512"/>
            <a:ext cx="1341122" cy="250713"/>
          </a:xfrm>
          <a:custGeom>
            <a:avLst/>
            <a:gdLst>
              <a:gd name="connsiteX0" fmla="*/ 0 w 1100909"/>
              <a:gd name="connsiteY0" fmla="*/ 0 h 188766"/>
              <a:gd name="connsiteX1" fmla="*/ 1069447 w 1100909"/>
              <a:gd name="connsiteY1" fmla="*/ 0 h 188766"/>
              <a:gd name="connsiteX2" fmla="*/ 1100909 w 1100909"/>
              <a:gd name="connsiteY2" fmla="*/ 31462 h 188766"/>
              <a:gd name="connsiteX3" fmla="*/ 1100909 w 1100909"/>
              <a:gd name="connsiteY3" fmla="*/ 188766 h 188766"/>
              <a:gd name="connsiteX4" fmla="*/ 1100909 w 1100909"/>
              <a:gd name="connsiteY4" fmla="*/ 188766 h 188766"/>
              <a:gd name="connsiteX5" fmla="*/ 31462 w 1100909"/>
              <a:gd name="connsiteY5" fmla="*/ 188766 h 188766"/>
              <a:gd name="connsiteX6" fmla="*/ 0 w 1100909"/>
              <a:gd name="connsiteY6" fmla="*/ 157304 h 188766"/>
              <a:gd name="connsiteX7" fmla="*/ 0 w 1100909"/>
              <a:gd name="connsiteY7" fmla="*/ 0 h 18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0909" h="188766">
                <a:moveTo>
                  <a:pt x="0" y="0"/>
                </a:moveTo>
                <a:lnTo>
                  <a:pt x="1069447" y="0"/>
                </a:lnTo>
                <a:lnTo>
                  <a:pt x="1100909" y="31462"/>
                </a:lnTo>
                <a:lnTo>
                  <a:pt x="1100909" y="188766"/>
                </a:lnTo>
                <a:lnTo>
                  <a:pt x="1100909" y="188766"/>
                </a:lnTo>
                <a:lnTo>
                  <a:pt x="31462" y="188766"/>
                </a:lnTo>
                <a:lnTo>
                  <a:pt x="0" y="15730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43671" tIns="36686" rIns="43671" bIns="36686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kern="1200"/>
              <a:t>Unique B1</a:t>
            </a:r>
          </a:p>
        </p:txBody>
      </p:sp>
      <p:sp>
        <p:nvSpPr>
          <p:cNvPr id="22" name="Freeform 21"/>
          <p:cNvSpPr/>
          <p:nvPr/>
        </p:nvSpPr>
        <p:spPr>
          <a:xfrm>
            <a:off x="1757917" y="5492654"/>
            <a:ext cx="1341122" cy="250713"/>
          </a:xfrm>
          <a:custGeom>
            <a:avLst/>
            <a:gdLst>
              <a:gd name="connsiteX0" fmla="*/ 31462 w 1100909"/>
              <a:gd name="connsiteY0" fmla="*/ 0 h 188766"/>
              <a:gd name="connsiteX1" fmla="*/ 1069447 w 1100909"/>
              <a:gd name="connsiteY1" fmla="*/ 0 h 188766"/>
              <a:gd name="connsiteX2" fmla="*/ 1100909 w 1100909"/>
              <a:gd name="connsiteY2" fmla="*/ 31462 h 188766"/>
              <a:gd name="connsiteX3" fmla="*/ 1100909 w 1100909"/>
              <a:gd name="connsiteY3" fmla="*/ 188766 h 188766"/>
              <a:gd name="connsiteX4" fmla="*/ 1100909 w 1100909"/>
              <a:gd name="connsiteY4" fmla="*/ 188766 h 188766"/>
              <a:gd name="connsiteX5" fmla="*/ 0 w 1100909"/>
              <a:gd name="connsiteY5" fmla="*/ 188766 h 188766"/>
              <a:gd name="connsiteX6" fmla="*/ 0 w 1100909"/>
              <a:gd name="connsiteY6" fmla="*/ 188766 h 188766"/>
              <a:gd name="connsiteX7" fmla="*/ 0 w 1100909"/>
              <a:gd name="connsiteY7" fmla="*/ 31462 h 188766"/>
              <a:gd name="connsiteX8" fmla="*/ 31462 w 1100909"/>
              <a:gd name="connsiteY8" fmla="*/ 0 h 18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0909" h="188766">
                <a:moveTo>
                  <a:pt x="31462" y="0"/>
                </a:moveTo>
                <a:lnTo>
                  <a:pt x="1069447" y="0"/>
                </a:lnTo>
                <a:lnTo>
                  <a:pt x="1100909" y="31462"/>
                </a:lnTo>
                <a:lnTo>
                  <a:pt x="1100909" y="188766"/>
                </a:lnTo>
                <a:lnTo>
                  <a:pt x="1100909" y="188766"/>
                </a:lnTo>
                <a:lnTo>
                  <a:pt x="0" y="188766"/>
                </a:lnTo>
                <a:lnTo>
                  <a:pt x="0" y="188766"/>
                </a:lnTo>
                <a:lnTo>
                  <a:pt x="0" y="31462"/>
                </a:lnTo>
                <a:lnTo>
                  <a:pt x="31462" y="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43671" tIns="36686" rIns="43671" bIns="2095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kern="1200"/>
              <a:t>Isolated 1</a:t>
            </a:r>
          </a:p>
        </p:txBody>
      </p:sp>
      <p:sp>
        <p:nvSpPr>
          <p:cNvPr id="23" name="Freeform 22"/>
          <p:cNvSpPr/>
          <p:nvPr/>
        </p:nvSpPr>
        <p:spPr>
          <a:xfrm>
            <a:off x="1757917" y="5785797"/>
            <a:ext cx="1341122" cy="250713"/>
          </a:xfrm>
          <a:custGeom>
            <a:avLst/>
            <a:gdLst>
              <a:gd name="connsiteX0" fmla="*/ 31462 w 1100909"/>
              <a:gd name="connsiteY0" fmla="*/ 0 h 188766"/>
              <a:gd name="connsiteX1" fmla="*/ 1069447 w 1100909"/>
              <a:gd name="connsiteY1" fmla="*/ 0 h 188766"/>
              <a:gd name="connsiteX2" fmla="*/ 1100909 w 1100909"/>
              <a:gd name="connsiteY2" fmla="*/ 31462 h 188766"/>
              <a:gd name="connsiteX3" fmla="*/ 1100909 w 1100909"/>
              <a:gd name="connsiteY3" fmla="*/ 188766 h 188766"/>
              <a:gd name="connsiteX4" fmla="*/ 1100909 w 1100909"/>
              <a:gd name="connsiteY4" fmla="*/ 188766 h 188766"/>
              <a:gd name="connsiteX5" fmla="*/ 0 w 1100909"/>
              <a:gd name="connsiteY5" fmla="*/ 188766 h 188766"/>
              <a:gd name="connsiteX6" fmla="*/ 0 w 1100909"/>
              <a:gd name="connsiteY6" fmla="*/ 188766 h 188766"/>
              <a:gd name="connsiteX7" fmla="*/ 0 w 1100909"/>
              <a:gd name="connsiteY7" fmla="*/ 31462 h 188766"/>
              <a:gd name="connsiteX8" fmla="*/ 31462 w 1100909"/>
              <a:gd name="connsiteY8" fmla="*/ 0 h 18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0909" h="188766">
                <a:moveTo>
                  <a:pt x="31462" y="0"/>
                </a:moveTo>
                <a:lnTo>
                  <a:pt x="1069447" y="0"/>
                </a:lnTo>
                <a:lnTo>
                  <a:pt x="1100909" y="31462"/>
                </a:lnTo>
                <a:lnTo>
                  <a:pt x="1100909" y="188766"/>
                </a:lnTo>
                <a:lnTo>
                  <a:pt x="1100909" y="188766"/>
                </a:lnTo>
                <a:lnTo>
                  <a:pt x="0" y="188766"/>
                </a:lnTo>
                <a:lnTo>
                  <a:pt x="0" y="188766"/>
                </a:lnTo>
                <a:lnTo>
                  <a:pt x="0" y="31462"/>
                </a:lnTo>
                <a:lnTo>
                  <a:pt x="31462" y="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43671" tIns="36686" rIns="43671" bIns="2095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kern="1200"/>
              <a:t>Isolated 2</a:t>
            </a:r>
          </a:p>
        </p:txBody>
      </p:sp>
      <p:sp>
        <p:nvSpPr>
          <p:cNvPr id="24" name="Freeform 23"/>
          <p:cNvSpPr/>
          <p:nvPr/>
        </p:nvSpPr>
        <p:spPr>
          <a:xfrm>
            <a:off x="3488805" y="2667000"/>
            <a:ext cx="1844045" cy="3543064"/>
          </a:xfrm>
          <a:custGeom>
            <a:avLst/>
            <a:gdLst>
              <a:gd name="connsiteX0" fmla="*/ 0 w 1513752"/>
              <a:gd name="connsiteY0" fmla="*/ 151375 h 2667635"/>
              <a:gd name="connsiteX1" fmla="*/ 151375 w 1513752"/>
              <a:gd name="connsiteY1" fmla="*/ 0 h 2667635"/>
              <a:gd name="connsiteX2" fmla="*/ 1362377 w 1513752"/>
              <a:gd name="connsiteY2" fmla="*/ 0 h 2667635"/>
              <a:gd name="connsiteX3" fmla="*/ 1513752 w 1513752"/>
              <a:gd name="connsiteY3" fmla="*/ 151375 h 2667635"/>
              <a:gd name="connsiteX4" fmla="*/ 1513752 w 1513752"/>
              <a:gd name="connsiteY4" fmla="*/ 2516260 h 2667635"/>
              <a:gd name="connsiteX5" fmla="*/ 1362377 w 1513752"/>
              <a:gd name="connsiteY5" fmla="*/ 2667635 h 2667635"/>
              <a:gd name="connsiteX6" fmla="*/ 151375 w 1513752"/>
              <a:gd name="connsiteY6" fmla="*/ 2667635 h 2667635"/>
              <a:gd name="connsiteX7" fmla="*/ 0 w 1513752"/>
              <a:gd name="connsiteY7" fmla="*/ 2516260 h 2667635"/>
              <a:gd name="connsiteX8" fmla="*/ 0 w 1513752"/>
              <a:gd name="connsiteY8" fmla="*/ 151375 h 266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3752" h="2667635">
                <a:moveTo>
                  <a:pt x="0" y="151375"/>
                </a:moveTo>
                <a:cubicBezTo>
                  <a:pt x="0" y="67773"/>
                  <a:pt x="67773" y="0"/>
                  <a:pt x="151375" y="0"/>
                </a:cubicBezTo>
                <a:lnTo>
                  <a:pt x="1362377" y="0"/>
                </a:lnTo>
                <a:cubicBezTo>
                  <a:pt x="1445979" y="0"/>
                  <a:pt x="1513752" y="67773"/>
                  <a:pt x="1513752" y="151375"/>
                </a:cubicBezTo>
                <a:lnTo>
                  <a:pt x="1513752" y="2516260"/>
                </a:lnTo>
                <a:cubicBezTo>
                  <a:pt x="1513752" y="2599862"/>
                  <a:pt x="1445979" y="2667635"/>
                  <a:pt x="1362377" y="2667635"/>
                </a:cubicBezTo>
                <a:lnTo>
                  <a:pt x="151375" y="2667635"/>
                </a:lnTo>
                <a:cubicBezTo>
                  <a:pt x="67773" y="2667635"/>
                  <a:pt x="0" y="2599862"/>
                  <a:pt x="0" y="2516260"/>
                </a:cubicBezTo>
                <a:lnTo>
                  <a:pt x="0" y="151375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1928305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/>
              <a:t>Analyst 2</a:t>
            </a:r>
          </a:p>
        </p:txBody>
      </p:sp>
      <p:sp>
        <p:nvSpPr>
          <p:cNvPr id="25" name="Freeform 24"/>
          <p:cNvSpPr/>
          <p:nvPr/>
        </p:nvSpPr>
        <p:spPr>
          <a:xfrm>
            <a:off x="3740267" y="3733800"/>
            <a:ext cx="1341122" cy="250713"/>
          </a:xfrm>
          <a:custGeom>
            <a:avLst/>
            <a:gdLst>
              <a:gd name="connsiteX0" fmla="*/ 0 w 1100909"/>
              <a:gd name="connsiteY0" fmla="*/ 0 h 188766"/>
              <a:gd name="connsiteX1" fmla="*/ 1100909 w 1100909"/>
              <a:gd name="connsiteY1" fmla="*/ 0 h 188766"/>
              <a:gd name="connsiteX2" fmla="*/ 1100909 w 1100909"/>
              <a:gd name="connsiteY2" fmla="*/ 188766 h 188766"/>
              <a:gd name="connsiteX3" fmla="*/ 0 w 1100909"/>
              <a:gd name="connsiteY3" fmla="*/ 188766 h 188766"/>
              <a:gd name="connsiteX4" fmla="*/ 0 w 1100909"/>
              <a:gd name="connsiteY4" fmla="*/ 0 h 18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909" h="188766">
                <a:moveTo>
                  <a:pt x="0" y="0"/>
                </a:moveTo>
                <a:lnTo>
                  <a:pt x="1100909" y="0"/>
                </a:lnTo>
                <a:lnTo>
                  <a:pt x="1100909" y="188766"/>
                </a:lnTo>
                <a:lnTo>
                  <a:pt x="0" y="18876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27940" tIns="20955" rIns="27940" bIns="2095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kern="1200"/>
              <a:t>Shared 1</a:t>
            </a:r>
          </a:p>
        </p:txBody>
      </p:sp>
      <p:sp>
        <p:nvSpPr>
          <p:cNvPr id="26" name="Freeform 25"/>
          <p:cNvSpPr/>
          <p:nvPr/>
        </p:nvSpPr>
        <p:spPr>
          <a:xfrm>
            <a:off x="3740267" y="4026943"/>
            <a:ext cx="1341122" cy="250713"/>
          </a:xfrm>
          <a:custGeom>
            <a:avLst/>
            <a:gdLst>
              <a:gd name="connsiteX0" fmla="*/ 0 w 1100909"/>
              <a:gd name="connsiteY0" fmla="*/ 0 h 188766"/>
              <a:gd name="connsiteX1" fmla="*/ 1100909 w 1100909"/>
              <a:gd name="connsiteY1" fmla="*/ 0 h 188766"/>
              <a:gd name="connsiteX2" fmla="*/ 1100909 w 1100909"/>
              <a:gd name="connsiteY2" fmla="*/ 188766 h 188766"/>
              <a:gd name="connsiteX3" fmla="*/ 0 w 1100909"/>
              <a:gd name="connsiteY3" fmla="*/ 188766 h 188766"/>
              <a:gd name="connsiteX4" fmla="*/ 0 w 1100909"/>
              <a:gd name="connsiteY4" fmla="*/ 0 h 18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909" h="188766">
                <a:moveTo>
                  <a:pt x="0" y="0"/>
                </a:moveTo>
                <a:lnTo>
                  <a:pt x="1100909" y="0"/>
                </a:lnTo>
                <a:lnTo>
                  <a:pt x="1100909" y="188766"/>
                </a:lnTo>
                <a:lnTo>
                  <a:pt x="0" y="18876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27940" tIns="20955" rIns="27940" bIns="2095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kern="1200"/>
              <a:t>Shared 2</a:t>
            </a:r>
          </a:p>
        </p:txBody>
      </p:sp>
      <p:sp>
        <p:nvSpPr>
          <p:cNvPr id="27" name="Freeform 26"/>
          <p:cNvSpPr/>
          <p:nvPr/>
        </p:nvSpPr>
        <p:spPr>
          <a:xfrm>
            <a:off x="3740267" y="4320085"/>
            <a:ext cx="1341122" cy="250713"/>
          </a:xfrm>
          <a:custGeom>
            <a:avLst/>
            <a:gdLst>
              <a:gd name="connsiteX0" fmla="*/ 0 w 1100909"/>
              <a:gd name="connsiteY0" fmla="*/ 0 h 188766"/>
              <a:gd name="connsiteX1" fmla="*/ 1100909 w 1100909"/>
              <a:gd name="connsiteY1" fmla="*/ 0 h 188766"/>
              <a:gd name="connsiteX2" fmla="*/ 1100909 w 1100909"/>
              <a:gd name="connsiteY2" fmla="*/ 188766 h 188766"/>
              <a:gd name="connsiteX3" fmla="*/ 0 w 1100909"/>
              <a:gd name="connsiteY3" fmla="*/ 188766 h 188766"/>
              <a:gd name="connsiteX4" fmla="*/ 0 w 1100909"/>
              <a:gd name="connsiteY4" fmla="*/ 0 h 18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909" h="188766">
                <a:moveTo>
                  <a:pt x="0" y="0"/>
                </a:moveTo>
                <a:lnTo>
                  <a:pt x="1100909" y="0"/>
                </a:lnTo>
                <a:lnTo>
                  <a:pt x="1100909" y="188766"/>
                </a:lnTo>
                <a:lnTo>
                  <a:pt x="0" y="18876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27940" tIns="20955" rIns="27940" bIns="2095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kern="1200"/>
              <a:t>Shared 3</a:t>
            </a:r>
          </a:p>
        </p:txBody>
      </p:sp>
      <p:sp>
        <p:nvSpPr>
          <p:cNvPr id="28" name="Freeform 27"/>
          <p:cNvSpPr/>
          <p:nvPr/>
        </p:nvSpPr>
        <p:spPr>
          <a:xfrm>
            <a:off x="3740267" y="4613227"/>
            <a:ext cx="1341122" cy="250713"/>
          </a:xfrm>
          <a:custGeom>
            <a:avLst/>
            <a:gdLst>
              <a:gd name="connsiteX0" fmla="*/ 0 w 1100909"/>
              <a:gd name="connsiteY0" fmla="*/ 0 h 188766"/>
              <a:gd name="connsiteX1" fmla="*/ 1100909 w 1100909"/>
              <a:gd name="connsiteY1" fmla="*/ 0 h 188766"/>
              <a:gd name="connsiteX2" fmla="*/ 1100909 w 1100909"/>
              <a:gd name="connsiteY2" fmla="*/ 188766 h 188766"/>
              <a:gd name="connsiteX3" fmla="*/ 0 w 1100909"/>
              <a:gd name="connsiteY3" fmla="*/ 188766 h 188766"/>
              <a:gd name="connsiteX4" fmla="*/ 0 w 1100909"/>
              <a:gd name="connsiteY4" fmla="*/ 0 h 18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909" h="188766">
                <a:moveTo>
                  <a:pt x="0" y="0"/>
                </a:moveTo>
                <a:lnTo>
                  <a:pt x="1100909" y="0"/>
                </a:lnTo>
                <a:lnTo>
                  <a:pt x="1100909" y="188766"/>
                </a:lnTo>
                <a:lnTo>
                  <a:pt x="0" y="18876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27940" tIns="20955" rIns="27940" bIns="2095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kern="1200"/>
              <a:t>Shared 4</a:t>
            </a:r>
          </a:p>
        </p:txBody>
      </p:sp>
      <p:sp>
        <p:nvSpPr>
          <p:cNvPr id="29" name="Freeform 28"/>
          <p:cNvSpPr/>
          <p:nvPr/>
        </p:nvSpPr>
        <p:spPr>
          <a:xfrm>
            <a:off x="3740267" y="4906370"/>
            <a:ext cx="1341122" cy="250713"/>
          </a:xfrm>
          <a:custGeom>
            <a:avLst/>
            <a:gdLst>
              <a:gd name="connsiteX0" fmla="*/ 0 w 1100909"/>
              <a:gd name="connsiteY0" fmla="*/ 0 h 188766"/>
              <a:gd name="connsiteX1" fmla="*/ 1069447 w 1100909"/>
              <a:gd name="connsiteY1" fmla="*/ 0 h 188766"/>
              <a:gd name="connsiteX2" fmla="*/ 1100909 w 1100909"/>
              <a:gd name="connsiteY2" fmla="*/ 31462 h 188766"/>
              <a:gd name="connsiteX3" fmla="*/ 1100909 w 1100909"/>
              <a:gd name="connsiteY3" fmla="*/ 188766 h 188766"/>
              <a:gd name="connsiteX4" fmla="*/ 1100909 w 1100909"/>
              <a:gd name="connsiteY4" fmla="*/ 188766 h 188766"/>
              <a:gd name="connsiteX5" fmla="*/ 31462 w 1100909"/>
              <a:gd name="connsiteY5" fmla="*/ 188766 h 188766"/>
              <a:gd name="connsiteX6" fmla="*/ 0 w 1100909"/>
              <a:gd name="connsiteY6" fmla="*/ 157304 h 188766"/>
              <a:gd name="connsiteX7" fmla="*/ 0 w 1100909"/>
              <a:gd name="connsiteY7" fmla="*/ 0 h 18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0909" h="188766">
                <a:moveTo>
                  <a:pt x="0" y="0"/>
                </a:moveTo>
                <a:lnTo>
                  <a:pt x="1069447" y="0"/>
                </a:lnTo>
                <a:lnTo>
                  <a:pt x="1100909" y="31462"/>
                </a:lnTo>
                <a:lnTo>
                  <a:pt x="1100909" y="188766"/>
                </a:lnTo>
                <a:lnTo>
                  <a:pt x="1100909" y="188766"/>
                </a:lnTo>
                <a:lnTo>
                  <a:pt x="31462" y="188766"/>
                </a:lnTo>
                <a:lnTo>
                  <a:pt x="0" y="15730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43671" tIns="36686" rIns="43671" bIns="36686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kern="1200"/>
              <a:t>Unique A2</a:t>
            </a:r>
          </a:p>
        </p:txBody>
      </p:sp>
      <p:sp>
        <p:nvSpPr>
          <p:cNvPr id="30" name="Freeform 29"/>
          <p:cNvSpPr/>
          <p:nvPr/>
        </p:nvSpPr>
        <p:spPr>
          <a:xfrm>
            <a:off x="3740267" y="5199512"/>
            <a:ext cx="1341122" cy="250713"/>
          </a:xfrm>
          <a:custGeom>
            <a:avLst/>
            <a:gdLst>
              <a:gd name="connsiteX0" fmla="*/ 0 w 1100909"/>
              <a:gd name="connsiteY0" fmla="*/ 0 h 188766"/>
              <a:gd name="connsiteX1" fmla="*/ 1069447 w 1100909"/>
              <a:gd name="connsiteY1" fmla="*/ 0 h 188766"/>
              <a:gd name="connsiteX2" fmla="*/ 1100909 w 1100909"/>
              <a:gd name="connsiteY2" fmla="*/ 31462 h 188766"/>
              <a:gd name="connsiteX3" fmla="*/ 1100909 w 1100909"/>
              <a:gd name="connsiteY3" fmla="*/ 188766 h 188766"/>
              <a:gd name="connsiteX4" fmla="*/ 1100909 w 1100909"/>
              <a:gd name="connsiteY4" fmla="*/ 188766 h 188766"/>
              <a:gd name="connsiteX5" fmla="*/ 31462 w 1100909"/>
              <a:gd name="connsiteY5" fmla="*/ 188766 h 188766"/>
              <a:gd name="connsiteX6" fmla="*/ 0 w 1100909"/>
              <a:gd name="connsiteY6" fmla="*/ 157304 h 188766"/>
              <a:gd name="connsiteX7" fmla="*/ 0 w 1100909"/>
              <a:gd name="connsiteY7" fmla="*/ 0 h 18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0909" h="188766">
                <a:moveTo>
                  <a:pt x="0" y="0"/>
                </a:moveTo>
                <a:lnTo>
                  <a:pt x="1069447" y="0"/>
                </a:lnTo>
                <a:lnTo>
                  <a:pt x="1100909" y="31462"/>
                </a:lnTo>
                <a:lnTo>
                  <a:pt x="1100909" y="188766"/>
                </a:lnTo>
                <a:lnTo>
                  <a:pt x="1100909" y="188766"/>
                </a:lnTo>
                <a:lnTo>
                  <a:pt x="31462" y="188766"/>
                </a:lnTo>
                <a:lnTo>
                  <a:pt x="0" y="15730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43671" tIns="36686" rIns="43671" bIns="36686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kern="1200"/>
              <a:t>Unique B2</a:t>
            </a:r>
          </a:p>
        </p:txBody>
      </p:sp>
      <p:sp>
        <p:nvSpPr>
          <p:cNvPr id="31" name="Freeform 30"/>
          <p:cNvSpPr/>
          <p:nvPr/>
        </p:nvSpPr>
        <p:spPr>
          <a:xfrm>
            <a:off x="3740267" y="5492654"/>
            <a:ext cx="1341122" cy="250713"/>
          </a:xfrm>
          <a:custGeom>
            <a:avLst/>
            <a:gdLst>
              <a:gd name="connsiteX0" fmla="*/ 31462 w 1100909"/>
              <a:gd name="connsiteY0" fmla="*/ 0 h 188766"/>
              <a:gd name="connsiteX1" fmla="*/ 1069447 w 1100909"/>
              <a:gd name="connsiteY1" fmla="*/ 0 h 188766"/>
              <a:gd name="connsiteX2" fmla="*/ 1100909 w 1100909"/>
              <a:gd name="connsiteY2" fmla="*/ 31462 h 188766"/>
              <a:gd name="connsiteX3" fmla="*/ 1100909 w 1100909"/>
              <a:gd name="connsiteY3" fmla="*/ 188766 h 188766"/>
              <a:gd name="connsiteX4" fmla="*/ 1100909 w 1100909"/>
              <a:gd name="connsiteY4" fmla="*/ 188766 h 188766"/>
              <a:gd name="connsiteX5" fmla="*/ 0 w 1100909"/>
              <a:gd name="connsiteY5" fmla="*/ 188766 h 188766"/>
              <a:gd name="connsiteX6" fmla="*/ 0 w 1100909"/>
              <a:gd name="connsiteY6" fmla="*/ 188766 h 188766"/>
              <a:gd name="connsiteX7" fmla="*/ 0 w 1100909"/>
              <a:gd name="connsiteY7" fmla="*/ 31462 h 188766"/>
              <a:gd name="connsiteX8" fmla="*/ 31462 w 1100909"/>
              <a:gd name="connsiteY8" fmla="*/ 0 h 18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0909" h="188766">
                <a:moveTo>
                  <a:pt x="31462" y="0"/>
                </a:moveTo>
                <a:lnTo>
                  <a:pt x="1069447" y="0"/>
                </a:lnTo>
                <a:lnTo>
                  <a:pt x="1100909" y="31462"/>
                </a:lnTo>
                <a:lnTo>
                  <a:pt x="1100909" y="188766"/>
                </a:lnTo>
                <a:lnTo>
                  <a:pt x="1100909" y="188766"/>
                </a:lnTo>
                <a:lnTo>
                  <a:pt x="0" y="188766"/>
                </a:lnTo>
                <a:lnTo>
                  <a:pt x="0" y="188766"/>
                </a:lnTo>
                <a:lnTo>
                  <a:pt x="0" y="31462"/>
                </a:lnTo>
                <a:lnTo>
                  <a:pt x="31462" y="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43671" tIns="36686" rIns="43671" bIns="2095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kern="1200"/>
              <a:t>Isolated 3</a:t>
            </a:r>
          </a:p>
        </p:txBody>
      </p:sp>
      <p:sp>
        <p:nvSpPr>
          <p:cNvPr id="32" name="Freeform 31"/>
          <p:cNvSpPr/>
          <p:nvPr/>
        </p:nvSpPr>
        <p:spPr>
          <a:xfrm>
            <a:off x="3740267" y="5785797"/>
            <a:ext cx="1341122" cy="250713"/>
          </a:xfrm>
          <a:custGeom>
            <a:avLst/>
            <a:gdLst>
              <a:gd name="connsiteX0" fmla="*/ 31462 w 1100909"/>
              <a:gd name="connsiteY0" fmla="*/ 0 h 188766"/>
              <a:gd name="connsiteX1" fmla="*/ 1069447 w 1100909"/>
              <a:gd name="connsiteY1" fmla="*/ 0 h 188766"/>
              <a:gd name="connsiteX2" fmla="*/ 1100909 w 1100909"/>
              <a:gd name="connsiteY2" fmla="*/ 31462 h 188766"/>
              <a:gd name="connsiteX3" fmla="*/ 1100909 w 1100909"/>
              <a:gd name="connsiteY3" fmla="*/ 188766 h 188766"/>
              <a:gd name="connsiteX4" fmla="*/ 1100909 w 1100909"/>
              <a:gd name="connsiteY4" fmla="*/ 188766 h 188766"/>
              <a:gd name="connsiteX5" fmla="*/ 0 w 1100909"/>
              <a:gd name="connsiteY5" fmla="*/ 188766 h 188766"/>
              <a:gd name="connsiteX6" fmla="*/ 0 w 1100909"/>
              <a:gd name="connsiteY6" fmla="*/ 188766 h 188766"/>
              <a:gd name="connsiteX7" fmla="*/ 0 w 1100909"/>
              <a:gd name="connsiteY7" fmla="*/ 31462 h 188766"/>
              <a:gd name="connsiteX8" fmla="*/ 31462 w 1100909"/>
              <a:gd name="connsiteY8" fmla="*/ 0 h 18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0909" h="188766">
                <a:moveTo>
                  <a:pt x="31462" y="0"/>
                </a:moveTo>
                <a:lnTo>
                  <a:pt x="1069447" y="0"/>
                </a:lnTo>
                <a:lnTo>
                  <a:pt x="1100909" y="31462"/>
                </a:lnTo>
                <a:lnTo>
                  <a:pt x="1100909" y="188766"/>
                </a:lnTo>
                <a:lnTo>
                  <a:pt x="1100909" y="188766"/>
                </a:lnTo>
                <a:lnTo>
                  <a:pt x="0" y="188766"/>
                </a:lnTo>
                <a:lnTo>
                  <a:pt x="0" y="188766"/>
                </a:lnTo>
                <a:lnTo>
                  <a:pt x="0" y="31462"/>
                </a:lnTo>
                <a:lnTo>
                  <a:pt x="31462" y="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43671" tIns="36686" rIns="43671" bIns="2095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kern="1200"/>
              <a:t>Isolated 4</a:t>
            </a:r>
          </a:p>
        </p:txBody>
      </p:sp>
      <p:sp>
        <p:nvSpPr>
          <p:cNvPr id="33" name="Freeform 32"/>
          <p:cNvSpPr/>
          <p:nvPr/>
        </p:nvSpPr>
        <p:spPr>
          <a:xfrm>
            <a:off x="5471155" y="2667000"/>
            <a:ext cx="1844045" cy="3543065"/>
          </a:xfrm>
          <a:custGeom>
            <a:avLst/>
            <a:gdLst>
              <a:gd name="connsiteX0" fmla="*/ 0 w 1513752"/>
              <a:gd name="connsiteY0" fmla="*/ 151375 h 2667635"/>
              <a:gd name="connsiteX1" fmla="*/ 151375 w 1513752"/>
              <a:gd name="connsiteY1" fmla="*/ 0 h 2667635"/>
              <a:gd name="connsiteX2" fmla="*/ 1362377 w 1513752"/>
              <a:gd name="connsiteY2" fmla="*/ 0 h 2667635"/>
              <a:gd name="connsiteX3" fmla="*/ 1513752 w 1513752"/>
              <a:gd name="connsiteY3" fmla="*/ 151375 h 2667635"/>
              <a:gd name="connsiteX4" fmla="*/ 1513752 w 1513752"/>
              <a:gd name="connsiteY4" fmla="*/ 2516260 h 2667635"/>
              <a:gd name="connsiteX5" fmla="*/ 1362377 w 1513752"/>
              <a:gd name="connsiteY5" fmla="*/ 2667635 h 2667635"/>
              <a:gd name="connsiteX6" fmla="*/ 151375 w 1513752"/>
              <a:gd name="connsiteY6" fmla="*/ 2667635 h 2667635"/>
              <a:gd name="connsiteX7" fmla="*/ 0 w 1513752"/>
              <a:gd name="connsiteY7" fmla="*/ 2516260 h 2667635"/>
              <a:gd name="connsiteX8" fmla="*/ 0 w 1513752"/>
              <a:gd name="connsiteY8" fmla="*/ 151375 h 266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3752" h="2667635">
                <a:moveTo>
                  <a:pt x="0" y="151375"/>
                </a:moveTo>
                <a:cubicBezTo>
                  <a:pt x="0" y="67773"/>
                  <a:pt x="67773" y="0"/>
                  <a:pt x="151375" y="0"/>
                </a:cubicBezTo>
                <a:lnTo>
                  <a:pt x="1362377" y="0"/>
                </a:lnTo>
                <a:cubicBezTo>
                  <a:pt x="1445979" y="0"/>
                  <a:pt x="1513752" y="67773"/>
                  <a:pt x="1513752" y="151375"/>
                </a:cubicBezTo>
                <a:lnTo>
                  <a:pt x="1513752" y="2516260"/>
                </a:lnTo>
                <a:cubicBezTo>
                  <a:pt x="1513752" y="2599862"/>
                  <a:pt x="1445979" y="2667635"/>
                  <a:pt x="1362377" y="2667635"/>
                </a:cubicBezTo>
                <a:lnTo>
                  <a:pt x="151375" y="2667635"/>
                </a:lnTo>
                <a:cubicBezTo>
                  <a:pt x="67773" y="2667635"/>
                  <a:pt x="0" y="2599862"/>
                  <a:pt x="0" y="2516260"/>
                </a:cubicBezTo>
                <a:lnTo>
                  <a:pt x="0" y="151375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1928305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/>
              <a:t>Analyst 3</a:t>
            </a:r>
          </a:p>
        </p:txBody>
      </p:sp>
      <p:sp>
        <p:nvSpPr>
          <p:cNvPr id="34" name="Freeform 33"/>
          <p:cNvSpPr/>
          <p:nvPr/>
        </p:nvSpPr>
        <p:spPr>
          <a:xfrm>
            <a:off x="5722616" y="3733800"/>
            <a:ext cx="1341122" cy="250713"/>
          </a:xfrm>
          <a:custGeom>
            <a:avLst/>
            <a:gdLst>
              <a:gd name="connsiteX0" fmla="*/ 0 w 1100909"/>
              <a:gd name="connsiteY0" fmla="*/ 0 h 188766"/>
              <a:gd name="connsiteX1" fmla="*/ 1100909 w 1100909"/>
              <a:gd name="connsiteY1" fmla="*/ 0 h 188766"/>
              <a:gd name="connsiteX2" fmla="*/ 1100909 w 1100909"/>
              <a:gd name="connsiteY2" fmla="*/ 188766 h 188766"/>
              <a:gd name="connsiteX3" fmla="*/ 0 w 1100909"/>
              <a:gd name="connsiteY3" fmla="*/ 188766 h 188766"/>
              <a:gd name="connsiteX4" fmla="*/ 0 w 1100909"/>
              <a:gd name="connsiteY4" fmla="*/ 0 h 18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909" h="188766">
                <a:moveTo>
                  <a:pt x="0" y="0"/>
                </a:moveTo>
                <a:lnTo>
                  <a:pt x="1100909" y="0"/>
                </a:lnTo>
                <a:lnTo>
                  <a:pt x="1100909" y="188766"/>
                </a:lnTo>
                <a:lnTo>
                  <a:pt x="0" y="18876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27940" tIns="20955" rIns="27940" bIns="2095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kern="1200"/>
              <a:t>Shared 1</a:t>
            </a:r>
          </a:p>
        </p:txBody>
      </p:sp>
      <p:sp>
        <p:nvSpPr>
          <p:cNvPr id="35" name="Freeform 34"/>
          <p:cNvSpPr/>
          <p:nvPr/>
        </p:nvSpPr>
        <p:spPr>
          <a:xfrm>
            <a:off x="5722616" y="4026943"/>
            <a:ext cx="1341122" cy="250713"/>
          </a:xfrm>
          <a:custGeom>
            <a:avLst/>
            <a:gdLst>
              <a:gd name="connsiteX0" fmla="*/ 0 w 1100909"/>
              <a:gd name="connsiteY0" fmla="*/ 0 h 188766"/>
              <a:gd name="connsiteX1" fmla="*/ 1100909 w 1100909"/>
              <a:gd name="connsiteY1" fmla="*/ 0 h 188766"/>
              <a:gd name="connsiteX2" fmla="*/ 1100909 w 1100909"/>
              <a:gd name="connsiteY2" fmla="*/ 188766 h 188766"/>
              <a:gd name="connsiteX3" fmla="*/ 0 w 1100909"/>
              <a:gd name="connsiteY3" fmla="*/ 188766 h 188766"/>
              <a:gd name="connsiteX4" fmla="*/ 0 w 1100909"/>
              <a:gd name="connsiteY4" fmla="*/ 0 h 18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909" h="188766">
                <a:moveTo>
                  <a:pt x="0" y="0"/>
                </a:moveTo>
                <a:lnTo>
                  <a:pt x="1100909" y="0"/>
                </a:lnTo>
                <a:lnTo>
                  <a:pt x="1100909" y="188766"/>
                </a:lnTo>
                <a:lnTo>
                  <a:pt x="0" y="18876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27940" tIns="20955" rIns="27940" bIns="2095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kern="1200"/>
              <a:t>Shared 2</a:t>
            </a:r>
          </a:p>
        </p:txBody>
      </p:sp>
      <p:sp>
        <p:nvSpPr>
          <p:cNvPr id="36" name="Freeform 35"/>
          <p:cNvSpPr/>
          <p:nvPr/>
        </p:nvSpPr>
        <p:spPr>
          <a:xfrm>
            <a:off x="5722616" y="4320085"/>
            <a:ext cx="1341122" cy="250713"/>
          </a:xfrm>
          <a:custGeom>
            <a:avLst/>
            <a:gdLst>
              <a:gd name="connsiteX0" fmla="*/ 0 w 1100909"/>
              <a:gd name="connsiteY0" fmla="*/ 0 h 188766"/>
              <a:gd name="connsiteX1" fmla="*/ 1100909 w 1100909"/>
              <a:gd name="connsiteY1" fmla="*/ 0 h 188766"/>
              <a:gd name="connsiteX2" fmla="*/ 1100909 w 1100909"/>
              <a:gd name="connsiteY2" fmla="*/ 188766 h 188766"/>
              <a:gd name="connsiteX3" fmla="*/ 0 w 1100909"/>
              <a:gd name="connsiteY3" fmla="*/ 188766 h 188766"/>
              <a:gd name="connsiteX4" fmla="*/ 0 w 1100909"/>
              <a:gd name="connsiteY4" fmla="*/ 0 h 18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909" h="188766">
                <a:moveTo>
                  <a:pt x="0" y="0"/>
                </a:moveTo>
                <a:lnTo>
                  <a:pt x="1100909" y="0"/>
                </a:lnTo>
                <a:lnTo>
                  <a:pt x="1100909" y="188766"/>
                </a:lnTo>
                <a:lnTo>
                  <a:pt x="0" y="18876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27940" tIns="20955" rIns="27940" bIns="2095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kern="1200"/>
              <a:t>Shared 4</a:t>
            </a:r>
          </a:p>
        </p:txBody>
      </p:sp>
      <p:sp>
        <p:nvSpPr>
          <p:cNvPr id="37" name="Freeform 36"/>
          <p:cNvSpPr/>
          <p:nvPr/>
        </p:nvSpPr>
        <p:spPr>
          <a:xfrm>
            <a:off x="5722616" y="4613227"/>
            <a:ext cx="1341122" cy="250713"/>
          </a:xfrm>
          <a:custGeom>
            <a:avLst/>
            <a:gdLst>
              <a:gd name="connsiteX0" fmla="*/ 0 w 1100909"/>
              <a:gd name="connsiteY0" fmla="*/ 0 h 188766"/>
              <a:gd name="connsiteX1" fmla="*/ 1100909 w 1100909"/>
              <a:gd name="connsiteY1" fmla="*/ 0 h 188766"/>
              <a:gd name="connsiteX2" fmla="*/ 1100909 w 1100909"/>
              <a:gd name="connsiteY2" fmla="*/ 188766 h 188766"/>
              <a:gd name="connsiteX3" fmla="*/ 0 w 1100909"/>
              <a:gd name="connsiteY3" fmla="*/ 188766 h 188766"/>
              <a:gd name="connsiteX4" fmla="*/ 0 w 1100909"/>
              <a:gd name="connsiteY4" fmla="*/ 0 h 18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909" h="188766">
                <a:moveTo>
                  <a:pt x="0" y="0"/>
                </a:moveTo>
                <a:lnTo>
                  <a:pt x="1100909" y="0"/>
                </a:lnTo>
                <a:lnTo>
                  <a:pt x="1100909" y="188766"/>
                </a:lnTo>
                <a:lnTo>
                  <a:pt x="0" y="18876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27940" tIns="20955" rIns="27940" bIns="2095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kern="1200"/>
              <a:t>Shared 5</a:t>
            </a:r>
          </a:p>
        </p:txBody>
      </p:sp>
      <p:sp>
        <p:nvSpPr>
          <p:cNvPr id="38" name="Freeform 37"/>
          <p:cNvSpPr/>
          <p:nvPr/>
        </p:nvSpPr>
        <p:spPr>
          <a:xfrm>
            <a:off x="5722616" y="4906370"/>
            <a:ext cx="1341122" cy="250713"/>
          </a:xfrm>
          <a:custGeom>
            <a:avLst/>
            <a:gdLst>
              <a:gd name="connsiteX0" fmla="*/ 0 w 1100909"/>
              <a:gd name="connsiteY0" fmla="*/ 0 h 188766"/>
              <a:gd name="connsiteX1" fmla="*/ 1069447 w 1100909"/>
              <a:gd name="connsiteY1" fmla="*/ 0 h 188766"/>
              <a:gd name="connsiteX2" fmla="*/ 1100909 w 1100909"/>
              <a:gd name="connsiteY2" fmla="*/ 31462 h 188766"/>
              <a:gd name="connsiteX3" fmla="*/ 1100909 w 1100909"/>
              <a:gd name="connsiteY3" fmla="*/ 188766 h 188766"/>
              <a:gd name="connsiteX4" fmla="*/ 1100909 w 1100909"/>
              <a:gd name="connsiteY4" fmla="*/ 188766 h 188766"/>
              <a:gd name="connsiteX5" fmla="*/ 31462 w 1100909"/>
              <a:gd name="connsiteY5" fmla="*/ 188766 h 188766"/>
              <a:gd name="connsiteX6" fmla="*/ 0 w 1100909"/>
              <a:gd name="connsiteY6" fmla="*/ 157304 h 188766"/>
              <a:gd name="connsiteX7" fmla="*/ 0 w 1100909"/>
              <a:gd name="connsiteY7" fmla="*/ 0 h 18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0909" h="188766">
                <a:moveTo>
                  <a:pt x="0" y="0"/>
                </a:moveTo>
                <a:lnTo>
                  <a:pt x="1069447" y="0"/>
                </a:lnTo>
                <a:lnTo>
                  <a:pt x="1100909" y="31462"/>
                </a:lnTo>
                <a:lnTo>
                  <a:pt x="1100909" y="188766"/>
                </a:lnTo>
                <a:lnTo>
                  <a:pt x="1100909" y="188766"/>
                </a:lnTo>
                <a:lnTo>
                  <a:pt x="31462" y="188766"/>
                </a:lnTo>
                <a:lnTo>
                  <a:pt x="0" y="15730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43671" tIns="36686" rIns="43671" bIns="36686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kern="1200"/>
              <a:t>Unique A3</a:t>
            </a:r>
          </a:p>
        </p:txBody>
      </p:sp>
      <p:sp>
        <p:nvSpPr>
          <p:cNvPr id="39" name="Freeform 38"/>
          <p:cNvSpPr/>
          <p:nvPr/>
        </p:nvSpPr>
        <p:spPr>
          <a:xfrm>
            <a:off x="5722616" y="5199512"/>
            <a:ext cx="1341122" cy="250713"/>
          </a:xfrm>
          <a:custGeom>
            <a:avLst/>
            <a:gdLst>
              <a:gd name="connsiteX0" fmla="*/ 0 w 1100909"/>
              <a:gd name="connsiteY0" fmla="*/ 0 h 188766"/>
              <a:gd name="connsiteX1" fmla="*/ 1069447 w 1100909"/>
              <a:gd name="connsiteY1" fmla="*/ 0 h 188766"/>
              <a:gd name="connsiteX2" fmla="*/ 1100909 w 1100909"/>
              <a:gd name="connsiteY2" fmla="*/ 31462 h 188766"/>
              <a:gd name="connsiteX3" fmla="*/ 1100909 w 1100909"/>
              <a:gd name="connsiteY3" fmla="*/ 188766 h 188766"/>
              <a:gd name="connsiteX4" fmla="*/ 1100909 w 1100909"/>
              <a:gd name="connsiteY4" fmla="*/ 188766 h 188766"/>
              <a:gd name="connsiteX5" fmla="*/ 31462 w 1100909"/>
              <a:gd name="connsiteY5" fmla="*/ 188766 h 188766"/>
              <a:gd name="connsiteX6" fmla="*/ 0 w 1100909"/>
              <a:gd name="connsiteY6" fmla="*/ 157304 h 188766"/>
              <a:gd name="connsiteX7" fmla="*/ 0 w 1100909"/>
              <a:gd name="connsiteY7" fmla="*/ 0 h 18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0909" h="188766">
                <a:moveTo>
                  <a:pt x="0" y="0"/>
                </a:moveTo>
                <a:lnTo>
                  <a:pt x="1069447" y="0"/>
                </a:lnTo>
                <a:lnTo>
                  <a:pt x="1100909" y="31462"/>
                </a:lnTo>
                <a:lnTo>
                  <a:pt x="1100909" y="188766"/>
                </a:lnTo>
                <a:lnTo>
                  <a:pt x="1100909" y="188766"/>
                </a:lnTo>
                <a:lnTo>
                  <a:pt x="31462" y="188766"/>
                </a:lnTo>
                <a:lnTo>
                  <a:pt x="0" y="15730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43671" tIns="36686" rIns="43671" bIns="36686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kern="1200"/>
              <a:t>Unique B3</a:t>
            </a:r>
          </a:p>
        </p:txBody>
      </p:sp>
      <p:sp>
        <p:nvSpPr>
          <p:cNvPr id="40" name="Freeform 39"/>
          <p:cNvSpPr/>
          <p:nvPr/>
        </p:nvSpPr>
        <p:spPr>
          <a:xfrm>
            <a:off x="5722616" y="5492654"/>
            <a:ext cx="1341122" cy="250713"/>
          </a:xfrm>
          <a:custGeom>
            <a:avLst/>
            <a:gdLst>
              <a:gd name="connsiteX0" fmla="*/ 31462 w 1100909"/>
              <a:gd name="connsiteY0" fmla="*/ 0 h 188766"/>
              <a:gd name="connsiteX1" fmla="*/ 1069447 w 1100909"/>
              <a:gd name="connsiteY1" fmla="*/ 0 h 188766"/>
              <a:gd name="connsiteX2" fmla="*/ 1100909 w 1100909"/>
              <a:gd name="connsiteY2" fmla="*/ 31462 h 188766"/>
              <a:gd name="connsiteX3" fmla="*/ 1100909 w 1100909"/>
              <a:gd name="connsiteY3" fmla="*/ 188766 h 188766"/>
              <a:gd name="connsiteX4" fmla="*/ 1100909 w 1100909"/>
              <a:gd name="connsiteY4" fmla="*/ 188766 h 188766"/>
              <a:gd name="connsiteX5" fmla="*/ 0 w 1100909"/>
              <a:gd name="connsiteY5" fmla="*/ 188766 h 188766"/>
              <a:gd name="connsiteX6" fmla="*/ 0 w 1100909"/>
              <a:gd name="connsiteY6" fmla="*/ 188766 h 188766"/>
              <a:gd name="connsiteX7" fmla="*/ 0 w 1100909"/>
              <a:gd name="connsiteY7" fmla="*/ 31462 h 188766"/>
              <a:gd name="connsiteX8" fmla="*/ 31462 w 1100909"/>
              <a:gd name="connsiteY8" fmla="*/ 0 h 18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0909" h="188766">
                <a:moveTo>
                  <a:pt x="31462" y="0"/>
                </a:moveTo>
                <a:lnTo>
                  <a:pt x="1069447" y="0"/>
                </a:lnTo>
                <a:lnTo>
                  <a:pt x="1100909" y="31462"/>
                </a:lnTo>
                <a:lnTo>
                  <a:pt x="1100909" y="188766"/>
                </a:lnTo>
                <a:lnTo>
                  <a:pt x="1100909" y="188766"/>
                </a:lnTo>
                <a:lnTo>
                  <a:pt x="0" y="188766"/>
                </a:lnTo>
                <a:lnTo>
                  <a:pt x="0" y="188766"/>
                </a:lnTo>
                <a:lnTo>
                  <a:pt x="0" y="31462"/>
                </a:lnTo>
                <a:lnTo>
                  <a:pt x="31462" y="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43671" tIns="36686" rIns="43671" bIns="2095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kern="1200"/>
              <a:t>Isolated 5</a:t>
            </a:r>
          </a:p>
        </p:txBody>
      </p:sp>
      <p:sp>
        <p:nvSpPr>
          <p:cNvPr id="41" name="Freeform 40"/>
          <p:cNvSpPr/>
          <p:nvPr/>
        </p:nvSpPr>
        <p:spPr>
          <a:xfrm>
            <a:off x="5722616" y="5785797"/>
            <a:ext cx="1341122" cy="250713"/>
          </a:xfrm>
          <a:custGeom>
            <a:avLst/>
            <a:gdLst>
              <a:gd name="connsiteX0" fmla="*/ 31462 w 1100909"/>
              <a:gd name="connsiteY0" fmla="*/ 0 h 188766"/>
              <a:gd name="connsiteX1" fmla="*/ 1069447 w 1100909"/>
              <a:gd name="connsiteY1" fmla="*/ 0 h 188766"/>
              <a:gd name="connsiteX2" fmla="*/ 1100909 w 1100909"/>
              <a:gd name="connsiteY2" fmla="*/ 31462 h 188766"/>
              <a:gd name="connsiteX3" fmla="*/ 1100909 w 1100909"/>
              <a:gd name="connsiteY3" fmla="*/ 188766 h 188766"/>
              <a:gd name="connsiteX4" fmla="*/ 1100909 w 1100909"/>
              <a:gd name="connsiteY4" fmla="*/ 188766 h 188766"/>
              <a:gd name="connsiteX5" fmla="*/ 0 w 1100909"/>
              <a:gd name="connsiteY5" fmla="*/ 188766 h 188766"/>
              <a:gd name="connsiteX6" fmla="*/ 0 w 1100909"/>
              <a:gd name="connsiteY6" fmla="*/ 188766 h 188766"/>
              <a:gd name="connsiteX7" fmla="*/ 0 w 1100909"/>
              <a:gd name="connsiteY7" fmla="*/ 31462 h 188766"/>
              <a:gd name="connsiteX8" fmla="*/ 31462 w 1100909"/>
              <a:gd name="connsiteY8" fmla="*/ 0 h 18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0909" h="188766">
                <a:moveTo>
                  <a:pt x="31462" y="0"/>
                </a:moveTo>
                <a:lnTo>
                  <a:pt x="1069447" y="0"/>
                </a:lnTo>
                <a:lnTo>
                  <a:pt x="1100909" y="31462"/>
                </a:lnTo>
                <a:lnTo>
                  <a:pt x="1100909" y="188766"/>
                </a:lnTo>
                <a:lnTo>
                  <a:pt x="1100909" y="188766"/>
                </a:lnTo>
                <a:lnTo>
                  <a:pt x="0" y="188766"/>
                </a:lnTo>
                <a:lnTo>
                  <a:pt x="0" y="188766"/>
                </a:lnTo>
                <a:lnTo>
                  <a:pt x="0" y="31462"/>
                </a:lnTo>
                <a:lnTo>
                  <a:pt x="31462" y="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43671" tIns="36686" rIns="43671" bIns="2095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kern="1200"/>
              <a:t>Isolated 6</a:t>
            </a:r>
          </a:p>
        </p:txBody>
      </p:sp>
      <p:sp>
        <p:nvSpPr>
          <p:cNvPr id="6" name="Right Brace 5"/>
          <p:cNvSpPr>
            <a:spLocks/>
          </p:cNvSpPr>
          <p:nvPr/>
        </p:nvSpPr>
        <p:spPr bwMode="auto">
          <a:xfrm rot="5400000">
            <a:off x="4094480" y="-132080"/>
            <a:ext cx="609600" cy="4988560"/>
          </a:xfrm>
          <a:prstGeom prst="rightBrace">
            <a:avLst>
              <a:gd name="adj1" fmla="val 4143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828800" y="2667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828800" y="4953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828800" y="80819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14400" y="-762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Attack Data Distribution in Missions</a:t>
            </a:r>
            <a:endParaRPr lang="en-US" sz="3200" dirty="0"/>
          </a:p>
        </p:txBody>
      </p:sp>
      <p:sp>
        <p:nvSpPr>
          <p:cNvPr id="12" name="Right Brace 11"/>
          <p:cNvSpPr/>
          <p:nvPr/>
        </p:nvSpPr>
        <p:spPr>
          <a:xfrm>
            <a:off x="6858000" y="609600"/>
            <a:ext cx="381000" cy="17526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315200" y="12575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Attacks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43B9F4-C108-45D1-BD71-5A54CEEA14F9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5605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Information </a:t>
            </a:r>
            <a:r>
              <a:rPr lang="en-US" dirty="0" smtClean="0"/>
              <a:t>distribution Used</a:t>
            </a:r>
            <a:br>
              <a:rPr lang="en-US" dirty="0" smtClean="0"/>
            </a:br>
            <a:r>
              <a:rPr lang="en-US" dirty="0"/>
              <a:t>-</a:t>
            </a:r>
            <a:r>
              <a:rPr lang="en-US" dirty="0" smtClean="0"/>
              <a:t>Similar to earlier studies-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727CC-0460-4F21-A478-93EED1989FE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867400" y="58674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A1 A2 A3 A4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467599" y="5867400"/>
            <a:ext cx="914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B5 B6</a:t>
            </a:r>
            <a:endParaRPr lang="en-US" sz="2000" b="1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746" y="2286000"/>
            <a:ext cx="1295400" cy="12954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446" y="2286000"/>
            <a:ext cx="1295400" cy="12954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446" y="4495800"/>
            <a:ext cx="1295400" cy="12954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124200" y="3726543"/>
            <a:ext cx="1609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A1 A2 A3 A4</a:t>
            </a:r>
            <a:endParaRPr lang="en-US" sz="2000" b="1" dirty="0"/>
          </a:p>
        </p:txBody>
      </p:sp>
      <p:sp>
        <p:nvSpPr>
          <p:cNvPr id="26" name="Rounded Rectangle 25"/>
          <p:cNvSpPr/>
          <p:nvPr/>
        </p:nvSpPr>
        <p:spPr>
          <a:xfrm>
            <a:off x="486168" y="2536371"/>
            <a:ext cx="1981200" cy="7928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Candidate A = 4</a:t>
            </a:r>
          </a:p>
          <a:p>
            <a:pPr algn="ctr"/>
            <a:r>
              <a:rPr lang="en-US" sz="2000" b="1" dirty="0" smtClean="0"/>
              <a:t>Candidate B = </a:t>
            </a:r>
            <a:r>
              <a:rPr lang="en-US" sz="2000" b="1" u="sng" dirty="0" smtClean="0"/>
              <a:t>6</a:t>
            </a:r>
            <a:endParaRPr lang="en-US" sz="2000" b="1" u="sng" dirty="0"/>
          </a:p>
        </p:txBody>
      </p:sp>
      <p:sp>
        <p:nvSpPr>
          <p:cNvPr id="27" name="TextBox 26"/>
          <p:cNvSpPr txBox="1"/>
          <p:nvPr/>
        </p:nvSpPr>
        <p:spPr>
          <a:xfrm>
            <a:off x="4657646" y="3726543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B1 B2</a:t>
            </a:r>
            <a:endParaRPr lang="en-US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715000" y="3726543"/>
            <a:ext cx="1692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A1 A2 A3 A4</a:t>
            </a:r>
            <a:endParaRPr lang="en-US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255373" y="3726543"/>
            <a:ext cx="1050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B3 B4</a:t>
            </a:r>
            <a:endParaRPr lang="en-US" sz="2000" b="1" dirty="0"/>
          </a:p>
        </p:txBody>
      </p:sp>
      <p:sp>
        <p:nvSpPr>
          <p:cNvPr id="30" name="Rectangle 29"/>
          <p:cNvSpPr/>
          <p:nvPr/>
        </p:nvSpPr>
        <p:spPr>
          <a:xfrm>
            <a:off x="5572046" y="2057400"/>
            <a:ext cx="3200400" cy="43434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1" name="Rectangle 30"/>
          <p:cNvSpPr/>
          <p:nvPr/>
        </p:nvSpPr>
        <p:spPr>
          <a:xfrm>
            <a:off x="3057446" y="2057400"/>
            <a:ext cx="5715000" cy="2133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2" name="Right Arrow 31"/>
          <p:cNvSpPr/>
          <p:nvPr/>
        </p:nvSpPr>
        <p:spPr>
          <a:xfrm>
            <a:off x="2600246" y="27432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1232442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Design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727CC-0460-4F21-A478-93EED1989FEF}" type="slidenum">
              <a:rPr lang="en-US" smtClean="0"/>
              <a:t>25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83723"/>
              </p:ext>
            </p:extLst>
          </p:nvPr>
        </p:nvGraphicFramePr>
        <p:xfrm>
          <a:off x="342900" y="2057400"/>
          <a:ext cx="8039100" cy="3809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7595"/>
                <a:gridCol w="3215640"/>
                <a:gridCol w="2825865"/>
              </a:tblGrid>
              <a:tr h="10090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Mission1 </a:t>
                      </a:r>
                      <a:r>
                        <a:rPr lang="en-US" sz="2600" dirty="0" smtClean="0"/>
                        <a:t>- Baseline</a:t>
                      </a:r>
                      <a:endParaRPr lang="en-US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Mission </a:t>
                      </a:r>
                      <a:r>
                        <a:rPr lang="en-US" sz="2600" dirty="0" smtClean="0"/>
                        <a:t>2</a:t>
                      </a:r>
                      <a:endParaRPr lang="en-US" sz="2600" dirty="0"/>
                    </a:p>
                  </a:txBody>
                  <a:tcPr anchor="ctr"/>
                </a:tc>
              </a:tr>
              <a:tr h="896769"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Tool Type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Slide</a:t>
                      </a:r>
                      <a:r>
                        <a:rPr lang="en-US" sz="2400" baseline="0" dirty="0" smtClean="0"/>
                        <a:t> Based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Slide Based</a:t>
                      </a:r>
                      <a:endParaRPr lang="en-US" sz="2400" dirty="0"/>
                    </a:p>
                  </a:txBody>
                  <a:tcPr anchor="ctr"/>
                </a:tc>
              </a:tr>
              <a:tr h="89676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Slide Based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Wiki</a:t>
                      </a:r>
                      <a:endParaRPr lang="en-US" sz="2400" dirty="0"/>
                    </a:p>
                  </a:txBody>
                  <a:tcPr anchor="ctr"/>
                </a:tc>
              </a:tr>
              <a:tr h="100737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Slide Based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Collaborative</a:t>
                      </a:r>
                      <a:r>
                        <a:rPr lang="en-US" sz="2400" baseline="0" dirty="0" smtClean="0"/>
                        <a:t> Visualization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93707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Visualization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Collaborative visualization tool designed from a cognitive engineering perspective</a:t>
            </a:r>
          </a:p>
          <a:p>
            <a:pPr lvl="1"/>
            <a:r>
              <a:rPr lang="en-US" b="1" i="1" dirty="0" smtClean="0"/>
              <a:t>Cognitive Friendly Visualizations </a:t>
            </a:r>
            <a:endParaRPr lang="en-US" i="1" dirty="0" smtClean="0"/>
          </a:p>
          <a:p>
            <a:endParaRPr lang="en-US" dirty="0"/>
          </a:p>
          <a:p>
            <a:r>
              <a:rPr lang="en-US" dirty="0" smtClean="0"/>
              <a:t>To mitigate the information pooling bias in cyber defense analysts</a:t>
            </a:r>
          </a:p>
          <a:p>
            <a:endParaRPr lang="en-US" dirty="0"/>
          </a:p>
          <a:p>
            <a:r>
              <a:rPr lang="en-US" dirty="0" smtClean="0"/>
              <a:t>Improve information sharing and decision making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727CC-0460-4F21-A478-93EED1989FE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6535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727CC-0460-4F21-A478-93EED1989FEF}" type="slidenum">
              <a:rPr lang="en-US" smtClean="0"/>
              <a:t>27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" t="2877" r="986" b="2853"/>
          <a:stretch/>
        </p:blipFill>
        <p:spPr bwMode="auto">
          <a:xfrm>
            <a:off x="76200" y="76200"/>
            <a:ext cx="8991600" cy="609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643031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Communication coding</a:t>
            </a:r>
          </a:p>
          <a:p>
            <a:pPr lvl="1"/>
            <a:r>
              <a:rPr lang="en-US" dirty="0" smtClean="0"/>
              <a:t>Discussion Focus</a:t>
            </a:r>
            <a:endParaRPr lang="en-US" dirty="0" smtClean="0"/>
          </a:p>
          <a:p>
            <a:pPr lvl="1"/>
            <a:r>
              <a:rPr lang="en-US" dirty="0" smtClean="0"/>
              <a:t>Number of mentions of each </a:t>
            </a:r>
            <a:r>
              <a:rPr lang="en-US" dirty="0" smtClean="0"/>
              <a:t>attack type</a:t>
            </a:r>
            <a:endParaRPr lang="en-US" dirty="0" smtClean="0"/>
          </a:p>
          <a:p>
            <a:r>
              <a:rPr lang="en-US" dirty="0" smtClean="0"/>
              <a:t>Decision quality</a:t>
            </a:r>
          </a:p>
          <a:p>
            <a:pPr lvl="1"/>
            <a:r>
              <a:rPr lang="en-US" dirty="0" smtClean="0"/>
              <a:t>All </a:t>
            </a:r>
            <a:r>
              <a:rPr lang="en-US" dirty="0" smtClean="0"/>
              <a:t>large scale attacks </a:t>
            </a:r>
            <a:r>
              <a:rPr lang="en-US" dirty="0" smtClean="0"/>
              <a:t>detected ?</a:t>
            </a:r>
          </a:p>
          <a:p>
            <a:r>
              <a:rPr lang="en-US" dirty="0" smtClean="0"/>
              <a:t>Workload </a:t>
            </a:r>
            <a:r>
              <a:rPr lang="en-US" dirty="0"/>
              <a:t>&amp; Demographics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727CC-0460-4F21-A478-93EED1989FEF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6361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Expected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5936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Amount of mentions of shared attacks is significantly more than the unshared attacks in baseline condition</a:t>
            </a:r>
          </a:p>
          <a:p>
            <a:pPr lvl="1"/>
            <a:r>
              <a:rPr lang="en-US" dirty="0" smtClean="0"/>
              <a:t>1 or 2 standard deviation more </a:t>
            </a:r>
          </a:p>
          <a:p>
            <a:r>
              <a:rPr lang="en-US" dirty="0" smtClean="0"/>
              <a:t>Decision quality is hampered by the bias</a:t>
            </a:r>
          </a:p>
          <a:p>
            <a:r>
              <a:rPr lang="en-US" dirty="0" smtClean="0"/>
              <a:t>Information coverage &amp; decision quality is higher in collaborative visualization condition</a:t>
            </a:r>
          </a:p>
          <a:p>
            <a:r>
              <a:rPr lang="en-US" dirty="0"/>
              <a:t>Lower workload in the condition using collaborative visualization tool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727CC-0460-4F21-A478-93EED1989FE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2172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FFCA2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29400" y="6456999"/>
            <a:ext cx="2133600" cy="365125"/>
          </a:xfrm>
        </p:spPr>
        <p:txBody>
          <a:bodyPr/>
          <a:lstStyle/>
          <a:p>
            <a:pPr>
              <a:defRPr/>
            </a:pPr>
            <a:fld id="{BD4F3472-364D-4CA9-8A78-3293DEA15ED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-266700" y="179457"/>
            <a:ext cx="9829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ctr">
              <a:spcBef>
                <a:spcPts val="0"/>
              </a:spcBef>
            </a:pPr>
            <a:r>
              <a:rPr lang="en-US" sz="4000" b="1" dirty="0">
                <a:solidFill>
                  <a:schemeClr val="accent1"/>
                </a:solidFill>
                <a:latin typeface="+mn-lt"/>
              </a:rPr>
              <a:t>Summary of </a:t>
            </a:r>
            <a:r>
              <a:rPr lang="en-US" sz="4000" b="1" dirty="0" smtClean="0">
                <a:solidFill>
                  <a:schemeClr val="accent1"/>
                </a:solidFill>
                <a:latin typeface="+mn-lt"/>
              </a:rPr>
              <a:t>FY 14 ASU Accomplishments</a:t>
            </a:r>
            <a:endParaRPr lang="en-US" sz="40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217950"/>
            <a:ext cx="8991600" cy="2265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488" indent="-344488"/>
            <a:r>
              <a:rPr lang="en-US" sz="1800" b="1" dirty="0" smtClean="0">
                <a:latin typeface="+mj-lt"/>
              </a:rPr>
              <a:t>PUBLICATIONS</a:t>
            </a:r>
          </a:p>
          <a:p>
            <a:pPr marL="344488" indent="-344488"/>
            <a:r>
              <a:rPr lang="en-US" sz="1600" dirty="0">
                <a:latin typeface="+mj-lt"/>
              </a:rPr>
              <a:t>Rajivan, P. &amp; Cooke, N. J., </a:t>
            </a:r>
            <a:r>
              <a:rPr lang="en-US" sz="1600" dirty="0" smtClean="0">
                <a:latin typeface="+mj-lt"/>
              </a:rPr>
              <a:t>(under revision).  </a:t>
            </a:r>
            <a:r>
              <a:rPr lang="en-US" sz="1600" dirty="0">
                <a:latin typeface="+mj-lt"/>
              </a:rPr>
              <a:t>A Methodology for Research on the Cognitive Science of Cyber Defense.   </a:t>
            </a:r>
            <a:r>
              <a:rPr lang="en-US" sz="1600" i="1" dirty="0">
                <a:latin typeface="+mj-lt"/>
              </a:rPr>
              <a:t>Journal of Cognitive Engineering and Decision Making: Special Issue on Cybersecurity Decision Making</a:t>
            </a:r>
            <a:r>
              <a:rPr lang="en-US" sz="1600" dirty="0">
                <a:latin typeface="+mj-lt"/>
              </a:rPr>
              <a:t>. </a:t>
            </a:r>
            <a:endParaRPr lang="en-US" sz="1600" dirty="0" smtClean="0">
              <a:latin typeface="+mj-lt"/>
            </a:endParaRPr>
          </a:p>
          <a:p>
            <a:pPr marL="344488" indent="-344488"/>
            <a:r>
              <a:rPr lang="en-US" sz="1600" dirty="0">
                <a:latin typeface="+mj-lt"/>
              </a:rPr>
              <a:t>Champion, M., Jariwala, S. Ward, P., &amp; Cooke, N. J. (2014).  Using Cognitive Task Analysis to Investigate the Contribution of Informal Education to Developing Cyber Security Expertise.</a:t>
            </a:r>
            <a:r>
              <a:rPr lang="en-US" sz="1600" b="1" dirty="0">
                <a:latin typeface="+mj-lt"/>
              </a:rPr>
              <a:t>  </a:t>
            </a:r>
            <a:r>
              <a:rPr lang="en-US" sz="1600" i="1" dirty="0">
                <a:latin typeface="+mj-lt"/>
              </a:rPr>
              <a:t>Proceedings of the 57th Annual Conference of the Human Factors and Ergonomics Society, </a:t>
            </a:r>
            <a:r>
              <a:rPr lang="en-US" sz="1600" dirty="0">
                <a:latin typeface="+mj-lt"/>
              </a:rPr>
              <a:t>Santa Monica, CA: Human Factors and Ergonomics Society</a:t>
            </a:r>
          </a:p>
          <a:p>
            <a:pPr marL="344488" indent="-344488">
              <a:lnSpc>
                <a:spcPct val="70000"/>
              </a:lnSpc>
            </a:pPr>
            <a:r>
              <a:rPr lang="en-US" sz="1600" dirty="0">
                <a:latin typeface="+mj-lt"/>
              </a:rPr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5957" y="4132184"/>
            <a:ext cx="26404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n-lt"/>
              </a:rPr>
              <a:t>STUDENTS SUPPORTED</a:t>
            </a:r>
          </a:p>
          <a:p>
            <a:pPr indent="-171450">
              <a:buFont typeface="Arial"/>
              <a:buChar char="•"/>
            </a:pPr>
            <a:r>
              <a:rPr lang="en-US" sz="1400" dirty="0" err="1">
                <a:latin typeface="+mn-lt"/>
              </a:rPr>
              <a:t>Prashanth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Rajivan</a:t>
            </a:r>
            <a:r>
              <a:rPr lang="en-US" sz="1400" dirty="0">
                <a:latin typeface="+mn-lt"/>
              </a:rPr>
              <a:t> (PhD)</a:t>
            </a:r>
          </a:p>
          <a:p>
            <a:pPr indent="-171450">
              <a:buFont typeface="Arial"/>
              <a:buChar char="•"/>
            </a:pPr>
            <a:r>
              <a:rPr lang="en-US" sz="1400" dirty="0">
                <a:latin typeface="+mn-lt"/>
              </a:rPr>
              <a:t>Verica Buchanan </a:t>
            </a:r>
            <a:r>
              <a:rPr lang="en-US" sz="1400" dirty="0" smtClean="0">
                <a:latin typeface="+mn-lt"/>
              </a:rPr>
              <a:t>(MS)</a:t>
            </a:r>
          </a:p>
          <a:p>
            <a:pPr indent="-171450">
              <a:buFont typeface="Arial"/>
              <a:buChar char="•"/>
            </a:pPr>
            <a:r>
              <a:rPr lang="en-US" sz="1400" dirty="0" smtClean="0">
                <a:latin typeface="+mn-lt"/>
              </a:rPr>
              <a:t>Jessica Twyford (MS)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Ethan </a:t>
            </a:r>
            <a:r>
              <a:rPr lang="en-US" sz="1400" dirty="0" smtClean="0">
                <a:latin typeface="+mn-lt"/>
              </a:rPr>
              <a:t>Cornell (HS)</a:t>
            </a:r>
            <a:endParaRPr lang="en-US" sz="1400" dirty="0">
              <a:latin typeface="+mn-lt"/>
            </a:endParaRP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David </a:t>
            </a:r>
            <a:r>
              <a:rPr lang="en-US" sz="1400" dirty="0" err="1" smtClean="0">
                <a:latin typeface="+mn-lt"/>
              </a:rPr>
              <a:t>Owusu</a:t>
            </a:r>
            <a:r>
              <a:rPr lang="en-US" sz="1400" dirty="0" smtClean="0">
                <a:latin typeface="+mn-lt"/>
              </a:rPr>
              <a:t> (HS)</a:t>
            </a:r>
            <a:endParaRPr lang="en-US" sz="1400" dirty="0">
              <a:latin typeface="+mn-lt"/>
            </a:endParaRP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400" dirty="0" err="1">
                <a:latin typeface="+mn-lt"/>
              </a:rPr>
              <a:t>Anirudh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Koka</a:t>
            </a:r>
            <a:r>
              <a:rPr lang="en-US" sz="1400" dirty="0" smtClean="0">
                <a:latin typeface="+mn-lt"/>
              </a:rPr>
              <a:t> (HS)</a:t>
            </a:r>
            <a:endParaRPr lang="en-US" sz="1400" dirty="0">
              <a:latin typeface="+mn-lt"/>
            </a:endParaRP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Adriana </a:t>
            </a:r>
            <a:r>
              <a:rPr lang="en-US" sz="1400" dirty="0" err="1" smtClean="0">
                <a:latin typeface="+mn-lt"/>
              </a:rPr>
              <a:t>Stohn</a:t>
            </a:r>
            <a:r>
              <a:rPr lang="en-US" sz="1400" dirty="0" smtClean="0">
                <a:latin typeface="+mn-lt"/>
              </a:rPr>
              <a:t> (HS)</a:t>
            </a:r>
            <a:endParaRPr lang="en-US" sz="1400" dirty="0">
              <a:latin typeface="+mn-lt"/>
            </a:endParaRPr>
          </a:p>
          <a:p>
            <a:pPr indent="-171450">
              <a:buFont typeface="Arial"/>
              <a:buChar char="•"/>
            </a:pPr>
            <a:endParaRPr lang="en-US" sz="1400" dirty="0">
              <a:latin typeface="+mn-lt"/>
            </a:endParaRPr>
          </a:p>
          <a:p>
            <a:r>
              <a:rPr lang="en-US" sz="1400" dirty="0" smtClean="0">
                <a:latin typeface="+mn-lt"/>
              </a:rPr>
              <a:t> </a:t>
            </a:r>
            <a:endParaRPr lang="en-US" sz="1600" b="1" dirty="0">
              <a:latin typeface="+mn-lt"/>
            </a:endParaRPr>
          </a:p>
          <a:p>
            <a:endParaRPr lang="en-US" sz="1800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8296" y="3209088"/>
            <a:ext cx="502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COLLABORATION</a:t>
            </a:r>
          </a:p>
          <a:p>
            <a:pPr indent="-285750">
              <a:buFont typeface="Arial"/>
              <a:buChar char="•"/>
            </a:pPr>
            <a:r>
              <a:rPr lang="en-US" sz="1400" dirty="0" smtClean="0">
                <a:latin typeface="+mn-lt"/>
              </a:rPr>
              <a:t>Sushil Jajodia  &amp; Max Albanese– </a:t>
            </a:r>
            <a:r>
              <a:rPr lang="en-US" sz="1400" dirty="0">
                <a:latin typeface="+mn-lt"/>
              </a:rPr>
              <a:t>DEXTAR</a:t>
            </a:r>
          </a:p>
          <a:p>
            <a:pPr indent="-285750">
              <a:buFont typeface="Arial"/>
              <a:buChar char="•"/>
            </a:pPr>
            <a:r>
              <a:rPr lang="en-US" sz="1400" dirty="0">
                <a:latin typeface="+mn-lt"/>
              </a:rPr>
              <a:t>S</a:t>
            </a:r>
            <a:r>
              <a:rPr lang="en-US" sz="1400" dirty="0" smtClean="0">
                <a:latin typeface="+mn-lt"/>
              </a:rPr>
              <a:t>everal </a:t>
            </a:r>
            <a:r>
              <a:rPr lang="en-US" sz="1400" dirty="0">
                <a:latin typeface="+mn-lt"/>
              </a:rPr>
              <a:t>MURI partners on </a:t>
            </a:r>
            <a:r>
              <a:rPr lang="en-US" sz="1400" dirty="0" smtClean="0">
                <a:latin typeface="+mn-lt"/>
              </a:rPr>
              <a:t>an ARL  proposal</a:t>
            </a:r>
          </a:p>
          <a:p>
            <a:pPr indent="-285750">
              <a:buFont typeface="Arial"/>
              <a:buChar char="•"/>
            </a:pPr>
            <a:r>
              <a:rPr lang="en-US" sz="1400" dirty="0" smtClean="0">
                <a:latin typeface="+mn-lt"/>
              </a:rPr>
              <a:t>Neville Stanton – EAST Modeling</a:t>
            </a:r>
          </a:p>
          <a:p>
            <a:endParaRPr lang="en-US" sz="1400" b="1" dirty="0" smtClean="0">
              <a:latin typeface="+mn-lt"/>
            </a:endParaRPr>
          </a:p>
          <a:p>
            <a:r>
              <a:rPr lang="en-US" sz="1600" b="1" dirty="0" smtClean="0">
                <a:latin typeface="+mn-lt"/>
              </a:rPr>
              <a:t>TECH TRANSFER</a:t>
            </a:r>
          </a:p>
          <a:p>
            <a:pPr indent="-285750">
              <a:buFont typeface="Arial"/>
              <a:buChar char="•"/>
            </a:pPr>
            <a:r>
              <a:rPr lang="en-US" sz="1400" dirty="0">
                <a:latin typeface="+mn-lt"/>
              </a:rPr>
              <a:t>W</a:t>
            </a:r>
            <a:r>
              <a:rPr lang="en-US" sz="1400" dirty="0" smtClean="0">
                <a:latin typeface="+mn-lt"/>
              </a:rPr>
              <a:t>orking </a:t>
            </a:r>
            <a:r>
              <a:rPr lang="en-US" sz="1400" dirty="0">
                <a:latin typeface="+mn-lt"/>
              </a:rPr>
              <a:t>with Charles River Analytics and AFRL on team measures of cyber </a:t>
            </a:r>
            <a:r>
              <a:rPr lang="en-US" sz="1400" dirty="0" smtClean="0">
                <a:latin typeface="+mn-lt"/>
              </a:rPr>
              <a:t>defense</a:t>
            </a:r>
          </a:p>
          <a:p>
            <a:pPr indent="-285750">
              <a:buFont typeface="Arial"/>
              <a:buChar char="•"/>
            </a:pPr>
            <a:r>
              <a:rPr lang="en-US" sz="1400" dirty="0" smtClean="0">
                <a:latin typeface="+mn-lt"/>
              </a:rPr>
              <a:t>Presentation </a:t>
            </a:r>
            <a:r>
              <a:rPr lang="en-US" sz="1400" dirty="0">
                <a:latin typeface="+mn-lt"/>
              </a:rPr>
              <a:t>to ASU  Information </a:t>
            </a:r>
            <a:r>
              <a:rPr lang="en-US" sz="1400" dirty="0" smtClean="0">
                <a:latin typeface="+mn-lt"/>
              </a:rPr>
              <a:t>Assurance </a:t>
            </a:r>
          </a:p>
          <a:p>
            <a:pPr indent="-285750">
              <a:buFont typeface="Arial"/>
              <a:buChar char="•"/>
            </a:pPr>
            <a:r>
              <a:rPr lang="en-US" sz="1400" dirty="0" smtClean="0">
                <a:latin typeface="+mn-lt"/>
              </a:rPr>
              <a:t>Boeing interest in </a:t>
            </a:r>
            <a:r>
              <a:rPr lang="en-US" sz="1400" dirty="0" err="1" smtClean="0">
                <a:latin typeface="+mn-lt"/>
              </a:rPr>
              <a:t>testbed</a:t>
            </a:r>
            <a:r>
              <a:rPr lang="en-US" sz="1400" dirty="0">
                <a:latin typeface="+mn-lt"/>
              </a:rPr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0800" y="5581471"/>
            <a:ext cx="6553200" cy="1200329"/>
          </a:xfrm>
          <a:prstGeom prst="rect">
            <a:avLst/>
          </a:prstGeom>
          <a:solidFill>
            <a:srgbClr val="EFAB16"/>
          </a:solidFill>
          <a:ln w="38100" cmpd="sng">
            <a:solidFill>
              <a:srgbClr val="99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n-lt"/>
              </a:rPr>
              <a:t>AWARD</a:t>
            </a:r>
          </a:p>
          <a:p>
            <a:r>
              <a:rPr lang="en-US" sz="1400" b="1" dirty="0">
                <a:latin typeface="+mn-lt"/>
              </a:rPr>
              <a:t>Human Factors and Ergonomics Society Alphonse </a:t>
            </a:r>
            <a:r>
              <a:rPr lang="en-US" sz="1400" b="1" dirty="0" err="1">
                <a:latin typeface="+mn-lt"/>
              </a:rPr>
              <a:t>Chapanis</a:t>
            </a:r>
            <a:r>
              <a:rPr lang="en-US" sz="1400" b="1" dirty="0">
                <a:latin typeface="+mn-lt"/>
              </a:rPr>
              <a:t> Student Paper Award:</a:t>
            </a:r>
            <a:endParaRPr lang="en-US" sz="1400" dirty="0">
              <a:latin typeface="+mn-lt"/>
            </a:endParaRPr>
          </a:p>
          <a:p>
            <a:r>
              <a:rPr lang="en-US" sz="1400" dirty="0">
                <a:latin typeface="+mn-lt"/>
              </a:rPr>
              <a:t>Rajivan, P., Janssen, M. A., &amp; Cooke, N. J., (2013).  Agent-based model of a cyber security defense analyst team.  </a:t>
            </a:r>
            <a:r>
              <a:rPr lang="en-US" sz="1400" i="1" dirty="0">
                <a:latin typeface="+mn-lt"/>
              </a:rPr>
              <a:t>Proceedings of the 57th Annual Conference of the Human Factors and Ergonomics Society, </a:t>
            </a:r>
            <a:r>
              <a:rPr lang="en-US" sz="1400" dirty="0">
                <a:latin typeface="+mn-lt"/>
              </a:rPr>
              <a:t>Santa Monica, CA: Human Factors and Ergonomics Society.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348105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PROJECT</a:t>
            </a:r>
            <a:r>
              <a:rPr lang="en-US" sz="1400" dirty="0" smtClean="0">
                <a:latin typeface="+mn-lt"/>
              </a:rPr>
              <a:t>: </a:t>
            </a:r>
            <a:r>
              <a:rPr lang="en-US" sz="1600" dirty="0">
                <a:latin typeface="+mn-lt"/>
              </a:rPr>
              <a:t>Information Pooling Bias in Collaborative Cyber Forensics</a:t>
            </a:r>
          </a:p>
        </p:txBody>
      </p:sp>
    </p:spTree>
    <p:extLst>
      <p:ext uri="{BB962C8B-B14F-4D97-AF65-F5344CB8AC3E}">
        <p14:creationId xmlns:p14="http://schemas.microsoft.com/office/powerpoint/2010/main" val="60176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26670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Experiment Results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727CC-0460-4F21-A478-93EED1989FEF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3081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Level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Shared </a:t>
            </a:r>
            <a:r>
              <a:rPr lang="en-US" dirty="0" smtClean="0"/>
              <a:t>percent</a:t>
            </a:r>
            <a:endParaRPr lang="en-US" dirty="0" smtClean="0"/>
          </a:p>
          <a:p>
            <a:pPr lvl="1"/>
            <a:r>
              <a:rPr lang="en-US" dirty="0" smtClean="0"/>
              <a:t>Percentage of discussion </a:t>
            </a:r>
            <a:r>
              <a:rPr lang="en-US" dirty="0" smtClean="0"/>
              <a:t>focus spent </a:t>
            </a:r>
            <a:r>
              <a:rPr lang="en-US" dirty="0" smtClean="0"/>
              <a:t>on discussing attacks that are shared among members</a:t>
            </a:r>
          </a:p>
          <a:p>
            <a:r>
              <a:rPr lang="en-US" dirty="0" smtClean="0"/>
              <a:t>Unique </a:t>
            </a:r>
            <a:r>
              <a:rPr lang="en-US" dirty="0" smtClean="0"/>
              <a:t>percent</a:t>
            </a:r>
            <a:endParaRPr lang="en-US" dirty="0" smtClean="0"/>
          </a:p>
          <a:p>
            <a:pPr lvl="1"/>
            <a:r>
              <a:rPr lang="en-US" dirty="0" smtClean="0"/>
              <a:t>Percentage of discussion </a:t>
            </a:r>
            <a:r>
              <a:rPr lang="en-US" dirty="0" smtClean="0"/>
              <a:t>focus spent </a:t>
            </a:r>
            <a:r>
              <a:rPr lang="en-US" dirty="0" smtClean="0"/>
              <a:t>on discussing attacks are unique but are part of </a:t>
            </a:r>
            <a:r>
              <a:rPr lang="en-US" dirty="0" smtClean="0"/>
              <a:t>large </a:t>
            </a:r>
            <a:r>
              <a:rPr lang="en-US" dirty="0" smtClean="0"/>
              <a:t>scale attack</a:t>
            </a:r>
          </a:p>
          <a:p>
            <a:r>
              <a:rPr lang="en-US" dirty="0" smtClean="0"/>
              <a:t>Detection Performance</a:t>
            </a:r>
          </a:p>
          <a:p>
            <a:pPr lvl="1"/>
            <a:r>
              <a:rPr lang="en-US" dirty="0" smtClean="0"/>
              <a:t>Number of attacks detected (Both shared and unique)</a:t>
            </a:r>
          </a:p>
          <a:p>
            <a:pPr lvl="1"/>
            <a:r>
              <a:rPr lang="en-US" dirty="0" smtClean="0"/>
              <a:t>Max possible = 18 (4*3 + 2*3)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43B9F4-C108-45D1-BD71-5A54CEEA14F9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3305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Mission 1 </a:t>
            </a:r>
            <a:r>
              <a:rPr lang="en-US" dirty="0" err="1" smtClean="0"/>
              <a:t>Descriptives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0"/>
            <a:ext cx="8686800" cy="349300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6200" y="144780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Multivariate </a:t>
            </a:r>
            <a:r>
              <a:rPr lang="en-US" sz="2000" dirty="0"/>
              <a:t>test (</a:t>
            </a:r>
            <a:r>
              <a:rPr lang="en-US" sz="2000" dirty="0" err="1"/>
              <a:t>Hotelling's</a:t>
            </a:r>
            <a:r>
              <a:rPr lang="en-US" sz="2000" dirty="0"/>
              <a:t> Trace) yielded a non-significant </a:t>
            </a:r>
            <a:r>
              <a:rPr lang="en-US" sz="2000" dirty="0" smtClean="0"/>
              <a:t>result: F=1.074 p=0.398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213360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Average </a:t>
            </a:r>
            <a:r>
              <a:rPr lang="en-US" sz="2000" b="1" dirty="0" smtClean="0">
                <a:solidFill>
                  <a:srgbClr val="FF0000"/>
                </a:solidFill>
              </a:rPr>
              <a:t>Shared Percent = 63.5  </a:t>
            </a:r>
            <a:r>
              <a:rPr lang="en-US" sz="2000" b="1" dirty="0" smtClean="0">
                <a:solidFill>
                  <a:srgbClr val="0070C0"/>
                </a:solidFill>
              </a:rPr>
              <a:t>Unique = 16.2</a:t>
            </a:r>
            <a:r>
              <a:rPr lang="en-US" sz="2000" b="1" dirty="0" smtClean="0">
                <a:solidFill>
                  <a:srgbClr val="FF0000"/>
                </a:solidFill>
              </a:rPr>
              <a:t>	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 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Performance = 11.5/18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43B9F4-C108-45D1-BD71-5A54CEEA14F9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4643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Mission2 </a:t>
            </a:r>
            <a:r>
              <a:rPr lang="en-US" dirty="0" err="1" smtClean="0"/>
              <a:t>Descriptives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8686800" cy="34900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0" y="1417638"/>
            <a:ext cx="9137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</a:t>
            </a:r>
            <a:r>
              <a:rPr lang="en-US" sz="2000" dirty="0" smtClean="0"/>
              <a:t>ultivariate </a:t>
            </a:r>
            <a:r>
              <a:rPr lang="en-US" sz="2000" dirty="0"/>
              <a:t>test (</a:t>
            </a:r>
            <a:r>
              <a:rPr lang="en-US" sz="2000" dirty="0" err="1"/>
              <a:t>Hotelling's</a:t>
            </a:r>
            <a:r>
              <a:rPr lang="en-US" sz="2000" dirty="0"/>
              <a:t> Trace) yielded a significant result: F=3.341 </a:t>
            </a:r>
            <a:r>
              <a:rPr lang="en-US" sz="2000" b="1" i="1" dirty="0">
                <a:solidFill>
                  <a:srgbClr val="FF0000"/>
                </a:solidFill>
              </a:rPr>
              <a:t>p=0.004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6102" y="198120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Average </a:t>
            </a:r>
            <a:r>
              <a:rPr lang="en-US" sz="2000" b="1" dirty="0" smtClean="0">
                <a:solidFill>
                  <a:srgbClr val="FF0000"/>
                </a:solidFill>
              </a:rPr>
              <a:t>Shared Percent = 59.21 </a:t>
            </a:r>
            <a:r>
              <a:rPr lang="en-US" sz="2000" b="1" dirty="0" smtClean="0">
                <a:solidFill>
                  <a:srgbClr val="0070C0"/>
                </a:solidFill>
              </a:rPr>
              <a:t>Unique = 22.7 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Performance = 13/18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43B9F4-C108-45D1-BD71-5A54CEEA14F9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2461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Percentage of shared information discussed in Mission 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7" r="12169"/>
          <a:stretch/>
        </p:blipFill>
        <p:spPr bwMode="auto">
          <a:xfrm>
            <a:off x="1447800" y="2057400"/>
            <a:ext cx="6324600" cy="3767138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43B9F4-C108-45D1-BD71-5A54CEEA14F9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8243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Percentage of unique information discussed in Mission 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0" r="13889"/>
          <a:stretch/>
        </p:blipFill>
        <p:spPr bwMode="auto">
          <a:xfrm>
            <a:off x="1371600" y="2133600"/>
            <a:ext cx="6400800" cy="3885217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43B9F4-C108-45D1-BD71-5A54CEEA14F9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3407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Number of attacks detected (Performance) in Mission 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13" r="11905"/>
          <a:stretch/>
        </p:blipFill>
        <p:spPr bwMode="auto">
          <a:xfrm>
            <a:off x="1371600" y="2362200"/>
            <a:ext cx="6400800" cy="341376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43B9F4-C108-45D1-BD71-5A54CEEA14F9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5888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Multiple Comparisons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44" y="838200"/>
            <a:ext cx="7525512" cy="53797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43B9F4-C108-45D1-BD71-5A54CEEA14F9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785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Percentage of shared information discussed compared between Missions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7772400" cy="4671836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43B9F4-C108-45D1-BD71-5A54CEEA14F9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6640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Percentage of unique information discussed compared between Missions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7772400" cy="4671836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43B9F4-C108-45D1-BD71-5A54CEEA14F9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660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u="sng" dirty="0">
              <a:solidFill>
                <a:srgbClr val="800000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35665" y="53671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u="sng" dirty="0">
              <a:solidFill>
                <a:schemeClr val="accent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291" y="735496"/>
            <a:ext cx="8496300" cy="6692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n-lt"/>
              </a:rPr>
              <a:t>Over the course of This MURI ASU Team has: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Conducted Cognitive Task Analyses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Developed Cyber </a:t>
            </a:r>
            <a:r>
              <a:rPr lang="en-US" sz="2800" dirty="0" err="1" smtClean="0">
                <a:latin typeface="+mn-lt"/>
              </a:rPr>
              <a:t>Testbeds</a:t>
            </a:r>
            <a:r>
              <a:rPr lang="en-US" sz="2800" dirty="0" smtClean="0">
                <a:latin typeface="+mn-lt"/>
              </a:rPr>
              <a:t> &amp; Performance Metrics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Conducted Experiments in Cyber </a:t>
            </a:r>
            <a:r>
              <a:rPr lang="en-US" sz="2800" dirty="0" err="1" smtClean="0">
                <a:latin typeface="+mn-lt"/>
              </a:rPr>
              <a:t>Testbeds</a:t>
            </a:r>
            <a:endParaRPr lang="en-US" sz="2800" dirty="0" smtClean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Developed EAST and Agent-based models</a:t>
            </a:r>
          </a:p>
          <a:p>
            <a:r>
              <a:rPr lang="en-US" sz="2800" b="1" dirty="0" smtClean="0">
                <a:latin typeface="+mn-lt"/>
              </a:rPr>
              <a:t>And has Found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Cyber analysts do not collaborate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Collaboration is essential for cyber situation awareness</a:t>
            </a:r>
          </a:p>
          <a:p>
            <a:r>
              <a:rPr lang="en-US" sz="2800" b="1" dirty="0" smtClean="0">
                <a:latin typeface="+mn-lt"/>
              </a:rPr>
              <a:t>Most recent work (presented today):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Asks if collaboration could be biased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Demonstrates value of intervention based on cognitive analysis of problem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b="1" dirty="0">
              <a:latin typeface="+mn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23192" y="30659"/>
            <a:ext cx="9167191" cy="76944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800000"/>
                </a:solidFill>
              </a:rPr>
              <a:t>Overall ASU Contributions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43B9F4-C108-45D1-BD71-5A54CEEA14F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9093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Number of attacks detected (Performance) compared between Missions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7315200" cy="439674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43B9F4-C108-45D1-BD71-5A54CEEA14F9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2995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Number of shared attacks detected (Performance) compared between Missions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0"/>
            <a:ext cx="7315200" cy="439674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43B9F4-C108-45D1-BD71-5A54CEEA14F9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6065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Number of unique attacks detected (Performance) compared between Missions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7315200" cy="4795295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43B9F4-C108-45D1-BD71-5A54CEEA14F9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3037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32084"/>
            <a:ext cx="8229600" cy="1143000"/>
          </a:xfrm>
        </p:spPr>
        <p:txBody>
          <a:bodyPr/>
          <a:lstStyle/>
          <a:p>
            <a:r>
              <a:rPr lang="en-US" dirty="0" smtClean="0"/>
              <a:t>Summary of Experiment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229600" cy="4953000"/>
          </a:xfrm>
        </p:spPr>
        <p:txBody>
          <a:bodyPr/>
          <a:lstStyle/>
          <a:p>
            <a:r>
              <a:rPr lang="en-US" sz="3200" dirty="0" smtClean="0"/>
              <a:t>Significantly more percentage of shared attack information discussed</a:t>
            </a:r>
          </a:p>
          <a:p>
            <a:pPr lvl="1"/>
            <a:r>
              <a:rPr lang="en-US" dirty="0" smtClean="0"/>
              <a:t>Cyber Defense analysts undergo information pooling bias</a:t>
            </a:r>
          </a:p>
          <a:p>
            <a:pPr lvl="1"/>
            <a:r>
              <a:rPr lang="en-US" dirty="0" smtClean="0"/>
              <a:t>Prevents from detecting APT kinds of attacks</a:t>
            </a:r>
          </a:p>
          <a:p>
            <a:r>
              <a:rPr lang="en-US" sz="3200" dirty="0" smtClean="0"/>
              <a:t>Use of cognitive friendly visualization reduces the bias, improves performance</a:t>
            </a:r>
          </a:p>
          <a:p>
            <a:r>
              <a:rPr lang="en-US" sz="3200" dirty="0" smtClean="0"/>
              <a:t>Off the shelf collaboration tools doesn’t help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43B9F4-C108-45D1-BD71-5A54CEEA14F9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7568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Computational Model of </a:t>
            </a:r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(Explained in Brevity)</a:t>
            </a:r>
          </a:p>
          <a:p>
            <a:r>
              <a:rPr lang="en-US" dirty="0" smtClean="0"/>
              <a:t>Internal </a:t>
            </a:r>
            <a:r>
              <a:rPr lang="en-US" dirty="0"/>
              <a:t>search process could be critical</a:t>
            </a:r>
          </a:p>
          <a:p>
            <a:r>
              <a:rPr lang="en-US" dirty="0"/>
              <a:t>Theorize about the underlying cognitive search process</a:t>
            </a:r>
          </a:p>
          <a:p>
            <a:r>
              <a:rPr lang="en-US" dirty="0" smtClean="0"/>
              <a:t>Individual </a:t>
            </a:r>
            <a:r>
              <a:rPr lang="en-US" dirty="0" smtClean="0"/>
              <a:t>Information search process (cognitive) primed by social interactions</a:t>
            </a:r>
          </a:p>
          <a:p>
            <a:r>
              <a:rPr lang="en-US" dirty="0" smtClean="0"/>
              <a:t>Human memory represented as search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727CC-0460-4F21-A478-93EED1989FE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15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Random</a:t>
            </a:r>
          </a:p>
          <a:p>
            <a:pPr lvl="1"/>
            <a:r>
              <a:rPr lang="en-US" dirty="0" smtClean="0"/>
              <a:t>Random walks in search of information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800000"/>
                </a:solidFill>
                <a:cs typeface="ＭＳ Ｐゴシック" pitchFamily="-110" charset="-128"/>
              </a:rPr>
              <a:t>Local </a:t>
            </a:r>
            <a:r>
              <a:rPr lang="en-US" sz="3600" dirty="0">
                <a:solidFill>
                  <a:srgbClr val="800000"/>
                </a:solidFill>
                <a:cs typeface="ＭＳ Ｐゴシック" pitchFamily="-110" charset="-128"/>
              </a:rPr>
              <a:t>Search </a:t>
            </a:r>
            <a:r>
              <a:rPr lang="en-US" dirty="0" smtClean="0"/>
              <a:t>(Local Search &amp; Uphill)</a:t>
            </a:r>
          </a:p>
          <a:p>
            <a:pPr lvl="1"/>
            <a:r>
              <a:rPr lang="en-US" dirty="0"/>
              <a:t>Discussion topic is the cue</a:t>
            </a:r>
          </a:p>
          <a:p>
            <a:pPr lvl="1"/>
            <a:r>
              <a:rPr lang="en-US" dirty="0" smtClean="0"/>
              <a:t>Searches information in the current neighborhood</a:t>
            </a:r>
          </a:p>
          <a:p>
            <a:pPr lvl="1"/>
            <a:r>
              <a:rPr lang="en-US" dirty="0" smtClean="0"/>
              <a:t>Uphill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800000"/>
                </a:solidFill>
                <a:cs typeface="ＭＳ Ｐゴシック" pitchFamily="-110" charset="-128"/>
              </a:rPr>
              <a:t>Memory Aided </a:t>
            </a:r>
            <a:r>
              <a:rPr lang="en-US" sz="3600" dirty="0" smtClean="0">
                <a:solidFill>
                  <a:srgbClr val="800000"/>
                </a:solidFill>
                <a:cs typeface="ＭＳ Ｐゴシック" pitchFamily="-110" charset="-128"/>
              </a:rPr>
              <a:t>Search</a:t>
            </a:r>
            <a:endParaRPr lang="en-US" dirty="0" smtClean="0"/>
          </a:p>
          <a:p>
            <a:pPr lvl="1"/>
            <a:r>
              <a:rPr lang="en-US" dirty="0" smtClean="0"/>
              <a:t>Uses recognition memory to identify regions to search</a:t>
            </a:r>
          </a:p>
          <a:p>
            <a:pPr lvl="1"/>
            <a:r>
              <a:rPr lang="en-US" dirty="0" smtClean="0"/>
              <a:t>Marks off attacks found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43B9F4-C108-45D1-BD71-5A54CEEA14F9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1172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en-US" dirty="0" smtClean="0"/>
              <a:t>Measures in parallel to the experiment</a:t>
            </a:r>
          </a:p>
          <a:p>
            <a:endParaRPr lang="en-US" dirty="0" smtClean="0"/>
          </a:p>
          <a:p>
            <a:r>
              <a:rPr lang="en-US" dirty="0" smtClean="0"/>
              <a:t>Discussion Focus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727CC-0460-4F21-A478-93EED1989FE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754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models faired against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Bayesian statistics was employed</a:t>
            </a:r>
          </a:p>
          <a:p>
            <a:r>
              <a:rPr lang="en-US" dirty="0" smtClean="0"/>
              <a:t>Cognitive </a:t>
            </a:r>
            <a:r>
              <a:rPr lang="en-US" dirty="0" smtClean="0"/>
              <a:t>search           </a:t>
            </a:r>
            <a:r>
              <a:rPr lang="en-US" dirty="0" smtClean="0"/>
              <a:t>Less-biased</a:t>
            </a:r>
            <a:endParaRPr lang="en-US" dirty="0" smtClean="0"/>
          </a:p>
          <a:p>
            <a:r>
              <a:rPr lang="en-US" dirty="0" smtClean="0"/>
              <a:t>Local Search		</a:t>
            </a:r>
            <a:r>
              <a:rPr lang="en-US" dirty="0" smtClean="0"/>
              <a:t>      Biased discussion</a:t>
            </a:r>
            <a:endParaRPr lang="en-US" dirty="0"/>
          </a:p>
        </p:txBody>
      </p:sp>
      <p:sp>
        <p:nvSpPr>
          <p:cNvPr id="4" name="Left-Right Arrow 3"/>
          <p:cNvSpPr/>
          <p:nvPr/>
        </p:nvSpPr>
        <p:spPr>
          <a:xfrm>
            <a:off x="3962400" y="2220468"/>
            <a:ext cx="990600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-Right Arrow 4"/>
          <p:cNvSpPr/>
          <p:nvPr/>
        </p:nvSpPr>
        <p:spPr>
          <a:xfrm>
            <a:off x="3276600" y="2895600"/>
            <a:ext cx="990600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43B9F4-C108-45D1-BD71-5A54CEEA14F9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5499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Inferences from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People are using simple heuristics and search locally for information when they undergo bias</a:t>
            </a:r>
          </a:p>
          <a:p>
            <a:pPr lvl="1"/>
            <a:r>
              <a:rPr lang="en-US" dirty="0" smtClean="0"/>
              <a:t>Lack global view &amp; Low recognition</a:t>
            </a:r>
          </a:p>
          <a:p>
            <a:pPr lvl="1"/>
            <a:r>
              <a:rPr lang="en-US" dirty="0" smtClean="0"/>
              <a:t>Essential to develop associations and develop context on the data</a:t>
            </a:r>
          </a:p>
          <a:p>
            <a:r>
              <a:rPr lang="en-US" dirty="0" smtClean="0"/>
              <a:t>Cognitive Friendly visualizations</a:t>
            </a:r>
            <a:endParaRPr lang="en-US" dirty="0" smtClean="0"/>
          </a:p>
          <a:p>
            <a:pPr lvl="1"/>
            <a:r>
              <a:rPr lang="en-US" dirty="0"/>
              <a:t>H</a:t>
            </a:r>
            <a:r>
              <a:rPr lang="en-US" dirty="0" smtClean="0"/>
              <a:t>igher </a:t>
            </a:r>
            <a:r>
              <a:rPr lang="en-US" dirty="0" smtClean="0"/>
              <a:t>recognition </a:t>
            </a:r>
            <a:endParaRPr lang="en-US" dirty="0" smtClean="0"/>
          </a:p>
          <a:p>
            <a:pPr lvl="1"/>
            <a:r>
              <a:rPr lang="en-US" dirty="0" smtClean="0"/>
              <a:t>Less Load</a:t>
            </a:r>
            <a:endParaRPr lang="en-US" dirty="0" smtClean="0"/>
          </a:p>
          <a:p>
            <a:pPr lvl="1"/>
            <a:r>
              <a:rPr lang="en-US" dirty="0" smtClean="0"/>
              <a:t>Global search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43B9F4-C108-45D1-BD71-5A54CEEA14F9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49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sz="3200" dirty="0" smtClean="0"/>
              <a:t>Cyber SA requires collaboration of analysts</a:t>
            </a:r>
          </a:p>
          <a:p>
            <a:r>
              <a:rPr lang="en-US" sz="3200" dirty="0" smtClean="0"/>
              <a:t>Collaboration can be biased</a:t>
            </a:r>
          </a:p>
          <a:p>
            <a:r>
              <a:rPr lang="en-US" sz="3200" dirty="0" smtClean="0"/>
              <a:t>Visualization prototype mitigates that bias</a:t>
            </a:r>
          </a:p>
          <a:p>
            <a:r>
              <a:rPr lang="en-US" sz="3200" dirty="0" smtClean="0"/>
              <a:t>Agent-based model corroborates</a:t>
            </a:r>
          </a:p>
          <a:p>
            <a:r>
              <a:rPr lang="en-US" sz="3200" dirty="0" smtClean="0"/>
              <a:t>Supports understanding of </a:t>
            </a:r>
            <a:r>
              <a:rPr lang="en-US" sz="3200" dirty="0" smtClean="0"/>
              <a:t>cognitive </a:t>
            </a:r>
            <a:r>
              <a:rPr lang="en-US" sz="3200" dirty="0" smtClean="0"/>
              <a:t>underpinnings of cyber SA in design of interventions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43B9F4-C108-45D1-BD71-5A54CEEA14F9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0340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4080"/>
              </a:lnSpc>
            </a:pPr>
            <a:r>
              <a:rPr lang="en-US" dirty="0"/>
              <a:t>Cyber attacks have </a:t>
            </a:r>
            <a:r>
              <a:rPr lang="en-US" dirty="0" smtClean="0"/>
              <a:t>evolved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ts val="4080"/>
              </a:lnSpc>
            </a:pPr>
            <a:r>
              <a:rPr lang="en-US" dirty="0" smtClean="0"/>
              <a:t>Multi-step, Advanced Persistent Threats (APT) &amp; Stealth attacks</a:t>
            </a:r>
          </a:p>
          <a:p>
            <a:pPr>
              <a:lnSpc>
                <a:spcPts val="4080"/>
              </a:lnSpc>
            </a:pPr>
            <a:r>
              <a:rPr lang="en-US" dirty="0" smtClean="0"/>
              <a:t>Detecting multi-step and stealth attacks</a:t>
            </a:r>
          </a:p>
          <a:p>
            <a:pPr lvl="1">
              <a:lnSpc>
                <a:spcPts val="4080"/>
              </a:lnSpc>
            </a:pPr>
            <a:r>
              <a:rPr lang="en-US" dirty="0" smtClean="0"/>
              <a:t>Requires advanced </a:t>
            </a:r>
            <a:r>
              <a:rPr lang="en-US" dirty="0" smtClean="0"/>
              <a:t>forensics tools</a:t>
            </a:r>
            <a:endParaRPr lang="en-US" dirty="0" smtClean="0"/>
          </a:p>
          <a:p>
            <a:pPr lvl="1">
              <a:lnSpc>
                <a:spcPts val="4080"/>
              </a:lnSpc>
            </a:pPr>
            <a:r>
              <a:rPr lang="en-US" dirty="0" smtClean="0"/>
              <a:t>Requires efficient information sharing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727CC-0460-4F21-A478-93EED1989FE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8051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Future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How </a:t>
            </a:r>
            <a:r>
              <a:rPr lang="en-US" dirty="0" smtClean="0"/>
              <a:t>to develop associations </a:t>
            </a:r>
            <a:r>
              <a:rPr lang="en-US" dirty="0" smtClean="0"/>
              <a:t>between reports </a:t>
            </a:r>
            <a:r>
              <a:rPr lang="en-US" dirty="0" smtClean="0"/>
              <a:t>for </a:t>
            </a:r>
            <a:r>
              <a:rPr lang="en-US" dirty="0" smtClean="0"/>
              <a:t>such a visualization </a:t>
            </a:r>
            <a:r>
              <a:rPr lang="en-US" dirty="0" smtClean="0"/>
              <a:t>?  </a:t>
            </a:r>
          </a:p>
          <a:p>
            <a:r>
              <a:rPr lang="en-US" dirty="0" smtClean="0"/>
              <a:t>Other cognitive </a:t>
            </a:r>
            <a:r>
              <a:rPr lang="en-US" dirty="0" smtClean="0"/>
              <a:t>b</a:t>
            </a:r>
            <a:r>
              <a:rPr lang="en-US" dirty="0" smtClean="0"/>
              <a:t>iases in forensics ? </a:t>
            </a:r>
            <a:endParaRPr lang="en-US" dirty="0" smtClean="0"/>
          </a:p>
          <a:p>
            <a:pPr lvl="1"/>
            <a:r>
              <a:rPr lang="en-US" dirty="0" smtClean="0"/>
              <a:t>Confirmation Bias – High </a:t>
            </a:r>
            <a:r>
              <a:rPr lang="en-US" dirty="0" smtClean="0"/>
              <a:t>chance 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43B9F4-C108-45D1-BD71-5A54CEEA14F9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0407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/>
                <a:cs typeface="ＭＳ Ｐゴシック"/>
              </a:rPr>
              <a:t>Questions</a:t>
            </a:r>
          </a:p>
        </p:txBody>
      </p:sp>
      <p:pic>
        <p:nvPicPr>
          <p:cNvPr id="62466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-14853" r="-14853"/>
          <a:stretch>
            <a:fillRect/>
          </a:stretch>
        </p:blipFill>
        <p:spPr>
          <a:xfrm>
            <a:off x="1371600" y="1524000"/>
            <a:ext cx="6705600" cy="3687763"/>
          </a:xfrm>
        </p:spPr>
      </p:pic>
      <p:sp>
        <p:nvSpPr>
          <p:cNvPr id="6246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4A615D-A2A0-48A5-86CC-0A4D4084DB13}" type="slidenum">
              <a:rPr lang="en-US" smtClean="0">
                <a:ea typeface="ＭＳ Ｐゴシック"/>
                <a:cs typeface="ＭＳ Ｐゴシック"/>
              </a:rPr>
              <a:pPr/>
              <a:t>51</a:t>
            </a:fld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5486400"/>
            <a:ext cx="3048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  <a:cs typeface="+mn-cs"/>
              </a:rPr>
              <a:t>ncooke@asu.edu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Cybe</a:t>
            </a:r>
            <a:r>
              <a:rPr lang="en-US" dirty="0" smtClean="0"/>
              <a:t>r Defense - </a:t>
            </a:r>
            <a:r>
              <a:rPr lang="en-US" dirty="0" smtClean="0"/>
              <a:t>Forensics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Analyze past evidences </a:t>
            </a:r>
          </a:p>
          <a:p>
            <a:r>
              <a:rPr lang="en-US" dirty="0" smtClean="0"/>
              <a:t>Detect a </a:t>
            </a:r>
            <a:r>
              <a:rPr lang="en-US" dirty="0" smtClean="0"/>
              <a:t>larger </a:t>
            </a:r>
            <a:r>
              <a:rPr lang="en-US" dirty="0" smtClean="0"/>
              <a:t>story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895600"/>
            <a:ext cx="4419600" cy="329821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43B9F4-C108-45D1-BD71-5A54CEEA14F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3270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There is a lack of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Raytheon’s </a:t>
            </a:r>
            <a:r>
              <a:rPr lang="en-US" dirty="0"/>
              <a:t>r</a:t>
            </a:r>
            <a:r>
              <a:rPr lang="en-US" dirty="0" smtClean="0"/>
              <a:t>ecent survey </a:t>
            </a:r>
            <a:r>
              <a:rPr lang="en-US" dirty="0" smtClean="0"/>
              <a:t>revealed:</a:t>
            </a:r>
          </a:p>
          <a:p>
            <a:pPr marL="457200" lvl="1" indent="0">
              <a:buNone/>
            </a:pPr>
            <a:r>
              <a:rPr lang="en-US" i="1" dirty="0" smtClean="0"/>
              <a:t>“69 percent of the professionals surveyed said their security tools don't provide enough contextual information to determine the intent behind reported incidents”</a:t>
            </a:r>
          </a:p>
          <a:p>
            <a:r>
              <a:rPr lang="en-US" dirty="0" smtClean="0"/>
              <a:t>Currently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Isolated </a:t>
            </a:r>
            <a:r>
              <a:rPr lang="en-US" dirty="0" smtClean="0"/>
              <a:t>analysis</a:t>
            </a:r>
            <a:endParaRPr lang="en-US" dirty="0"/>
          </a:p>
          <a:p>
            <a:pPr lvl="1"/>
            <a:r>
              <a:rPr lang="en-US" dirty="0"/>
              <a:t>Tools don’t offer cohesiveness or </a:t>
            </a:r>
            <a:r>
              <a:rPr lang="en-US" dirty="0" smtClean="0"/>
              <a:t>context</a:t>
            </a:r>
            <a:endParaRPr lang="en-US" dirty="0"/>
          </a:p>
          <a:p>
            <a:pPr lvl="1"/>
            <a:r>
              <a:rPr lang="en-US" dirty="0"/>
              <a:t>Analysts blinded and tunneled</a:t>
            </a:r>
          </a:p>
          <a:p>
            <a:pPr marL="457200" lvl="1" indent="0">
              <a:buNone/>
            </a:pPr>
            <a:endParaRPr lang="en-US" i="1" dirty="0"/>
          </a:p>
          <a:p>
            <a:pPr marL="457200" lvl="1" indent="0">
              <a:buNone/>
            </a:pPr>
            <a:endParaRPr lang="en-US" i="1" dirty="0" smtClean="0"/>
          </a:p>
          <a:p>
            <a:pPr marL="457200" lvl="1" indent="0"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43B9F4-C108-45D1-BD71-5A54CEEA14F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4244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Solution - </a:t>
            </a:r>
            <a:r>
              <a:rPr lang="en-US" dirty="0"/>
              <a:t>Machine Learning and Data analytics 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 </a:t>
            </a:r>
            <a:r>
              <a:rPr lang="en-US" dirty="0"/>
              <a:t>perfect context computing ?</a:t>
            </a:r>
          </a:p>
          <a:p>
            <a:r>
              <a:rPr lang="en-US" dirty="0" smtClean="0"/>
              <a:t>Humans survival mechanism</a:t>
            </a:r>
          </a:p>
          <a:p>
            <a:r>
              <a:rPr lang="en-US" dirty="0" smtClean="0"/>
              <a:t>Why </a:t>
            </a:r>
            <a:r>
              <a:rPr lang="en-US" dirty="0"/>
              <a:t>don’t we use humans teams themselves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43B9F4-C108-45D1-BD71-5A54CEEA14F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2581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Cyber Defense Lacks Teamwork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5344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Low Information exchange</a:t>
            </a:r>
          </a:p>
          <a:p>
            <a:r>
              <a:rPr lang="en-US" dirty="0" smtClean="0"/>
              <a:t>Low </a:t>
            </a:r>
            <a:r>
              <a:rPr lang="en-US" dirty="0" smtClean="0"/>
              <a:t>understanding of how analyst team works and exchange information</a:t>
            </a:r>
          </a:p>
          <a:p>
            <a:r>
              <a:rPr lang="en-US" dirty="0" smtClean="0"/>
              <a:t>Existing collaboration tools: Emails, chat systems and wiki</a:t>
            </a:r>
          </a:p>
          <a:p>
            <a:pPr marL="0" indent="0" algn="ctr">
              <a:buNone/>
            </a:pPr>
            <a:endParaRPr lang="en-US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tx1"/>
                </a:solidFill>
              </a:rPr>
              <a:t>Sitting </a:t>
            </a:r>
            <a:r>
              <a:rPr lang="en-US" b="1" dirty="0" smtClean="0">
                <a:solidFill>
                  <a:schemeClr val="tx1"/>
                </a:solidFill>
              </a:rPr>
              <a:t>together in a office and using chat clients is not teamwork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727CC-0460-4F21-A478-93EED1989FE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3397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11073</TotalTime>
  <Words>1931</Words>
  <Application>Microsoft Office PowerPoint</Application>
  <PresentationFormat>On-screen Show (4:3)</PresentationFormat>
  <Paragraphs>394</Paragraphs>
  <Slides>51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ＭＳ Ｐゴシック</vt:lpstr>
      <vt:lpstr>Arial</vt:lpstr>
      <vt:lpstr>Calibri</vt:lpstr>
      <vt:lpstr>Times New Roman</vt:lpstr>
      <vt:lpstr>Wingdings 3</vt:lpstr>
      <vt:lpstr>Office Theme</vt:lpstr>
      <vt:lpstr>Information Pooling Bias in Collaborative Cyber Forensics</vt:lpstr>
      <vt:lpstr>PowerPoint Presentation</vt:lpstr>
      <vt:lpstr>PowerPoint Presentation</vt:lpstr>
      <vt:lpstr>PowerPoint Presentation</vt:lpstr>
      <vt:lpstr>Cyber attacks have evolved</vt:lpstr>
      <vt:lpstr>Cyber Defense - Forensics Analysis</vt:lpstr>
      <vt:lpstr>There is a lack of Context</vt:lpstr>
      <vt:lpstr>Solution - Machine Learning and Data analytics ? </vt:lpstr>
      <vt:lpstr>Cyber Defense Lacks Teamwork</vt:lpstr>
      <vt:lpstr>Problem Statements</vt:lpstr>
      <vt:lpstr>Human Cognitive Biases</vt:lpstr>
      <vt:lpstr>Explored Social Psychology</vt:lpstr>
      <vt:lpstr>Information Pooling Bias</vt:lpstr>
      <vt:lpstr>Information Pooling Bias</vt:lpstr>
      <vt:lpstr>Resemblance to APT and multi-step</vt:lpstr>
      <vt:lpstr>Effect of inefficient Information Sharing</vt:lpstr>
      <vt:lpstr>A Quick Review</vt:lpstr>
      <vt:lpstr>Research Question 1</vt:lpstr>
      <vt:lpstr>Research Question 2</vt:lpstr>
      <vt:lpstr>Procedure</vt:lpstr>
      <vt:lpstr>Procedure</vt:lpstr>
      <vt:lpstr>Attack Kinds</vt:lpstr>
      <vt:lpstr>PowerPoint Presentation</vt:lpstr>
      <vt:lpstr>Information distribution Used -Similar to earlier studies-</vt:lpstr>
      <vt:lpstr>Experiment Design</vt:lpstr>
      <vt:lpstr>Collaborative Visualization Tool</vt:lpstr>
      <vt:lpstr>PowerPoint Presentation</vt:lpstr>
      <vt:lpstr>Measures</vt:lpstr>
      <vt:lpstr>Expected Results</vt:lpstr>
      <vt:lpstr> Experiment Results</vt:lpstr>
      <vt:lpstr>Team Level Measures</vt:lpstr>
      <vt:lpstr>Mission 1 Descriptives</vt:lpstr>
      <vt:lpstr>Mission2 Descriptives</vt:lpstr>
      <vt:lpstr>Percentage of shared information discussed in Mission 2</vt:lpstr>
      <vt:lpstr>Percentage of unique information discussed in Mission 2</vt:lpstr>
      <vt:lpstr>Number of attacks detected (Performance) in Mission 2</vt:lpstr>
      <vt:lpstr>Multiple Comparisons</vt:lpstr>
      <vt:lpstr>Percentage of shared information discussed compared between Missions</vt:lpstr>
      <vt:lpstr>Percentage of unique information discussed compared between Missions</vt:lpstr>
      <vt:lpstr>Number of attacks detected (Performance) compared between Missions</vt:lpstr>
      <vt:lpstr>Number of shared attacks detected (Performance) compared between Missions</vt:lpstr>
      <vt:lpstr>Number of unique attacks detected (Performance) compared between Missions</vt:lpstr>
      <vt:lpstr>Summary of Experiment Results</vt:lpstr>
      <vt:lpstr>Computational Model of Experiment</vt:lpstr>
      <vt:lpstr>Models</vt:lpstr>
      <vt:lpstr>Measures</vt:lpstr>
      <vt:lpstr>How models faired against experiment</vt:lpstr>
      <vt:lpstr>Inferences from model</vt:lpstr>
      <vt:lpstr>Conclusion</vt:lpstr>
      <vt:lpstr>Future Questions</vt:lpstr>
      <vt:lpstr>Questions</vt:lpstr>
    </vt:vector>
  </TitlesOfParts>
  <Company>McGaughy Design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Malcolm McGaughy</dc:creator>
  <cp:lastModifiedBy>Rajivan, Prashanth</cp:lastModifiedBy>
  <cp:revision>399</cp:revision>
  <cp:lastPrinted>2011-09-05T18:11:03Z</cp:lastPrinted>
  <dcterms:created xsi:type="dcterms:W3CDTF">2011-09-09T15:53:12Z</dcterms:created>
  <dcterms:modified xsi:type="dcterms:W3CDTF">2014-11-18T16:27:03Z</dcterms:modified>
</cp:coreProperties>
</file>