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89" r:id="rId2"/>
    <p:sldId id="301" r:id="rId3"/>
    <p:sldId id="318" r:id="rId4"/>
    <p:sldId id="329" r:id="rId5"/>
    <p:sldId id="388" r:id="rId6"/>
    <p:sldId id="327" r:id="rId7"/>
    <p:sldId id="341" r:id="rId8"/>
    <p:sldId id="354" r:id="rId9"/>
    <p:sldId id="376" r:id="rId10"/>
    <p:sldId id="369" r:id="rId11"/>
    <p:sldId id="391" r:id="rId12"/>
    <p:sldId id="392" r:id="rId13"/>
    <p:sldId id="364" r:id="rId14"/>
    <p:sldId id="363" r:id="rId15"/>
    <p:sldId id="374" r:id="rId16"/>
    <p:sldId id="373" r:id="rId17"/>
    <p:sldId id="377" r:id="rId18"/>
    <p:sldId id="386" r:id="rId19"/>
    <p:sldId id="393" r:id="rId20"/>
    <p:sldId id="381" r:id="rId21"/>
    <p:sldId id="380" r:id="rId22"/>
    <p:sldId id="382" r:id="rId23"/>
    <p:sldId id="383" r:id="rId24"/>
    <p:sldId id="384" r:id="rId25"/>
    <p:sldId id="385" r:id="rId26"/>
    <p:sldId id="390" r:id="rId2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 McNeese" initials="MM" lastIdx="8" clrIdx="0"/>
  <p:cmAuthor id="1" name="dhall" initials="d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164"/>
    <a:srgbClr val="09BD3E"/>
    <a:srgbClr val="A93F14"/>
    <a:srgbClr val="FCFBC5"/>
    <a:srgbClr val="F9F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2" autoAdjust="0"/>
    <p:restoredTop sz="99701" autoAdjust="0"/>
  </p:normalViewPr>
  <p:slideViewPr>
    <p:cSldViewPr snapToGrid="0">
      <p:cViewPr>
        <p:scale>
          <a:sx n="100" d="100"/>
          <a:sy n="100" d="100"/>
        </p:scale>
        <p:origin x="-98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50"/>
    </p:cViewPr>
  </p:sorterViewPr>
  <p:notesViewPr>
    <p:cSldViewPr snapToGrid="0">
      <p:cViewPr varScale="1">
        <p:scale>
          <a:sx n="74" d="100"/>
          <a:sy n="74" d="100"/>
        </p:scale>
        <p:origin x="-3008" y="-10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B9BA878-9DE9-42BC-B806-3E2B8C93B504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B8480EE-51C6-4AC6-9A31-AE5C115F1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10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C24C6A-0E61-4770-986B-476039358790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6823AAF-14BC-48AC-9968-88BCE2B7E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4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3AAF-14BC-48AC-9968-88BCE2B7E6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3AAF-14BC-48AC-9968-88BCE2B7E6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1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3AAF-14BC-48AC-9968-88BCE2B7E62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7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3AAF-14BC-48AC-9968-88BCE2B7E62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0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Based on interviews w 2 IST-SRA teams </a:t>
            </a:r>
          </a:p>
          <a:p>
            <a:r>
              <a:rPr lang="en-US" sz="2400" dirty="0" smtClean="0"/>
              <a:t>Participating in Cyber Security Exercises</a:t>
            </a:r>
          </a:p>
          <a:p>
            <a:endParaRPr lang="en-US" sz="2400" dirty="0"/>
          </a:p>
          <a:p>
            <a:pPr marL="457200" indent="-457200">
              <a:buAutoNum type="alphaLcParenR"/>
            </a:pPr>
            <a:r>
              <a:rPr lang="en-US" sz="2400" dirty="0" smtClean="0"/>
              <a:t>Collegiate Cyber-Defense Challenge</a:t>
            </a:r>
          </a:p>
          <a:p>
            <a:pPr marL="457200" indent="-457200">
              <a:buAutoNum type="alphaLcParenR"/>
            </a:pPr>
            <a:r>
              <a:rPr lang="en-US" sz="2400" dirty="0"/>
              <a:t>CSI </a:t>
            </a:r>
            <a:r>
              <a:rPr lang="en-US" sz="2400" dirty="0" err="1"/>
              <a:t>CyberSEED</a:t>
            </a:r>
            <a:r>
              <a:rPr lang="en-US" sz="2400" dirty="0"/>
              <a:t> hacking </a:t>
            </a:r>
            <a:r>
              <a:rPr lang="en-US" sz="2400" dirty="0" smtClean="0"/>
              <a:t>competition</a:t>
            </a:r>
          </a:p>
          <a:p>
            <a:pPr marL="457200" indent="-457200">
              <a:buAutoNum type="alphaLcParenR"/>
            </a:pPr>
            <a:endParaRPr lang="en-US" sz="2400" dirty="0"/>
          </a:p>
          <a:p>
            <a:r>
              <a:rPr lang="en-US" sz="2400" dirty="0" smtClean="0"/>
              <a:t>We will utilize interviews to propagate the DL and AH.  (pre and post </a:t>
            </a:r>
            <a:r>
              <a:rPr lang="en-US" sz="2400" smtClean="0"/>
              <a:t>hoc analysis)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3AAF-14BC-48AC-9968-88BCE2B7E62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89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en-US" sz="2000" b="1" dirty="0" smtClean="0"/>
              <a:t>Shared </a:t>
            </a:r>
            <a:r>
              <a:rPr lang="en-US" sz="2000" b="1" dirty="0"/>
              <a:t>SA Inventory (Endsley,2009) </a:t>
            </a:r>
            <a:endParaRPr lang="en-US" sz="2000" b="1" dirty="0" smtClean="0"/>
          </a:p>
          <a:p>
            <a:pPr marL="457200" indent="-457200">
              <a:buAutoNum type="alphaLcParenR"/>
            </a:pPr>
            <a:endParaRPr lang="en-US" sz="2000" b="1" dirty="0"/>
          </a:p>
          <a:p>
            <a:pPr marL="457200" indent="-457200">
              <a:buAutoNum type="alphaLcParenR"/>
            </a:pPr>
            <a:r>
              <a:rPr lang="en-US" sz="2000" b="1" dirty="0" smtClean="0"/>
              <a:t> </a:t>
            </a:r>
            <a:r>
              <a:rPr lang="en-US" sz="2000" b="1" dirty="0"/>
              <a:t>b) quick SA assessment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3AAF-14BC-48AC-9968-88BCE2B7E62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50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23AAF-14BC-48AC-9968-88BCE2B7E62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1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345C8B-7575-4803-9513-94D5FA08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345C8B-7575-4803-9513-94D5FA08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345C8B-7575-4803-9513-94D5FA08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19400" cy="396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345C8B-7575-4803-9513-94D5FA086E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7571232" y="0"/>
            <a:ext cx="1572768" cy="1207008"/>
          </a:xfrm>
          <a:prstGeom prst="rect">
            <a:avLst/>
          </a:prstGeom>
          <a:solidFill>
            <a:srgbClr val="FCF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48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1028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94A5-4BA5-40AB-9BD2-CFF727D36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Screen shot 2010-09-09 at 8.17.43 A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566" y="642768"/>
            <a:ext cx="15524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320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45C8B-7575-4803-9513-94D5FA086E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345C8B-7575-4803-9513-94D5FA08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345C8B-7575-4803-9513-94D5FA08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345C8B-7575-4803-9513-94D5FA08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345C8B-7575-4803-9513-94D5FA08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345C8B-7575-4803-9513-94D5FA08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345C8B-7575-4803-9513-94D5FA08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E22-017A-4DBA-BF43-3205754F62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345C8B-7575-4803-9513-94D5FA086E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gif"/><Relationship Id="rId16" Type="http://schemas.openxmlformats.org/officeDocument/2006/relationships/hyperlink" Target="http://en.wikipedia.org/wiki/File:ARL_logo.png" TargetMode="External"/><Relationship Id="rId17" Type="http://schemas.openxmlformats.org/officeDocument/2006/relationships/image" Target="../media/image2.png"/><Relationship Id="rId18" Type="http://schemas.openxmlformats.org/officeDocument/2006/relationships/image" Target="../media/image3.jpeg"/><Relationship Id="rId19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12366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6" descr="http://www.icb.ucsb.edu/partners/logos/small-aro-logo.g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1838"/>
            <a:ext cx="1066800" cy="1066800"/>
          </a:xfrm>
          <a:prstGeom prst="rect">
            <a:avLst/>
          </a:prstGeom>
          <a:noFill/>
        </p:spPr>
      </p:pic>
      <p:pic>
        <p:nvPicPr>
          <p:cNvPr id="9" name="Picture 4" descr="ARL logo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43000" y="609600"/>
            <a:ext cx="906565" cy="58102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594600" y="59266"/>
            <a:ext cx="1540934" cy="1138425"/>
            <a:chOff x="5795433" y="0"/>
            <a:chExt cx="1540934" cy="1138425"/>
          </a:xfrm>
        </p:grpSpPr>
        <p:pic>
          <p:nvPicPr>
            <p:cNvPr id="11" name="Picture 12" descr="cmif-logo_2nd.jpg"/>
            <p:cNvPicPr>
              <a:picLocks noChangeAspect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799666" y="0"/>
              <a:ext cx="1532467" cy="56543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grpSp>
          <p:nvGrpSpPr>
            <p:cNvPr id="12" name="Group 21"/>
            <p:cNvGrpSpPr/>
            <p:nvPr userDrawn="1"/>
          </p:nvGrpSpPr>
          <p:grpSpPr>
            <a:xfrm>
              <a:off x="5795433" y="571497"/>
              <a:ext cx="1540934" cy="566928"/>
              <a:chOff x="7620000" y="381000"/>
              <a:chExt cx="1524000" cy="56692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620000" y="381000"/>
                <a:ext cx="1524000" cy="5669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2" descr="C:\DOCUME~1\mpj6\LOCALS~1\Temp\Rar$DR02.328\UB_print_logos\Print Logos - color\blue_gray\2 line_blue_gray.tif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7658100" y="554938"/>
                <a:ext cx="1447800" cy="21905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5" name="Rectangle 53"/>
          <p:cNvSpPr>
            <a:spLocks noChangeArrowheads="1"/>
          </p:cNvSpPr>
          <p:nvPr/>
        </p:nvSpPr>
        <p:spPr bwMode="auto">
          <a:xfrm>
            <a:off x="0" y="12192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7FE22-017A-4DBA-BF43-3205754F6218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hyperlink" Target="http://www.threattracksecurity.com/it-blog/adobe-exploit-cve-2014-0502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Architecture, models and experiments in cognitive-based cyber situation awareness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David Hall</a:t>
            </a:r>
          </a:p>
          <a:p>
            <a:r>
              <a:rPr lang="en-US" sz="2000" dirty="0" smtClean="0"/>
              <a:t>Michael McNeese</a:t>
            </a:r>
          </a:p>
          <a:p>
            <a:r>
              <a:rPr lang="en-US" sz="2000" dirty="0" smtClean="0"/>
              <a:t>Nicklaus Giacobe</a:t>
            </a:r>
          </a:p>
          <a:p>
            <a:r>
              <a:rPr lang="en-US" sz="2000" dirty="0" smtClean="0"/>
              <a:t>Jeffrey Rimland</a:t>
            </a: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81" y="-5894"/>
            <a:ext cx="1528353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creen shot 2010-09-09 at 8.17.43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9881" y="609600"/>
            <a:ext cx="15524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1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9-09 at 8.17.43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67" y="-5894"/>
            <a:ext cx="1552434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25502" y="1402992"/>
            <a:ext cx="4626741" cy="3724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968" y="188771"/>
            <a:ext cx="498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 of Tripwire Benchmark for Successful &amp; Failed Authentication 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823" y="1429937"/>
            <a:ext cx="4161034" cy="22370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467" y="5190565"/>
            <a:ext cx="4626741" cy="8426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Example of Tripwire Benchmark for Successful &amp; Failed Authentication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2586" y="3877690"/>
            <a:ext cx="42314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dirty="0" smtClean="0"/>
              <a:t>Acquired the Tripwire Benchmark product</a:t>
            </a:r>
          </a:p>
          <a:p>
            <a:pPr marL="341313" lvl="1" indent="-107950">
              <a:buFont typeface="Arial" panose="020B0604020202020204" pitchFamily="34" charset="0"/>
              <a:buChar char="•"/>
            </a:pPr>
            <a:r>
              <a:rPr lang="en-US" sz="1400" dirty="0" smtClean="0"/>
              <a:t>Collects, aggregates and assesses cyber-security data from centralized servers</a:t>
            </a:r>
          </a:p>
          <a:p>
            <a:pPr marL="341313" lvl="1" indent="-107950">
              <a:buFont typeface="Arial" panose="020B0604020202020204" pitchFamily="34" charset="0"/>
              <a:buChar char="•"/>
            </a:pPr>
            <a:r>
              <a:rPr lang="en-US" sz="1400" dirty="0" smtClean="0"/>
              <a:t>Provides high-level scorecards to compare results with similar organizations (from an evolving community database)</a:t>
            </a:r>
          </a:p>
          <a:p>
            <a:pPr indent="-223837">
              <a:buFont typeface="Arial" panose="020B0604020202020204" pitchFamily="34" charset="0"/>
              <a:buChar char="•"/>
            </a:pPr>
            <a:r>
              <a:rPr lang="en-US" dirty="0" smtClean="0"/>
              <a:t>Investigations</a:t>
            </a:r>
          </a:p>
          <a:p>
            <a:pPr marL="341313" lvl="1" indent="-106363">
              <a:buFont typeface="Arial" panose="020B0604020202020204" pitchFamily="34" charset="0"/>
              <a:buChar char="•"/>
            </a:pPr>
            <a:r>
              <a:rPr lang="en-US" sz="1400" dirty="0"/>
              <a:t>Exploration of utility of </a:t>
            </a:r>
            <a:r>
              <a:rPr lang="en-US" sz="1400" dirty="0" smtClean="0"/>
              <a:t>scorecards</a:t>
            </a:r>
          </a:p>
          <a:p>
            <a:pPr marL="341313" lvl="1" indent="-106363">
              <a:buFont typeface="Arial" panose="020B0604020202020204" pitchFamily="34" charset="0"/>
              <a:buChar char="•"/>
            </a:pPr>
            <a:r>
              <a:rPr lang="en-US" sz="1400" dirty="0" smtClean="0"/>
              <a:t>Development of alternative representations &amp; visualizations</a:t>
            </a:r>
          </a:p>
          <a:p>
            <a:pPr marL="341313" lvl="1" indent="-106363">
              <a:buFont typeface="Arial" panose="020B0604020202020204" pitchFamily="34" charset="0"/>
              <a:buChar char="•"/>
            </a:pPr>
            <a:r>
              <a:rPr lang="en-US" sz="1400" dirty="0" smtClean="0"/>
              <a:t>Exploring the fusion of data across siloes (using the SKRM reference model)</a:t>
            </a:r>
            <a:endParaRPr lang="en-US" sz="1400" dirty="0"/>
          </a:p>
          <a:p>
            <a:pPr lvl="1" indent="-223837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332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9-09 at 8.17.43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67" y="-5894"/>
            <a:ext cx="1552434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0968" y="188771"/>
            <a:ext cx="498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Examples of Cyber Security Raw Data</a:t>
            </a:r>
          </a:p>
          <a:p>
            <a:pPr algn="ctr"/>
            <a:r>
              <a:rPr lang="en-US" sz="2400" b="1" dirty="0" smtClean="0"/>
              <a:t>Antivirus Logs</a:t>
            </a:r>
            <a:endParaRPr lang="en-US" sz="2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485101"/>
              </p:ext>
            </p:extLst>
          </p:nvPr>
        </p:nvGraphicFramePr>
        <p:xfrm>
          <a:off x="120074" y="1361402"/>
          <a:ext cx="8820729" cy="5316489"/>
        </p:xfrm>
        <a:graphic>
          <a:graphicData uri="http://schemas.openxmlformats.org/drawingml/2006/table">
            <a:tbl>
              <a:tblPr/>
              <a:tblGrid>
                <a:gridCol w="1295297"/>
                <a:gridCol w="428284"/>
                <a:gridCol w="654612"/>
                <a:gridCol w="334271"/>
                <a:gridCol w="873977"/>
                <a:gridCol w="546671"/>
                <a:gridCol w="257667"/>
                <a:gridCol w="282041"/>
                <a:gridCol w="571045"/>
                <a:gridCol w="595418"/>
                <a:gridCol w="598901"/>
                <a:gridCol w="592807"/>
                <a:gridCol w="1218693"/>
                <a:gridCol w="571045"/>
              </a:tblGrid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Filename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Type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Original Location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Location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Primary Action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Secondary Action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Logged By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 Description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 and Time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0eecd17c6c215b358b7b872b74bfd800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W32.Duqu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Cleaned by deletion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I:\duqu-samples\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deleted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11/5/2014 0:35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c9a31ea148232b201fe7cb7db5c75f5e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W32.Duqu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Cleaned by deletion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I:\duqu-samples\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deleted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11/5/2014 0:35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netp192.pnf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Trojan Horse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I:\duqu-samples\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quarantined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11/5/2014 0:35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b4ac366e24204d821376653279cbad86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Trojan Horse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I:\duqu-samples\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quarantined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11/5/2014 0:35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9749d38ae9b9ddd81b50aad679ee87ec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Infostealer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Cleaned by deletion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I:\duqu-samples\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deleted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11/5/2014 0:36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netp191.PNF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Trojan Horse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I:\duqu-samples\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quarantined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11/5/2014 0:36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4541e850a228eb69fd0f0e924624b245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W32.Duqu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Cleaned by deletion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I:\duqu-samples\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deleted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11/5/2014 0:36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e8d6b4dadb96ddb58775e6c85b10b6cc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Trojan Horse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I:\duqu-samples\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quarantined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11/5/2014 0:36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94c4ef91dfcd0c53a96fdc387f9f9c35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Trojan Horse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I:\duqu-samples\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quarantined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11/5/2014 0:37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cmi4464.PNF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Trojan Horse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I:\duqu-samples\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quarantined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11/5/2014 0:37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b4ac366e24204d821376653279cbad86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Trojan Horse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quarantined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14:05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e8d6b4dadb96ddb58775e6c85b10b6cc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Trojan Horse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quarantined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14:05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cmi4464.PNF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Trojan Horse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quarantined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netp192.pnf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Trojan Horse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quarantined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9749d38ae9b9ddd81b50aad679ee87ec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Infostealer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Cleaned by deletion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deleted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c9a31ea148232b201fe7cb7db5c75f5e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W32.Duqu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Cleaned by deletion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deleted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netp191.PNF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Trojan Horse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quarantined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4541e850a228eb69fd0f0e924624b245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W32.Duqu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Cleaned by deletion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deleted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94c4ef91dfcd0c53a96fdc387f9f9c35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Trojan Horse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quarantined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0eecd17c6c215b358b7b872b74bfd800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W32.Duqu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Cleaned by deletion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deleted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0eecd17c6c215b358b7b872b74bfd800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W32.Duqu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Cleaned by deletion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deleted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4541e850a228eb69fd0f0e924624b245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W32.Duqu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Cleaned by deletion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deleted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94c4ef91dfcd0c53a96fdc387f9f9c35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Trojan Horse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quarantined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9749d38ae9b9ddd81b50aad679ee87ec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Infostealer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Cleaned by deletion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deleted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b4ac366e24204d821376653279cbad86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Trojan Horse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quarantined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c9a31ea148232b201fe7cb7db5c75f5e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W32.Duqu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Cleaned by deletion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Virus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C:\Users\JValdez\Desktop\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WORKSTATION3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JValdez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Deleted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 security risk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Quarantine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Auto-Protect scan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file was deleted successfully.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11/6/2014 14:06</a:t>
                      </a:r>
                    </a:p>
                  </a:txBody>
                  <a:tcPr marL="2437" marR="2437" marT="2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13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9-09 at 8.17.43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67" y="-5894"/>
            <a:ext cx="1552434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0968" y="188771"/>
            <a:ext cx="498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Examples of Cyber Security Raw Data</a:t>
            </a:r>
          </a:p>
          <a:p>
            <a:pPr algn="ctr"/>
            <a:r>
              <a:rPr lang="en-US" sz="2400" b="1" dirty="0" smtClean="0"/>
              <a:t>Authentication Logs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5930"/>
            <a:ext cx="9147705" cy="54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1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583" y="49696"/>
            <a:ext cx="6957391" cy="1143000"/>
          </a:xfrm>
        </p:spPr>
        <p:txBody>
          <a:bodyPr/>
          <a:lstStyle/>
          <a:p>
            <a:r>
              <a:rPr lang="en-US" dirty="0" smtClean="0"/>
              <a:t>Complex Event Processing (CEP) for Cyber Situation Awareness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81" y="-5894"/>
            <a:ext cx="1528353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shot 2010-09-09 at 8.17.43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9881" y="609600"/>
            <a:ext cx="1552434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368" y="1746414"/>
            <a:ext cx="30721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 event processing (CEP)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Originally created for financial and stock trading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Subsequently applied to smart energy, RFID middleware and limited data fusion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Capabilities for rapid rule-based filtering, aggregation and event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hierarchy of “levels of analysis”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53" y="1746414"/>
            <a:ext cx="6062347" cy="43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Arrow 20"/>
          <p:cNvSpPr/>
          <p:nvPr/>
        </p:nvSpPr>
        <p:spPr>
          <a:xfrm rot="16200000">
            <a:off x="4158430" y="4936013"/>
            <a:ext cx="413188" cy="191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238500" y="5303389"/>
            <a:ext cx="2486796" cy="1145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Low-level events (red and blue) filtered and aggregated into a higher-level event (green)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44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CEP Processing Infrastructure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67" y="-5894"/>
            <a:ext cx="1552434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Screen shot 2010-09-09 at 8.17.43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0" y="1407459"/>
            <a:ext cx="6893858" cy="512781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4145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423" y="71718"/>
            <a:ext cx="6454588" cy="1143000"/>
          </a:xfrm>
        </p:spPr>
        <p:txBody>
          <a:bodyPr/>
          <a:lstStyle/>
          <a:p>
            <a:r>
              <a:rPr lang="en-US" dirty="0" smtClean="0"/>
              <a:t>Synergy between CEP and Coherence Network Builder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5835" y="1598798"/>
            <a:ext cx="8113059" cy="486475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67" y="-5894"/>
            <a:ext cx="1552434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creen shot 2010-09-09 at 8.17.43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1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24189" y="5557279"/>
            <a:ext cx="319531" cy="56095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48126" y="5484018"/>
            <a:ext cx="319531" cy="56095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98976" y="5414210"/>
            <a:ext cx="319531" cy="56095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60183" y="5325457"/>
            <a:ext cx="1680309" cy="8035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28600" y="4649031"/>
            <a:ext cx="715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Extracted Features: Virus Activity?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81929" y="6122714"/>
            <a:ext cx="214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Authentication Logs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9405" y="6136388"/>
            <a:ext cx="1257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Antivirus Logs</a:t>
            </a:r>
            <a:endParaRPr lang="en-US" sz="1400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7822147" y="4880855"/>
            <a:ext cx="192721" cy="246742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30477" y="4276838"/>
            <a:ext cx="1750494" cy="37129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Mentions of relevant current threats</a:t>
            </a:r>
            <a:endParaRPr lang="en-US" sz="1000" dirty="0"/>
          </a:p>
        </p:txBody>
      </p:sp>
      <p:sp>
        <p:nvSpPr>
          <p:cNvPr id="14" name="Rounded Rectangle 13"/>
          <p:cNvSpPr/>
          <p:nvPr/>
        </p:nvSpPr>
        <p:spPr>
          <a:xfrm>
            <a:off x="4627296" y="5312786"/>
            <a:ext cx="1680309" cy="8035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4270516">
            <a:off x="5332526" y="3814510"/>
            <a:ext cx="240485" cy="34634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16200000">
            <a:off x="5361313" y="4891021"/>
            <a:ext cx="192721" cy="246742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90897" y="4267313"/>
            <a:ext cx="1750494" cy="37129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Antivirus Events</a:t>
            </a:r>
            <a:endParaRPr lang="en-US" sz="1000" dirty="0"/>
          </a:p>
        </p:txBody>
      </p:sp>
      <p:sp>
        <p:nvSpPr>
          <p:cNvPr id="20" name="Right Arrow 19"/>
          <p:cNvSpPr/>
          <p:nvPr/>
        </p:nvSpPr>
        <p:spPr>
          <a:xfrm rot="16200000">
            <a:off x="3315181" y="3824713"/>
            <a:ext cx="240485" cy="34634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6200000">
            <a:off x="3391031" y="4910109"/>
            <a:ext cx="192721" cy="246742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46551" y="4285092"/>
            <a:ext cx="1750494" cy="37129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Authentication Events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7529176" y="5365050"/>
            <a:ext cx="319531" cy="56095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7581499" y="5461409"/>
            <a:ext cx="22335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79024" y="5613809"/>
            <a:ext cx="22335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86874" y="5714589"/>
            <a:ext cx="22335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77105" y="5807505"/>
            <a:ext cx="22335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81694" y="6112499"/>
            <a:ext cx="185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Cyber-security Blogs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736258" y="4649031"/>
            <a:ext cx="926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Extracted Features: Failed Logons?</a:t>
            </a:r>
            <a:endParaRPr lang="en-US" sz="1000" b="1" dirty="0"/>
          </a:p>
        </p:txBody>
      </p:sp>
      <p:sp>
        <p:nvSpPr>
          <p:cNvPr id="30" name="Rectangle 29"/>
          <p:cNvSpPr/>
          <p:nvPr/>
        </p:nvSpPr>
        <p:spPr>
          <a:xfrm>
            <a:off x="221673" y="1842065"/>
            <a:ext cx="6860020" cy="1926231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62811" y="1373588"/>
            <a:ext cx="416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Interaction/correlation between sources? </a:t>
            </a:r>
            <a:endParaRPr lang="en-US" dirty="0"/>
          </a:p>
        </p:txBody>
      </p:sp>
      <p:sp>
        <p:nvSpPr>
          <p:cNvPr id="32" name="Bent Arrow 31"/>
          <p:cNvSpPr/>
          <p:nvPr/>
        </p:nvSpPr>
        <p:spPr>
          <a:xfrm flipH="1">
            <a:off x="7081693" y="1936119"/>
            <a:ext cx="939144" cy="209701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05724" y="1312755"/>
            <a:ext cx="1597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Modulation from blog data?</a:t>
            </a:r>
            <a:endParaRPr lang="en-US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67" y="-5894"/>
            <a:ext cx="1552434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 descr="Screen shot 2010-09-09 at 8.17.43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9448" y="157035"/>
            <a:ext cx="4217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Crossing Hard Data Siloes using soft data (blogs)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14816" y="5325457"/>
            <a:ext cx="1680309" cy="8035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Screen Shot 2013-10-08 at 11.15.18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/>
          <a:stretch/>
        </p:blipFill>
        <p:spPr>
          <a:xfrm>
            <a:off x="790017" y="5399282"/>
            <a:ext cx="1561661" cy="677510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>
          <a:xfrm rot="17915865">
            <a:off x="1369814" y="3824713"/>
            <a:ext cx="240485" cy="34634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ight Arrow 46"/>
          <p:cNvSpPr/>
          <p:nvPr/>
        </p:nvSpPr>
        <p:spPr>
          <a:xfrm rot="16200000">
            <a:off x="1445664" y="4910109"/>
            <a:ext cx="192721" cy="246742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01184" y="4285092"/>
            <a:ext cx="1750494" cy="37129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Patch Management or </a:t>
            </a:r>
            <a:r>
              <a:rPr lang="en-US" sz="1000" dirty="0" err="1" smtClean="0">
                <a:solidFill>
                  <a:schemeClr val="tx1"/>
                </a:solidFill>
              </a:rPr>
              <a:t>Vuln</a:t>
            </a:r>
            <a:r>
              <a:rPr lang="en-US" sz="1000" dirty="0" smtClean="0">
                <a:solidFill>
                  <a:schemeClr val="tx1"/>
                </a:solidFill>
              </a:rPr>
              <a:t> Scan Events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61125" y="4667678"/>
            <a:ext cx="112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Extracted Features</a:t>
            </a:r>
            <a:r>
              <a:rPr lang="en-US" sz="1000" b="1" dirty="0"/>
              <a:t>:</a:t>
            </a:r>
            <a:endParaRPr lang="en-US" sz="1000" b="1" dirty="0" smtClean="0"/>
          </a:p>
          <a:p>
            <a:r>
              <a:rPr lang="en-US" sz="1000" b="1" dirty="0" smtClean="0"/>
              <a:t>Vulnerable Machines?</a:t>
            </a:r>
            <a:endParaRPr lang="en-US" sz="1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01184" y="6135385"/>
            <a:ext cx="214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Patch Management Logs</a:t>
            </a:r>
            <a:endParaRPr lang="en-US" sz="14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/>
          <a:srcRect l="19658" t="-1" r="39208" b="51190"/>
          <a:stretch/>
        </p:blipFill>
        <p:spPr>
          <a:xfrm>
            <a:off x="4701771" y="5350580"/>
            <a:ext cx="1560946" cy="7280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/>
          <a:srcRect l="60293" t="70986" r="15474" b="9349"/>
          <a:stretch/>
        </p:blipFill>
        <p:spPr>
          <a:xfrm>
            <a:off x="2748562" y="5375509"/>
            <a:ext cx="1518639" cy="729727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338439" y="1988066"/>
            <a:ext cx="6692038" cy="37129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 e.g.: http</a:t>
            </a:r>
            <a:r>
              <a:rPr lang="en-US" sz="1000" dirty="0"/>
              <a:t>://www.threattracksecurity.com/it-blog/adobe-exploit-cve-2014-0502</a:t>
            </a:r>
            <a:r>
              <a:rPr lang="en-US" sz="1000" dirty="0" smtClean="0"/>
              <a:t>/  (see </a:t>
            </a:r>
            <a:r>
              <a:rPr lang="en-US" sz="1000" dirty="0" smtClean="0">
                <a:hlinkClick r:id="rId8"/>
              </a:rPr>
              <a:t>link here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55" name="Rectangle 54"/>
          <p:cNvSpPr/>
          <p:nvPr/>
        </p:nvSpPr>
        <p:spPr>
          <a:xfrm>
            <a:off x="790017" y="2458100"/>
            <a:ext cx="1223510" cy="37129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ID Systems </a:t>
            </a:r>
            <a:r>
              <a:rPr lang="en-US" sz="1000" dirty="0" err="1" smtClean="0">
                <a:solidFill>
                  <a:schemeClr val="tx1"/>
                </a:solidFill>
              </a:rPr>
              <a:t>vuln</a:t>
            </a:r>
            <a:r>
              <a:rPr lang="en-US" sz="1000" dirty="0" smtClean="0">
                <a:solidFill>
                  <a:schemeClr val="tx1"/>
                </a:solidFill>
              </a:rPr>
              <a:t> to CVE-2014-0502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279983" y="3328643"/>
            <a:ext cx="1750494" cy="37129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Changed Authentication Behavior</a:t>
            </a:r>
            <a:endParaRPr lang="en-US" sz="1000" dirty="0"/>
          </a:p>
        </p:txBody>
      </p:sp>
      <p:sp>
        <p:nvSpPr>
          <p:cNvPr id="57" name="Rectangle 56"/>
          <p:cNvSpPr/>
          <p:nvPr/>
        </p:nvSpPr>
        <p:spPr>
          <a:xfrm>
            <a:off x="1062811" y="2868852"/>
            <a:ext cx="1109839" cy="37129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AV Detection of SWF Malware</a:t>
            </a:r>
            <a:endParaRPr lang="en-US" sz="1000" dirty="0"/>
          </a:p>
        </p:txBody>
      </p:sp>
      <p:sp>
        <p:nvSpPr>
          <p:cNvPr id="59" name="Rectangle 58"/>
          <p:cNvSpPr/>
          <p:nvPr/>
        </p:nvSpPr>
        <p:spPr>
          <a:xfrm>
            <a:off x="2748562" y="2877864"/>
            <a:ext cx="1228155" cy="37129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Failed AV removal of SWF Malware</a:t>
            </a:r>
            <a:endParaRPr lang="en-US" sz="1000" dirty="0"/>
          </a:p>
        </p:txBody>
      </p:sp>
      <p:sp>
        <p:nvSpPr>
          <p:cNvPr id="60" name="Rectangle 59"/>
          <p:cNvSpPr/>
          <p:nvPr/>
        </p:nvSpPr>
        <p:spPr>
          <a:xfrm>
            <a:off x="4072376" y="2877864"/>
            <a:ext cx="1109839" cy="37129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Other AV Detection</a:t>
            </a:r>
            <a:endParaRPr lang="en-US" sz="1000" dirty="0"/>
          </a:p>
        </p:txBody>
      </p:sp>
      <p:sp>
        <p:nvSpPr>
          <p:cNvPr id="62" name="Oval 61"/>
          <p:cNvSpPr/>
          <p:nvPr/>
        </p:nvSpPr>
        <p:spPr>
          <a:xfrm>
            <a:off x="2304902" y="3235880"/>
            <a:ext cx="5221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434492" y="3235880"/>
            <a:ext cx="5221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569023" y="3235880"/>
            <a:ext cx="5221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53" y="38100"/>
            <a:ext cx="6364941" cy="1143000"/>
          </a:xfrm>
        </p:spPr>
        <p:txBody>
          <a:bodyPr/>
          <a:lstStyle/>
          <a:p>
            <a:r>
              <a:rPr lang="en-US" dirty="0" smtClean="0"/>
              <a:t>Application of Living Laboratory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895" y="1600200"/>
            <a:ext cx="4374776" cy="4525963"/>
          </a:xfrm>
        </p:spPr>
        <p:txBody>
          <a:bodyPr>
            <a:normAutofit/>
          </a:bodyPr>
          <a:lstStyle/>
          <a:p>
            <a:pPr marL="169863" indent="-169863"/>
            <a:r>
              <a:rPr lang="en-US" sz="2000" dirty="0" smtClean="0"/>
              <a:t>Focus of Human-Centric Research</a:t>
            </a:r>
          </a:p>
          <a:p>
            <a:pPr marL="457200" lvl="1" indent="-223838"/>
            <a:r>
              <a:rPr lang="en-US" sz="1400" dirty="0" smtClean="0"/>
              <a:t>Understand issues related to human component of cyber SA</a:t>
            </a:r>
          </a:p>
          <a:p>
            <a:pPr marL="457200" lvl="1" indent="-223838"/>
            <a:r>
              <a:rPr lang="en-US" sz="1400" dirty="0" smtClean="0"/>
              <a:t>Exploration of both individual and team performance</a:t>
            </a:r>
          </a:p>
          <a:p>
            <a:pPr marL="457200" lvl="1" indent="-223838"/>
            <a:r>
              <a:rPr lang="en-US" sz="1400" dirty="0" smtClean="0"/>
              <a:t>Modeling &amp; test different intelligent system concepts via humans in the loop experiments</a:t>
            </a:r>
          </a:p>
          <a:p>
            <a:pPr marL="457200" lvl="1" indent="-223838"/>
            <a:r>
              <a:rPr lang="en-US" sz="1400" dirty="0" smtClean="0"/>
              <a:t>Determine the impact of contextual variation (time pressure, information, emergent complexity)</a:t>
            </a:r>
          </a:p>
          <a:p>
            <a:pPr marL="57150" indent="-223838"/>
            <a:r>
              <a:rPr lang="en-US" sz="1800" dirty="0" smtClean="0"/>
              <a:t>Ongoing Human in the Loop experiment</a:t>
            </a:r>
          </a:p>
          <a:p>
            <a:pPr marL="457200" lvl="1" indent="-223838"/>
            <a:r>
              <a:rPr lang="en-US" sz="1400" dirty="0" smtClean="0"/>
              <a:t>Utilization of the </a:t>
            </a:r>
            <a:r>
              <a:rPr lang="en-US" sz="1400" dirty="0" err="1" smtClean="0"/>
              <a:t>idsNETS</a:t>
            </a:r>
            <a:r>
              <a:rPr lang="en-US" sz="1400" dirty="0" smtClean="0"/>
              <a:t>/</a:t>
            </a:r>
            <a:r>
              <a:rPr lang="en-US" sz="1400" dirty="0" err="1" smtClean="0"/>
              <a:t>TEamNets</a:t>
            </a:r>
            <a:r>
              <a:rPr lang="en-US" sz="1400" dirty="0" smtClean="0"/>
              <a:t> simulation to explore 2 types of independent variables involving conditions of knowledge</a:t>
            </a:r>
          </a:p>
          <a:p>
            <a:pPr marL="457200" lvl="1" indent="-223838"/>
            <a:r>
              <a:rPr lang="en-US" sz="1400" dirty="0" smtClean="0"/>
              <a:t>Integration of hard and soft fusion processing</a:t>
            </a:r>
          </a:p>
          <a:p>
            <a:pPr marL="457200" lvl="1" indent="-223838"/>
            <a:r>
              <a:rPr lang="en-US" sz="1400" dirty="0" smtClean="0"/>
              <a:t>Incorporating hidden threat model and knowledge (intelligence collected versus unavailable)</a:t>
            </a:r>
          </a:p>
          <a:p>
            <a:pPr marL="457200" lvl="1" indent="-223838"/>
            <a:r>
              <a:rPr lang="en-US" sz="1400" dirty="0" smtClean="0"/>
              <a:t>Extension and refinement of the experimental test  frame</a:t>
            </a:r>
          </a:p>
          <a:p>
            <a:pPr marL="457200" lvl="1" indent="-169863"/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67" y="-5894"/>
            <a:ext cx="1552434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35" y="1439593"/>
            <a:ext cx="4312023" cy="273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shot 2010-09-09 at 8.17.43 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9" y="4253752"/>
            <a:ext cx="47720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5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473200"/>
            <a:ext cx="8746067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Cognitive Models / Experimentation in support of Cyber Situation Awareness</a:t>
            </a:r>
          </a:p>
          <a:p>
            <a:endParaRPr lang="en-US" dirty="0" smtClean="0"/>
          </a:p>
          <a:p>
            <a:r>
              <a:rPr lang="en-US" dirty="0" smtClean="0"/>
              <a:t>Objectives:  1) Descriptive Models of Cyber Activity and Context</a:t>
            </a:r>
          </a:p>
          <a:p>
            <a:r>
              <a:rPr lang="en-US" dirty="0"/>
              <a:t>	 </a:t>
            </a:r>
            <a:r>
              <a:rPr lang="en-US" dirty="0" smtClean="0"/>
              <a:t>   2) Information Fusion Experiment employing Knowledge of Adversary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Functional Abstraction Hierarchy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(Rasmussen, Sanderson) for Cyber Operations</a:t>
            </a:r>
          </a:p>
          <a:p>
            <a:pPr lvl="1"/>
            <a:r>
              <a:rPr lang="en-US" dirty="0" smtClean="0"/>
              <a:t>- Functional work in cyber detection with other cross-function areas (threat assess)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u="sng" dirty="0" smtClean="0">
                <a:solidFill>
                  <a:srgbClr val="E46C0A"/>
                </a:solidFill>
              </a:rPr>
              <a:t>Decision Ladder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  <a:r>
              <a:rPr lang="en-US" dirty="0" smtClean="0"/>
              <a:t>to portray decision making flow and adaptations across team members</a:t>
            </a:r>
          </a:p>
          <a:p>
            <a:pPr lvl="1"/>
            <a:r>
              <a:rPr lang="en-US" dirty="0" smtClean="0"/>
              <a:t> - With and Without knowledge of the adversarial threat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— Use of previous  and current qualitative / quantitative data to propagate models</a:t>
            </a:r>
          </a:p>
          <a:p>
            <a:r>
              <a:rPr lang="en-US" dirty="0" smtClean="0"/>
              <a:t>	•  qualitative evaluation of student-led teams in cyber exercises</a:t>
            </a:r>
          </a:p>
          <a:p>
            <a:r>
              <a:rPr lang="en-US" dirty="0"/>
              <a:t>	</a:t>
            </a:r>
            <a:r>
              <a:rPr lang="en-US" dirty="0" smtClean="0"/>
              <a:t>•  document analysis and review of current extant cognitive models of cyber</a:t>
            </a:r>
          </a:p>
          <a:p>
            <a:endParaRPr lang="en-US" dirty="0" smtClean="0"/>
          </a:p>
          <a:p>
            <a:r>
              <a:rPr lang="en-US" dirty="0" smtClean="0"/>
              <a:t>— Foundational work for future </a:t>
            </a:r>
            <a:r>
              <a:rPr lang="en-US" dirty="0" err="1" smtClean="0"/>
              <a:t>CyberSA</a:t>
            </a:r>
            <a:r>
              <a:rPr lang="en-US" dirty="0" smtClean="0"/>
              <a:t> research initiatives</a:t>
            </a:r>
          </a:p>
          <a:p>
            <a:r>
              <a:rPr lang="en-US" dirty="0"/>
              <a:t>	</a:t>
            </a:r>
            <a:r>
              <a:rPr lang="en-US" dirty="0" smtClean="0"/>
              <a:t>a)  </a:t>
            </a:r>
            <a:r>
              <a:rPr lang="en-US" i="1" dirty="0" smtClean="0"/>
              <a:t>computational cognitive models   b) human-agent teamwork concepts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08202" y="338663"/>
            <a:ext cx="5380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Goals for </a:t>
            </a:r>
            <a:r>
              <a:rPr lang="en-US" sz="2800" i="1" dirty="0" smtClean="0"/>
              <a:t>Cyber Trans-Action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67" y="-5894"/>
            <a:ext cx="1552434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shot 2010-09-09 at 8.17.43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473200"/>
            <a:ext cx="874606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2 </a:t>
            </a:r>
            <a:r>
              <a:rPr lang="en-US" sz="2400" b="1" dirty="0">
                <a:solidFill>
                  <a:srgbClr val="000000"/>
                </a:solidFill>
              </a:rPr>
              <a:t>x 2 Between Subjects </a:t>
            </a:r>
            <a:r>
              <a:rPr lang="en-US" sz="2400" b="1" dirty="0" smtClean="0">
                <a:solidFill>
                  <a:srgbClr val="000000"/>
                </a:solidFill>
              </a:rPr>
              <a:t>Design – SRA 221 students / 3-person teams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US" sz="2400" b="1" dirty="0" smtClean="0">
              <a:solidFill>
                <a:srgbClr val="10A164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Research Question</a:t>
            </a:r>
            <a:r>
              <a:rPr lang="en-US" dirty="0" smtClean="0"/>
              <a:t>:</a:t>
            </a:r>
            <a:r>
              <a:rPr lang="en-US" sz="2400" b="1" dirty="0" smtClean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3366FF"/>
                </a:solidFill>
              </a:rPr>
              <a:t>How does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b="1" dirty="0" smtClean="0"/>
              <a:t>  IV </a:t>
            </a:r>
            <a:r>
              <a:rPr lang="en-US" sz="2400" b="1" dirty="0"/>
              <a:t>1 </a:t>
            </a:r>
            <a:r>
              <a:rPr lang="en-US" sz="2400" dirty="0" smtClean="0"/>
              <a:t>-- </a:t>
            </a:r>
            <a:r>
              <a:rPr lang="en-US" sz="2400" i="1" dirty="0" smtClean="0"/>
              <a:t>Information </a:t>
            </a:r>
            <a:r>
              <a:rPr lang="en-US" sz="2400" i="1" dirty="0"/>
              <a:t>Fusion </a:t>
            </a:r>
            <a:r>
              <a:rPr lang="en-US" sz="2400" dirty="0" smtClean="0"/>
              <a:t>(silo-</a:t>
            </a:r>
            <a:r>
              <a:rPr lang="en-US" sz="2400" dirty="0" err="1" smtClean="0"/>
              <a:t>ed</a:t>
            </a:r>
            <a:r>
              <a:rPr lang="en-US" sz="2400" dirty="0" smtClean="0"/>
              <a:t> </a:t>
            </a:r>
            <a:r>
              <a:rPr lang="en-US" sz="2400" dirty="0"/>
              <a:t>hard data, </a:t>
            </a:r>
            <a:r>
              <a:rPr lang="en-US" sz="2400" dirty="0" err="1"/>
              <a:t>fuzed</a:t>
            </a:r>
            <a:r>
              <a:rPr lang="en-US" sz="2400" dirty="0"/>
              <a:t> hard data) and </a:t>
            </a:r>
            <a:endParaRPr lang="en-US" sz="2400" dirty="0" smtClean="0"/>
          </a:p>
          <a:p>
            <a:r>
              <a:rPr lang="en-US" sz="2400" dirty="0" smtClean="0"/>
              <a:t>  </a:t>
            </a:r>
            <a:r>
              <a:rPr lang="en-US" sz="2400" b="1" dirty="0" smtClean="0"/>
              <a:t>IV </a:t>
            </a:r>
            <a:r>
              <a:rPr lang="en-US" sz="2400" b="1" dirty="0"/>
              <a:t>2 </a:t>
            </a:r>
            <a:r>
              <a:rPr lang="en-US" sz="2400" dirty="0" smtClean="0"/>
              <a:t>-- </a:t>
            </a:r>
            <a:r>
              <a:rPr lang="en-US" sz="2400" i="1" dirty="0" smtClean="0"/>
              <a:t>Adversarial Knowledge </a:t>
            </a:r>
            <a:r>
              <a:rPr lang="en-US" sz="2400" dirty="0" smtClean="0"/>
              <a:t>(</a:t>
            </a:r>
            <a:r>
              <a:rPr lang="en-US" sz="2400" dirty="0"/>
              <a:t>soft </a:t>
            </a:r>
            <a:r>
              <a:rPr lang="en-US" sz="2400" dirty="0" smtClean="0"/>
              <a:t>data: </a:t>
            </a:r>
            <a:r>
              <a:rPr lang="en-US" sz="2400" dirty="0" err="1" smtClean="0"/>
              <a:t>intel</a:t>
            </a:r>
            <a:r>
              <a:rPr lang="en-US" sz="2400" dirty="0" smtClean="0"/>
              <a:t> </a:t>
            </a:r>
            <a:r>
              <a:rPr lang="en-US" sz="2400" dirty="0"/>
              <a:t>given, </a:t>
            </a:r>
            <a:r>
              <a:rPr lang="en-US" sz="2400" dirty="0" err="1" smtClean="0"/>
              <a:t>intel</a:t>
            </a:r>
            <a:r>
              <a:rPr lang="en-US" sz="2400" dirty="0" smtClean="0"/>
              <a:t> </a:t>
            </a:r>
            <a:r>
              <a:rPr lang="en-US" sz="2400" dirty="0"/>
              <a:t>not given)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3366FF"/>
                </a:solidFill>
              </a:rPr>
              <a:t>influence </a:t>
            </a:r>
            <a:r>
              <a:rPr lang="en-US" sz="2400" dirty="0">
                <a:solidFill>
                  <a:srgbClr val="3366FF"/>
                </a:solidFill>
              </a:rPr>
              <a:t>situation awareness and human performance</a:t>
            </a:r>
            <a:r>
              <a:rPr lang="en-US" sz="2400" dirty="0" smtClean="0"/>
              <a:t>.</a:t>
            </a:r>
          </a:p>
          <a:p>
            <a:r>
              <a:rPr lang="en-US" sz="2400" i="1" dirty="0" smtClean="0"/>
              <a:t>	</a:t>
            </a:r>
            <a:endParaRPr lang="en-US" sz="2400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DVs: </a:t>
            </a:r>
            <a:r>
              <a:rPr lang="en-US" sz="2400" dirty="0" smtClean="0"/>
              <a:t> </a:t>
            </a:r>
            <a:r>
              <a:rPr lang="en-US" sz="2000" dirty="0" smtClean="0">
                <a:solidFill>
                  <a:srgbClr val="10A164"/>
                </a:solidFill>
              </a:rPr>
              <a:t>Human Performance </a:t>
            </a:r>
            <a:r>
              <a:rPr lang="en-US" sz="2000" dirty="0">
                <a:solidFill>
                  <a:srgbClr val="10A164"/>
                </a:solidFill>
              </a:rPr>
              <a:t>S</a:t>
            </a:r>
            <a:r>
              <a:rPr lang="en-US" sz="2000" dirty="0" smtClean="0">
                <a:solidFill>
                  <a:srgbClr val="10A164"/>
                </a:solidFill>
              </a:rPr>
              <a:t>core, 2 Measures of SA, Communication Measures</a:t>
            </a:r>
          </a:p>
          <a:p>
            <a:endParaRPr lang="en-US" sz="2000" b="1" dirty="0" smtClean="0">
              <a:solidFill>
                <a:srgbClr val="09BD3E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 Simulation Task:   </a:t>
            </a:r>
            <a:r>
              <a:rPr lang="en-US" sz="2400" b="1" dirty="0" err="1" smtClean="0">
                <a:solidFill>
                  <a:srgbClr val="10A164"/>
                </a:solidFill>
              </a:rPr>
              <a:t>TeamNETS</a:t>
            </a:r>
            <a:r>
              <a:rPr lang="en-US" sz="2400" dirty="0" smtClean="0">
                <a:solidFill>
                  <a:srgbClr val="10A164"/>
                </a:solidFill>
              </a:rPr>
              <a:t> </a:t>
            </a:r>
            <a:r>
              <a:rPr lang="en-US" sz="2400" b="1" dirty="0" smtClean="0">
                <a:solidFill>
                  <a:srgbClr val="10A164"/>
                </a:solidFill>
              </a:rPr>
              <a:t>variant</a:t>
            </a:r>
            <a:r>
              <a:rPr lang="en-US" sz="2400" dirty="0" smtClean="0">
                <a:solidFill>
                  <a:srgbClr val="10A164"/>
                </a:solidFill>
              </a:rPr>
              <a:t> </a:t>
            </a:r>
            <a:r>
              <a:rPr lang="en-US" sz="2000" dirty="0" smtClean="0">
                <a:solidFill>
                  <a:srgbClr val="10A164"/>
                </a:solidFill>
              </a:rPr>
              <a:t>(integration of hard data across silos - functional areas: password, virus, patch</a:t>
            </a:r>
            <a:r>
              <a:rPr lang="en-US" sz="2000" smtClean="0">
                <a:solidFill>
                  <a:srgbClr val="10A164"/>
                </a:solidFill>
              </a:rPr>
              <a:t>, </a:t>
            </a:r>
            <a:r>
              <a:rPr lang="en-US" sz="2000" smtClean="0">
                <a:solidFill>
                  <a:srgbClr val="10A164"/>
                </a:solidFill>
              </a:rPr>
              <a:t>authentication) </a:t>
            </a:r>
            <a:endParaRPr lang="en-US" sz="2000" dirty="0" smtClean="0">
              <a:solidFill>
                <a:srgbClr val="10A164"/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 smtClean="0"/>
              <a:t>       </a:t>
            </a:r>
            <a:r>
              <a:rPr lang="en-US" sz="2400" b="1" dirty="0"/>
              <a:t> </a:t>
            </a:r>
            <a:r>
              <a:rPr lang="en-US" sz="2400" b="1" dirty="0" smtClean="0"/>
              <a:t> Expectation: 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   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Main Effect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:   Information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usion 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Interaction Effect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:  Information Fusion x Adversary Knowledge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8202" y="135463"/>
            <a:ext cx="5380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Cyber </a:t>
            </a:r>
            <a:r>
              <a:rPr lang="en-US" sz="2800" smtClean="0"/>
              <a:t>Trans-Action </a:t>
            </a:r>
            <a:r>
              <a:rPr lang="en-US" sz="2800" dirty="0" smtClean="0"/>
              <a:t>Study </a:t>
            </a:r>
          </a:p>
          <a:p>
            <a:pPr algn="ctr"/>
            <a:r>
              <a:rPr lang="en-US" sz="2800" dirty="0" smtClean="0"/>
              <a:t>to be conducted Spring 2015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67" y="-5894"/>
            <a:ext cx="1552434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shot 2010-09-09 at 8.17.43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11200" y="3492500"/>
            <a:ext cx="381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4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reen shot 2010-09-09 at 8.17.43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5647" y="609600"/>
            <a:ext cx="1552434" cy="6096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1318498"/>
            <a:ext cx="4648200" cy="26439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" y="4025900"/>
            <a:ext cx="4648200" cy="276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775200" y="4013200"/>
            <a:ext cx="4368800" cy="276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95263" y="1318498"/>
            <a:ext cx="4529137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17475" indent="-117475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</a:rPr>
              <a:t>Understand cognitive/contextual elements of situation awareness in cyber-security domains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</a:rPr>
              <a:t>Implement a systems perspective to research linking real-world analysts with theory and human in the loop experiments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</a:rPr>
              <a:t> Utilize Multi-Modal research methodology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</a:rPr>
              <a:t> Focus on the human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</a:rPr>
              <a:t>and team elements within real  context applications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</a:endParaRPr>
          </a:p>
          <a:p>
            <a:pPr marL="117475" indent="-117475">
              <a:spcBef>
                <a:spcPct val="20000"/>
              </a:spcBef>
              <a:buFont typeface="Arial" pitchFamily="34" charset="0"/>
              <a:buChar char="•"/>
            </a:pPr>
            <a:endParaRPr lang="en-US" sz="1600" b="1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00025" y="4154488"/>
            <a:ext cx="45243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>
                <a:latin typeface="Times New Roman" pitchFamily="18" charset="0"/>
              </a:rPr>
              <a:t>  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Scientific/Technical Approach</a:t>
            </a:r>
          </a:p>
          <a:p>
            <a:pPr marL="173038" indent="-173038"/>
            <a:r>
              <a:rPr lang="en-US" sz="1600" b="0" dirty="0" smtClean="0">
                <a:latin typeface="Times New Roman" pitchFamily="18" charset="0"/>
              </a:rPr>
              <a:t>Living laboratory framework involving;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600" b="0" dirty="0" smtClean="0">
                <a:latin typeface="Times New Roman" pitchFamily="18" charset="0"/>
              </a:rPr>
              <a:t>Ethnographic studies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</a:rPr>
              <a:t>Knowledge elicitation of domain experts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</a:rPr>
              <a:t>Development of cognitive and process frameworks and theories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</a:rPr>
              <a:t>Implementation of a scaled world prototype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</a:rPr>
              <a:t>Conduct of human in the loop experiments</a:t>
            </a:r>
          </a:p>
          <a:p>
            <a:pPr marL="280988" lvl="1" indent="-163513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</a:rPr>
              <a:t>Analysis and transition to real-world environments</a:t>
            </a:r>
          </a:p>
          <a:p>
            <a:pPr marL="630238" lvl="1" indent="-173038">
              <a:buFont typeface="Arial" pitchFamily="34" charset="0"/>
              <a:buChar char="•"/>
            </a:pPr>
            <a:endParaRPr lang="en-US" sz="1600" b="0" dirty="0" smtClean="0">
              <a:latin typeface="Times New Roman" pitchFamily="18" charset="0"/>
            </a:endParaRPr>
          </a:p>
          <a:p>
            <a:pPr eaLnBrk="1" hangingPunct="1"/>
            <a:r>
              <a:rPr lang="en-US" sz="1400" i="1" dirty="0" smtClean="0">
                <a:latin typeface="Times New Roman" pitchFamily="18" charset="0"/>
              </a:rPr>
              <a:t>  </a:t>
            </a:r>
          </a:p>
          <a:p>
            <a:pPr marL="171450" indent="-171450" eaLnBrk="1" hangingPunct="1"/>
            <a:endParaRPr lang="en-US" sz="1600" dirty="0" smtClean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76519" y="4061760"/>
            <a:ext cx="4367481" cy="300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Accomplishments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Developed </a:t>
            </a:r>
            <a:r>
              <a:rPr lang="en-US" sz="1100" dirty="0" smtClean="0"/>
              <a:t>general architecture/approach </a:t>
            </a:r>
            <a:r>
              <a:rPr lang="en-US" sz="1100" dirty="0"/>
              <a:t>for cyber </a:t>
            </a:r>
            <a:r>
              <a:rPr lang="en-US" sz="1100" dirty="0" smtClean="0"/>
              <a:t>SA: automated </a:t>
            </a:r>
            <a:r>
              <a:rPr lang="en-US" sz="1100" dirty="0"/>
              <a:t>reasoning and hypothesis generation with human in the loop context-based reasoning,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Developed </a:t>
            </a:r>
            <a:r>
              <a:rPr lang="en-US" sz="1100" dirty="0" smtClean="0"/>
              <a:t> a conceptual framework for Complex </a:t>
            </a:r>
            <a:r>
              <a:rPr lang="en-US" sz="1100" dirty="0"/>
              <a:t>Event Processing (CEP) and Coherence Net processing for automated analysis of semantic information related to network situational data,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Acquired and utilized Tripwire Benchmark, a system for aggregating cyber-security sensor data from multiple platforms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/>
              <a:t>Applied the Living Lab Framework and </a:t>
            </a:r>
            <a:r>
              <a:rPr lang="en-US" sz="1100" dirty="0" smtClean="0"/>
              <a:t>process</a:t>
            </a:r>
            <a:r>
              <a:rPr lang="en-US" sz="1100" dirty="0"/>
              <a:t>, </a:t>
            </a:r>
            <a:r>
              <a:rPr lang="en-US" sz="1100" dirty="0" smtClean="0"/>
              <a:t>to </a:t>
            </a:r>
            <a:r>
              <a:rPr lang="en-US" sz="1100" dirty="0"/>
              <a:t>cyber security </a:t>
            </a:r>
          </a:p>
          <a:p>
            <a:pPr eaLnBrk="1" hangingPunct="1"/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Rapid </a:t>
            </a:r>
            <a:r>
              <a:rPr lang="en-US" sz="1100" dirty="0"/>
              <a:t>evolution of cyber threats and threat environments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Access to domain experts and state of the art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 Modeling adversarial threats – integration in simulation </a:t>
            </a:r>
          </a:p>
          <a:p>
            <a:r>
              <a:rPr lang="en-US" sz="1100" dirty="0" smtClean="0">
                <a:latin typeface="Times New Roman" pitchFamily="18" charset="0"/>
              </a:rPr>
              <a:t>  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400" b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24400" y="1318498"/>
            <a:ext cx="0" cy="2643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9014" y="0"/>
            <a:ext cx="69485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Computer-Aided Human Centric Cyber Situation Awareness</a:t>
            </a:r>
          </a:p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McNeese, D. Hall, N. Giacobe, J. Rimland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5647" y="0"/>
            <a:ext cx="152835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74" y="1296647"/>
            <a:ext cx="4218129" cy="256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47" y="-5894"/>
            <a:ext cx="1528353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35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Five </a:t>
            </a:r>
            <a:br>
              <a:rPr lang="en-US" dirty="0" smtClean="0"/>
            </a:br>
            <a:r>
              <a:rPr lang="en-US" dirty="0" smtClean="0"/>
              <a:t>Year Key Performance Indicators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67" y="-5894"/>
            <a:ext cx="1552434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8918" y="6289861"/>
            <a:ext cx="4383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Note: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year numbers include theses and dissertations in progress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81" y="1437952"/>
            <a:ext cx="7831700" cy="4851909"/>
          </a:xfrm>
          <a:prstGeom prst="rect">
            <a:avLst/>
          </a:prstGeom>
        </p:spPr>
      </p:pic>
      <p:pic>
        <p:nvPicPr>
          <p:cNvPr id="7" name="Picture 6" descr="Screen shot 2010-09-09 at 8.17.43 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2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153" y="38100"/>
            <a:ext cx="5925671" cy="1143000"/>
          </a:xfrm>
        </p:spPr>
        <p:txBody>
          <a:bodyPr/>
          <a:lstStyle/>
          <a:p>
            <a:r>
              <a:rPr lang="en-US" dirty="0" smtClean="0"/>
              <a:t>Summary of Five Year Accomplishments and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6500" dirty="0"/>
              <a:t>Year 1 accomplishments</a:t>
            </a:r>
          </a:p>
          <a:p>
            <a:pPr marL="169863" lvl="0" indent="-169863"/>
            <a:r>
              <a:rPr lang="en-US" dirty="0"/>
              <a:t>Developed cognitive models and aids;</a:t>
            </a:r>
          </a:p>
          <a:p>
            <a:pPr lvl="1"/>
            <a:r>
              <a:rPr lang="en-US" dirty="0"/>
              <a:t>Conducted ethnographic studies (via surveys, interviews) in both academic and industrial settings to understand challenges faced by real-world network analysts,</a:t>
            </a:r>
          </a:p>
          <a:p>
            <a:pPr lvl="1"/>
            <a:r>
              <a:rPr lang="en-US" dirty="0"/>
              <a:t>Conducted a literature review of information fusion and situation awareness models and developed a new framework for understanding cyber situation awareness,</a:t>
            </a:r>
          </a:p>
          <a:p>
            <a:pPr lvl="1"/>
            <a:r>
              <a:rPr lang="en-US" dirty="0"/>
              <a:t>Developed a situation awareness cognitive aid for NAC analysis and conducted an initial human in the loop experiment to evaluate impact on network system analysis </a:t>
            </a:r>
          </a:p>
          <a:p>
            <a:pPr marL="169863" lvl="0" indent="-169863"/>
            <a:r>
              <a:rPr lang="en-US" dirty="0"/>
              <a:t>Developed new test-bed facilities for conducting human in the loop experiments to explore the impact of collaboration tools, data interaction aids and cognitive tools for network analysis;</a:t>
            </a:r>
          </a:p>
          <a:p>
            <a:pPr lvl="1"/>
            <a:r>
              <a:rPr lang="en-US" dirty="0"/>
              <a:t>Extended </a:t>
            </a:r>
            <a:r>
              <a:rPr lang="en-US" dirty="0" err="1"/>
              <a:t>neoCITIES</a:t>
            </a:r>
            <a:r>
              <a:rPr lang="en-US" dirty="0"/>
              <a:t> to support human in the loop studies of cyber analysts.</a:t>
            </a:r>
          </a:p>
          <a:p>
            <a:pPr marL="169863" lvl="0" indent="-169863"/>
            <a:r>
              <a:rPr lang="en-US" dirty="0"/>
              <a:t>Created new human-computer interaction tools</a:t>
            </a:r>
          </a:p>
          <a:p>
            <a:pPr lvl="1"/>
            <a:r>
              <a:rPr lang="en-US" dirty="0"/>
              <a:t>Created new 3-D visualizations to support network understanding and characterization of cyber attacks</a:t>
            </a:r>
          </a:p>
          <a:p>
            <a:pPr lvl="1"/>
            <a:r>
              <a:rPr lang="en-US" dirty="0"/>
              <a:t>Developed </a:t>
            </a:r>
            <a:r>
              <a:rPr lang="en-US" dirty="0" err="1" smtClean="0"/>
              <a:t>sonification</a:t>
            </a:r>
            <a:r>
              <a:rPr lang="en-US" dirty="0" smtClean="0"/>
              <a:t> </a:t>
            </a:r>
            <a:r>
              <a:rPr lang="en-US" dirty="0"/>
              <a:t>techniques for enhanced recognition of anomalies and identification of cyber threats.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67" y="-5894"/>
            <a:ext cx="1552434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shot 2010-09-09 at 8.17.43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1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5506"/>
            <a:ext cx="5047129" cy="1143000"/>
          </a:xfrm>
        </p:spPr>
        <p:txBody>
          <a:bodyPr/>
          <a:lstStyle/>
          <a:p>
            <a:r>
              <a:rPr lang="en-US" dirty="0"/>
              <a:t>Summary of Five Year Accomplishments and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Year 2 Accomplishments</a:t>
            </a:r>
          </a:p>
          <a:p>
            <a:pPr marL="627063" lvl="0" indent="-339725"/>
            <a:r>
              <a:rPr lang="en-US" sz="2600" dirty="0"/>
              <a:t>Conducted field research of practicing cyber-security analysts in military, government and educational contexts</a:t>
            </a:r>
          </a:p>
          <a:p>
            <a:pPr marL="627063" lvl="0" indent="-339725"/>
            <a:r>
              <a:rPr lang="en-US" sz="2600" dirty="0"/>
              <a:t>Integrated data fusion methods on traditional cyber security data and rendered them in a geo-visual analytic toolkit</a:t>
            </a:r>
          </a:p>
          <a:p>
            <a:pPr marL="627063" lvl="0" indent="-339725"/>
            <a:r>
              <a:rPr lang="en-US" sz="2600" dirty="0"/>
              <a:t>Implemented a simulation toolset for studying situation awareness in cyber security in the laboratory environment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47" y="-5894"/>
            <a:ext cx="1528353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shot 2010-09-09 at 8.17.43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364" y="134471"/>
            <a:ext cx="5907741" cy="1143000"/>
          </a:xfrm>
        </p:spPr>
        <p:txBody>
          <a:bodyPr/>
          <a:lstStyle/>
          <a:p>
            <a:r>
              <a:rPr lang="en-US" dirty="0"/>
              <a:t>Summary of Five Year Accomplishments and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dirty="0" smtClean="0"/>
              <a:t>Year 3 Accomplishments</a:t>
            </a:r>
          </a:p>
          <a:p>
            <a:pPr marL="457200" indent="-287338"/>
            <a:r>
              <a:rPr lang="en-US" dirty="0"/>
              <a:t>Developed a framework /process for studying SA in cyber security via a Living Laboratory framework</a:t>
            </a:r>
          </a:p>
          <a:p>
            <a:pPr marL="457200" indent="-287338"/>
            <a:r>
              <a:rPr lang="en-US" dirty="0"/>
              <a:t>Collected interview/survey data from practicing analysts</a:t>
            </a:r>
          </a:p>
          <a:p>
            <a:pPr marL="457200" indent="-287338"/>
            <a:r>
              <a:rPr lang="en-US" dirty="0"/>
              <a:t>Implemented a simulation toolset for cyber SA to support human in loop experiments</a:t>
            </a:r>
          </a:p>
          <a:p>
            <a:pPr marL="457200" indent="-287338"/>
            <a:r>
              <a:rPr lang="en-US" dirty="0"/>
              <a:t>Conducted experiments in </a:t>
            </a:r>
            <a:r>
              <a:rPr lang="en-US" dirty="0" err="1"/>
              <a:t>transactive</a:t>
            </a:r>
            <a:r>
              <a:rPr lang="en-US" dirty="0"/>
              <a:t> memory, dynamic task prioritization and visualization aids</a:t>
            </a:r>
          </a:p>
          <a:p>
            <a:pPr marL="457200" indent="-287338"/>
            <a:r>
              <a:rPr lang="en-US" dirty="0"/>
              <a:t>Developed new SA evaluation metrics </a:t>
            </a:r>
            <a:r>
              <a:rPr lang="en-US" dirty="0" smtClean="0"/>
              <a:t>framework	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47" y="-5894"/>
            <a:ext cx="1528353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shot 2010-09-09 at 8.17.43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7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812" y="80682"/>
            <a:ext cx="5692588" cy="1143000"/>
          </a:xfrm>
        </p:spPr>
        <p:txBody>
          <a:bodyPr/>
          <a:lstStyle/>
          <a:p>
            <a:r>
              <a:rPr lang="en-US" dirty="0"/>
              <a:t>Summary of Five Year Accomplishments and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200" dirty="0" smtClean="0"/>
              <a:t>Year 4 Accomplishments</a:t>
            </a:r>
          </a:p>
          <a:p>
            <a:pPr marL="511175" lvl="0" indent="-341313"/>
            <a:r>
              <a:rPr lang="en-US" dirty="0"/>
              <a:t>Developed framework /process for studying SA in cyber security via a Living Laboratory framework</a:t>
            </a:r>
          </a:p>
          <a:p>
            <a:pPr marL="511175" lvl="0" indent="-341313"/>
            <a:r>
              <a:rPr lang="en-US" dirty="0"/>
              <a:t>Collected interview/survey data from practicing analysts</a:t>
            </a:r>
          </a:p>
          <a:p>
            <a:pPr marL="511175" lvl="0" indent="-341313"/>
            <a:r>
              <a:rPr lang="en-US" dirty="0"/>
              <a:t>Implemented a simulation toolset for cyber SA to support human in loop experiments</a:t>
            </a:r>
          </a:p>
          <a:p>
            <a:pPr marL="511175" lvl="0" indent="-341313"/>
            <a:r>
              <a:rPr lang="en-US" dirty="0"/>
              <a:t>Conducted experiments in </a:t>
            </a:r>
            <a:r>
              <a:rPr lang="en-US" dirty="0" err="1"/>
              <a:t>transactive</a:t>
            </a:r>
            <a:r>
              <a:rPr lang="en-US" dirty="0"/>
              <a:t> memory, dynamic task prioritization and visualization aids</a:t>
            </a:r>
          </a:p>
          <a:p>
            <a:pPr marL="511175" indent="-341313"/>
            <a:r>
              <a:rPr lang="en-US" dirty="0"/>
              <a:t>Developed new SA evaluation metrics framework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47" y="-5894"/>
            <a:ext cx="1528353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shot 2010-09-09 at 8.17.43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7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8612"/>
            <a:ext cx="5988424" cy="1143000"/>
          </a:xfrm>
        </p:spPr>
        <p:txBody>
          <a:bodyPr/>
          <a:lstStyle/>
          <a:p>
            <a:r>
              <a:rPr lang="en-US" dirty="0"/>
              <a:t>Summary of Five Year Accomplishments and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dirty="0" smtClean="0"/>
              <a:t>Year 5 Accomplishments</a:t>
            </a:r>
          </a:p>
          <a:p>
            <a:pPr lvl="0"/>
            <a:r>
              <a:rPr lang="en-US" dirty="0"/>
              <a:t>Developed a general architecture and approach for cyber situation awareness incorporating automated reasoning and hypothesis generation with human in the loop context-based reasoning, </a:t>
            </a:r>
          </a:p>
          <a:p>
            <a:pPr lvl="0"/>
            <a:r>
              <a:rPr lang="en-US" dirty="0"/>
              <a:t>Developed concepts and demonstration of the use of Complex Event Processing (CEP) and Coherence Net processing for automated analysis of semantic information related to network situational data,</a:t>
            </a:r>
          </a:p>
          <a:p>
            <a:pPr lvl="0"/>
            <a:r>
              <a:rPr lang="en-US" dirty="0"/>
              <a:t>Acquired and utilized Tripwire Benchmark, a system for aggregating cyber-security sensor data from multiple platforms</a:t>
            </a:r>
          </a:p>
          <a:p>
            <a:pPr lvl="0"/>
            <a:r>
              <a:rPr lang="en-US" dirty="0"/>
              <a:t>Applied the Living Lab Framework and the process, developed previously in the study of several human cognitive aspects and how they apply to cyber security </a:t>
            </a:r>
          </a:p>
          <a:p>
            <a:pPr lvl="0"/>
            <a:r>
              <a:rPr lang="en-US" dirty="0"/>
              <a:t>We disseminated our findings via peer-reviewed journal articles, conference papers, edited book chapters, and presentations.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81" y="-5894"/>
            <a:ext cx="1528353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shot 2010-09-09 at 8.17.43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0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On-going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McNeese &amp; </a:t>
            </a:r>
            <a:r>
              <a:rPr lang="en-US" dirty="0" err="1" smtClean="0"/>
              <a:t>Giacobe</a:t>
            </a:r>
            <a:r>
              <a:rPr lang="en-US" dirty="0" smtClean="0"/>
              <a:t>:</a:t>
            </a:r>
          </a:p>
          <a:p>
            <a:pPr lvl="1"/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 Now through Spring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experimental data propagated; organization, setup and implementation of study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948A54"/>
                </a:solidFill>
              </a:rPr>
              <a:t>Now through Spring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Initial Cognitive Models developed - Cyber Analyst Activities </a:t>
            </a:r>
          </a:p>
          <a:p>
            <a:pPr lvl="3"/>
            <a:r>
              <a:rPr lang="en-US" dirty="0" smtClean="0"/>
              <a:t>document analysis and interviews of student-led teams in cyber exercises</a:t>
            </a:r>
          </a:p>
          <a:p>
            <a:pPr lvl="1"/>
            <a:r>
              <a:rPr lang="en-US" u="sng" dirty="0" smtClean="0">
                <a:solidFill>
                  <a:srgbClr val="FF6600"/>
                </a:solidFill>
              </a:rPr>
              <a:t>Spring</a:t>
            </a:r>
            <a:r>
              <a:rPr lang="en-US" dirty="0"/>
              <a:t>: Experiment to take place utilizing IST SRA 211 students as </a:t>
            </a:r>
            <a:r>
              <a:rPr lang="en-US" dirty="0" smtClean="0"/>
              <a:t>participants</a:t>
            </a:r>
          </a:p>
          <a:p>
            <a:pPr lvl="2"/>
            <a:r>
              <a:rPr lang="en-US" dirty="0" smtClean="0"/>
              <a:t>Analysis and Interpretation</a:t>
            </a:r>
          </a:p>
          <a:p>
            <a:pPr lvl="2"/>
            <a:r>
              <a:rPr lang="en-US" dirty="0" smtClean="0"/>
              <a:t>Final Papers related to this written</a:t>
            </a:r>
          </a:p>
          <a:p>
            <a:pPr lvl="1"/>
            <a:r>
              <a:rPr lang="en-US" u="sng" dirty="0" smtClean="0">
                <a:solidFill>
                  <a:srgbClr val="FF6600"/>
                </a:solidFill>
              </a:rPr>
              <a:t>Spring</a:t>
            </a:r>
            <a:r>
              <a:rPr lang="en-US" dirty="0" smtClean="0"/>
              <a:t>: Final Cognitive Models Produced</a:t>
            </a:r>
          </a:p>
          <a:p>
            <a:pPr lvl="2"/>
            <a:r>
              <a:rPr lang="en-US" dirty="0" smtClean="0"/>
              <a:t>Final Papers related to this written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81" y="9872"/>
            <a:ext cx="1528353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shot 2010-09-09 at 8.17.43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1567" y="609600"/>
            <a:ext cx="15524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0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922" y="206045"/>
            <a:ext cx="5408856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Main Scientific/Technical Accomplishments (5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Year)</a:t>
            </a:r>
            <a:br>
              <a:rPr lang="en-US" sz="2400" dirty="0" smtClean="0"/>
            </a:br>
            <a:r>
              <a:rPr lang="en-US" sz="2200" dirty="0" smtClean="0"/>
              <a:t> 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086" y="1457373"/>
            <a:ext cx="8320912" cy="49003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</a:t>
            </a:r>
          </a:p>
          <a:p>
            <a:r>
              <a:rPr lang="en-US" sz="1800" dirty="0"/>
              <a:t>Improvement in Cyber SA requires focus on the </a:t>
            </a:r>
            <a:r>
              <a:rPr lang="en-US" sz="1800" dirty="0" smtClean="0"/>
              <a:t>ultimate </a:t>
            </a:r>
            <a:r>
              <a:rPr lang="en-US" sz="1800" dirty="0"/>
              <a:t>limited resource: the human cyber analyst.    This in turn requires understanding of the cognitive processes, </a:t>
            </a:r>
            <a:r>
              <a:rPr lang="en-US" sz="1800" dirty="0" smtClean="0"/>
              <a:t>the context, limitations </a:t>
            </a:r>
            <a:r>
              <a:rPr lang="en-US" sz="1800" dirty="0"/>
              <a:t>and issues associated with perception, cognition and decision making for cyber SA</a:t>
            </a:r>
          </a:p>
          <a:p>
            <a:pPr>
              <a:buNone/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Accomplishments</a:t>
            </a:r>
          </a:p>
          <a:p>
            <a:pPr lvl="0"/>
            <a:r>
              <a:rPr lang="en-US" sz="1800" dirty="0"/>
              <a:t>Developed a general architecture and approach for cyber situation awareness incorporating automated reasoning and hypothesis generation with human in the loop context-based reasoning, </a:t>
            </a:r>
            <a:endParaRPr lang="en-US" sz="1800" dirty="0" smtClean="0"/>
          </a:p>
          <a:p>
            <a:pPr lvl="0"/>
            <a:r>
              <a:rPr lang="en-US" sz="1800" dirty="0"/>
              <a:t>Developed a conceptual framework for Complex Event Processing (CEP) and </a:t>
            </a:r>
            <a:r>
              <a:rPr lang="en-US" sz="1800" dirty="0" smtClean="0"/>
              <a:t>Coherence </a:t>
            </a:r>
            <a:r>
              <a:rPr lang="en-US" sz="1800" dirty="0"/>
              <a:t>Net processing for automated analysis of semantic information related to network situational data</a:t>
            </a:r>
          </a:p>
          <a:p>
            <a:pPr lvl="0"/>
            <a:r>
              <a:rPr lang="en-US" sz="1800" dirty="0" smtClean="0"/>
              <a:t>Developed Acquired </a:t>
            </a:r>
            <a:r>
              <a:rPr lang="en-US" sz="1800" dirty="0"/>
              <a:t>and utilized Tripwire Benchmark, a system for aggregating cyber-security sensor data from multiple platforms</a:t>
            </a:r>
          </a:p>
          <a:p>
            <a:pPr lvl="0"/>
            <a:r>
              <a:rPr lang="en-US" sz="1800" dirty="0"/>
              <a:t>Applied the Living Lab Framework and the process, developed previously in the study of several human cognitive aspects and how they apply to cyber security </a:t>
            </a:r>
          </a:p>
          <a:p>
            <a:pPr lvl="0"/>
            <a:r>
              <a:rPr lang="en-US" sz="1800" dirty="0" smtClean="0"/>
              <a:t>We </a:t>
            </a:r>
            <a:r>
              <a:rPr lang="en-US" sz="1800" dirty="0"/>
              <a:t>disseminated our findings via peer-</a:t>
            </a:r>
            <a:r>
              <a:rPr lang="en-US" sz="1800" dirty="0" smtClean="0"/>
              <a:t>reviewed journal articles, conference </a:t>
            </a:r>
            <a:r>
              <a:rPr lang="en-US" sz="1800" dirty="0"/>
              <a:t>papers, edited book chapters, and presentations.</a:t>
            </a:r>
          </a:p>
          <a:p>
            <a:pPr marL="109538" indent="61913"/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 shot 2010-09-09 at 8.17.43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4889" y="631116"/>
            <a:ext cx="1552434" cy="6096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22" y="13156"/>
            <a:ext cx="1528353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87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" y="1353311"/>
            <a:ext cx="8549640" cy="52157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supported: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sz="1400" dirty="0" smtClean="0"/>
              <a:t>Three graduate students/Four undergraduate students: Tristan </a:t>
            </a:r>
            <a:r>
              <a:rPr lang="en-US" sz="1400" dirty="0" err="1" smtClean="0"/>
              <a:t>Endsley</a:t>
            </a:r>
            <a:r>
              <a:rPr lang="en-US" sz="1400" dirty="0" smtClean="0"/>
              <a:t> (10 %), Jaime </a:t>
            </a:r>
            <a:r>
              <a:rPr lang="en-US" sz="1400" dirty="0" err="1" smtClean="0"/>
              <a:t>Reep</a:t>
            </a:r>
            <a:r>
              <a:rPr lang="en-US" sz="1400" dirty="0" smtClean="0"/>
              <a:t> (50%), Erin Johnson ( 50 %), Dan </a:t>
            </a:r>
            <a:r>
              <a:rPr lang="en-US" sz="1400" dirty="0" err="1" smtClean="0"/>
              <a:t>Ocasio</a:t>
            </a:r>
            <a:r>
              <a:rPr lang="en-US" sz="1400" dirty="0" smtClean="0"/>
              <a:t>, James Rowley, Bryce </a:t>
            </a:r>
            <a:r>
              <a:rPr lang="en-US" sz="1400" dirty="0" err="1" smtClean="0"/>
              <a:t>Malinchak</a:t>
            </a:r>
            <a:r>
              <a:rPr lang="en-US" sz="1400" dirty="0" smtClean="0"/>
              <a:t>, Colin Burns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sz="1400" dirty="0" smtClean="0"/>
              <a:t>2  faculty (D. Hall, M. McNeese) – Note: funding for all faculty provided by Penn State 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sz="1400" dirty="0" smtClean="0"/>
              <a:t>Degrees awarded:  (MS, PhD):  J. Rimland (PhD)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sz="1400" dirty="0" smtClean="0"/>
              <a:t>Degrees in progress: E. Johnson (M.S.), Tristan Endsley (PhD), E. McMillan (PhD)</a:t>
            </a:r>
          </a:p>
          <a:p>
            <a:pPr marL="0" indent="0">
              <a:lnSpc>
                <a:spcPct val="80000"/>
              </a:lnSpc>
              <a:buNone/>
            </a:pPr>
            <a:endParaRPr lang="en-US" sz="1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Publications: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sz="1400" dirty="0" smtClean="0"/>
              <a:t>Refereed journal papers - 0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sz="1400" dirty="0" smtClean="0"/>
              <a:t>Conference papers – 5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sz="1400" dirty="0" smtClean="0"/>
              <a:t>Conference presentations -7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sz="1400" dirty="0" smtClean="0"/>
              <a:t>Dissertations and Theses – 1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sz="1400" dirty="0" smtClean="0"/>
              <a:t>Technical reports - 1</a:t>
            </a:r>
          </a:p>
          <a:p>
            <a:pPr marL="0" indent="0">
              <a:lnSpc>
                <a:spcPct val="80000"/>
              </a:lnSpc>
              <a:buNone/>
            </a:pPr>
            <a:endParaRPr lang="en-US" sz="1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Transitions</a:t>
            </a:r>
            <a:r>
              <a:rPr lang="en-US" sz="1800" dirty="0" smtClean="0"/>
              <a:t>:</a:t>
            </a:r>
          </a:p>
          <a:p>
            <a:pPr indent="-111125">
              <a:lnSpc>
                <a:spcPct val="80000"/>
              </a:lnSpc>
            </a:pPr>
            <a:r>
              <a:rPr lang="en-US" sz="1600" dirty="0" smtClean="0"/>
              <a:t>Interactions with industry</a:t>
            </a:r>
          </a:p>
          <a:p>
            <a:pPr marL="573088" lvl="1" indent="-109538"/>
            <a:r>
              <a:rPr lang="en-US" sz="1200" dirty="0" smtClean="0"/>
              <a:t>Ethnographic </a:t>
            </a:r>
            <a:r>
              <a:rPr lang="en-US" sz="1200" dirty="0"/>
              <a:t>studies/knowledge elicitation with network analysts working in education, military, government, and industry domains.</a:t>
            </a:r>
          </a:p>
          <a:p>
            <a:pPr marL="573088" lvl="1" indent="-109538"/>
            <a:r>
              <a:rPr lang="en-US" sz="1200" dirty="0" smtClean="0"/>
              <a:t>Briefings </a:t>
            </a:r>
            <a:r>
              <a:rPr lang="en-US" sz="1200" dirty="0"/>
              <a:t>provided to several companies including:  </a:t>
            </a:r>
            <a:r>
              <a:rPr lang="en-US" sz="1200" dirty="0" smtClean="0"/>
              <a:t>Deloitte, Lockheed </a:t>
            </a:r>
            <a:r>
              <a:rPr lang="en-US" sz="1200" dirty="0"/>
              <a:t>Martin, Raytheon Corporation, </a:t>
            </a:r>
            <a:r>
              <a:rPr lang="en-US" sz="1200" dirty="0" smtClean="0"/>
              <a:t>GE, MITRE</a:t>
            </a:r>
            <a:r>
              <a:rPr lang="en-US" sz="1200" dirty="0"/>
              <a:t>, Computer Sciences Corporation, </a:t>
            </a:r>
            <a:r>
              <a:rPr lang="en-US" sz="1200" dirty="0" smtClean="0"/>
              <a:t>MIT Lincoln Laboratory and TRIPWIRE, Inc.</a:t>
            </a:r>
          </a:p>
          <a:p>
            <a:pPr marL="463550" lvl="1" indent="0">
              <a:buNone/>
            </a:pPr>
            <a:endParaRPr lang="en-US" sz="1200" dirty="0" smtClean="0"/>
          </a:p>
          <a:p>
            <a:pPr indent="-111125">
              <a:lnSpc>
                <a:spcPct val="80000"/>
              </a:lnSpc>
            </a:pPr>
            <a:r>
              <a:rPr lang="en-US" sz="1600" dirty="0" smtClean="0"/>
              <a:t>Interactions </a:t>
            </a:r>
            <a:r>
              <a:rPr lang="en-US" sz="1600" dirty="0"/>
              <a:t>with other government  agencies</a:t>
            </a:r>
          </a:p>
          <a:p>
            <a:pPr marL="573088" lvl="0" indent="-109538">
              <a:lnSpc>
                <a:spcPct val="80000"/>
              </a:lnSpc>
            </a:pPr>
            <a:r>
              <a:rPr lang="en-US" sz="1200" dirty="0"/>
              <a:t>Briefings presented to representatives from the National Security Agency (NSA), Defense Threat Reduction Agency (DTRA), Office of Naval Research (ONR),  Department of Homeland Security (DHS), </a:t>
            </a:r>
            <a:r>
              <a:rPr lang="en-US" sz="1200" dirty="0" smtClean="0"/>
              <a:t>the Department </a:t>
            </a:r>
            <a:r>
              <a:rPr lang="en-US" sz="1200" dirty="0"/>
              <a:t>of Defense Intelligence Information Systems (</a:t>
            </a:r>
            <a:r>
              <a:rPr lang="en-US" sz="1200" dirty="0" err="1"/>
              <a:t>DoDII</a:t>
            </a:r>
            <a:r>
              <a:rPr lang="en-US" sz="1200" dirty="0" smtClean="0"/>
              <a:t>)</a:t>
            </a:r>
            <a:endParaRPr lang="en-US" sz="1200" dirty="0">
              <a:solidFill>
                <a:srgbClr val="FF0000"/>
              </a:solidFill>
            </a:endParaRPr>
          </a:p>
          <a:p>
            <a:pPr marL="463550" indent="0">
              <a:lnSpc>
                <a:spcPct val="80000"/>
              </a:lnSpc>
              <a:buNone/>
            </a:pPr>
            <a:endParaRPr lang="en-US" sz="1200" dirty="0" smtClean="0">
              <a:solidFill>
                <a:srgbClr val="E46C0A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 u="sng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u="sng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10287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Year Task Statistics and Summary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86800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A0C4D-AD9F-4242-BE20-240F93645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72" y="8854"/>
            <a:ext cx="1556928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" y="6469956"/>
            <a:ext cx="3655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Data includes support for personnel through the no-cost extension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5714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6" y="146408"/>
            <a:ext cx="8229600" cy="1143000"/>
          </a:xfrm>
        </p:spPr>
        <p:txBody>
          <a:bodyPr/>
          <a:lstStyle/>
          <a:p>
            <a:r>
              <a:rPr lang="en-US" dirty="0" smtClean="0"/>
              <a:t>Publications, Honors and Awards</a:t>
            </a:r>
            <a:br>
              <a:rPr lang="en-US" dirty="0" smtClean="0"/>
            </a:br>
            <a:r>
              <a:rPr lang="en-US" dirty="0" smtClean="0"/>
              <a:t>Year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290" y="1359615"/>
            <a:ext cx="8570976" cy="618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Refereed Conference Proceedings</a:t>
            </a:r>
          </a:p>
          <a:p>
            <a:pPr marL="341313" lvl="0" indent="-107950">
              <a:buFont typeface="Arial" panose="020B0604020202020204" pitchFamily="34" charset="0"/>
              <a:buChar char="•"/>
            </a:pPr>
            <a:r>
              <a:rPr lang="en-US" sz="1200" dirty="0" smtClean="0"/>
              <a:t>Rimland</a:t>
            </a:r>
            <a:r>
              <a:rPr lang="en-US" sz="1200" dirty="0"/>
              <a:t>, J. and </a:t>
            </a:r>
            <a:r>
              <a:rPr lang="en-US" sz="1200" dirty="0" err="1"/>
              <a:t>Ballora</a:t>
            </a:r>
            <a:r>
              <a:rPr lang="en-US" sz="1200" dirty="0"/>
              <a:t>, M., “Using complex event processing (CEP) and vocal synthesis techniques to improve comprehension of </a:t>
            </a:r>
            <a:r>
              <a:rPr lang="en-US" sz="1200" dirty="0" err="1"/>
              <a:t>sonified</a:t>
            </a:r>
            <a:r>
              <a:rPr lang="en-US" sz="1200" dirty="0"/>
              <a:t> human-centric data”, </a:t>
            </a:r>
            <a:r>
              <a:rPr lang="en-US" sz="1200" i="1" dirty="0"/>
              <a:t>Proceedings of the SPIE Conference on Sensing Technology and Applications</a:t>
            </a:r>
            <a:r>
              <a:rPr lang="en-US" sz="1200" dirty="0"/>
              <a:t>, vol. 9122, June, 2014</a:t>
            </a:r>
          </a:p>
          <a:p>
            <a:pPr marL="341313" lvl="0" indent="-107950">
              <a:buFont typeface="Arial" panose="020B0604020202020204" pitchFamily="34" charset="0"/>
              <a:buChar char="•"/>
            </a:pPr>
            <a:r>
              <a:rPr lang="en-US" sz="1200" dirty="0"/>
              <a:t>Rimland, J., and Hall, D. "A Hitchhiker’s Guide to Developing Software for Hard and Soft Information Fusion", </a:t>
            </a:r>
            <a:r>
              <a:rPr lang="en-US" sz="1200" i="1" dirty="0"/>
              <a:t>Proceedings of the International Society of Information Fusion (ISIF) FUSION 2014,</a:t>
            </a:r>
            <a:r>
              <a:rPr lang="en-US" sz="1200" dirty="0"/>
              <a:t> Salamanca, Spain, July, 2014.</a:t>
            </a:r>
          </a:p>
          <a:p>
            <a:pPr marL="341313" lvl="0" indent="-107950">
              <a:buFont typeface="Arial" panose="020B0604020202020204" pitchFamily="34" charset="0"/>
              <a:buChar char="•"/>
            </a:pPr>
            <a:r>
              <a:rPr lang="en-US" sz="1200" dirty="0"/>
              <a:t>Rimland, J., and </a:t>
            </a:r>
            <a:r>
              <a:rPr lang="en-US" sz="1200" dirty="0" err="1"/>
              <a:t>Ballora</a:t>
            </a:r>
            <a:r>
              <a:rPr lang="en-US" sz="1200" dirty="0"/>
              <a:t>, M., “Using vocal-based sounds to represent sentiment in complex event processing”, </a:t>
            </a:r>
            <a:r>
              <a:rPr lang="en-US" sz="1200" i="1" dirty="0"/>
              <a:t>Proceedings of the International Conference on Auditory Display (ICAD)</a:t>
            </a:r>
            <a:r>
              <a:rPr lang="en-US" sz="1200" dirty="0"/>
              <a:t>, June 22 – 25, 2014, New York City</a:t>
            </a:r>
          </a:p>
          <a:p>
            <a:pPr marL="341313" lvl="0" indent="-107950">
              <a:buFont typeface="Arial" panose="020B0604020202020204" pitchFamily="34" charset="0"/>
              <a:buChar char="•"/>
            </a:pPr>
            <a:r>
              <a:rPr lang="en-US" sz="1200" dirty="0"/>
              <a:t>Giacobe, N.A., “A Picture is Worth A Thousand Alerts”, </a:t>
            </a:r>
            <a:r>
              <a:rPr lang="en-US" sz="1200" i="1" dirty="0"/>
              <a:t>Proceedings of the 57</a:t>
            </a:r>
            <a:r>
              <a:rPr lang="en-US" sz="1200" i="1" baseline="30000" dirty="0"/>
              <a:t>th</a:t>
            </a:r>
            <a:r>
              <a:rPr lang="en-US" sz="1200" i="1" dirty="0"/>
              <a:t> annual Meeting of Human Factors and Ergonomics Society Annual Meeting</a:t>
            </a:r>
            <a:r>
              <a:rPr lang="en-US" sz="1200" dirty="0"/>
              <a:t>, San Diego, 2013</a:t>
            </a:r>
          </a:p>
          <a:p>
            <a:pPr marL="341313" lvl="0" indent="-107950">
              <a:buFont typeface="Arial" panose="020B0604020202020204" pitchFamily="34" charset="0"/>
              <a:buChar char="•"/>
            </a:pPr>
            <a:r>
              <a:rPr lang="en-US" sz="1200" dirty="0"/>
              <a:t>Shaffer, S., “Automatic theory generation from analyst text files using coherence networks, </a:t>
            </a:r>
            <a:r>
              <a:rPr lang="en-US" sz="1200" i="1" dirty="0"/>
              <a:t>Proceedings of the SPIE Conference on Sensing Technology and Applications</a:t>
            </a:r>
            <a:r>
              <a:rPr lang="en-US" sz="1200" dirty="0"/>
              <a:t>, vol. 9122, June, 2014</a:t>
            </a:r>
          </a:p>
          <a:p>
            <a:pPr marL="233363" lvl="0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Presentations </a:t>
            </a:r>
          </a:p>
          <a:p>
            <a:pPr marL="341313" lvl="0" indent="-107950">
              <a:buFont typeface="Arial" panose="020B0604020202020204" pitchFamily="34" charset="0"/>
              <a:buChar char="•"/>
            </a:pPr>
            <a:r>
              <a:rPr lang="en-US" sz="1200" dirty="0"/>
              <a:t>Rimland, J. and </a:t>
            </a:r>
            <a:r>
              <a:rPr lang="en-US" sz="1200" dirty="0" err="1"/>
              <a:t>Ballora</a:t>
            </a:r>
            <a:r>
              <a:rPr lang="en-US" sz="1200" dirty="0"/>
              <a:t>, M., “Using complex event processing (CEP) and vocal synthesis techniques to improve comprehension of </a:t>
            </a:r>
            <a:r>
              <a:rPr lang="en-US" sz="1200" dirty="0" err="1"/>
              <a:t>sonified</a:t>
            </a:r>
            <a:r>
              <a:rPr lang="en-US" sz="1200" dirty="0"/>
              <a:t> human-centric data”, </a:t>
            </a:r>
            <a:r>
              <a:rPr lang="en-US" sz="1200" i="1" dirty="0"/>
              <a:t>the</a:t>
            </a:r>
            <a:r>
              <a:rPr lang="en-US" sz="1200" dirty="0"/>
              <a:t> </a:t>
            </a:r>
            <a:r>
              <a:rPr lang="en-US" sz="1200" i="1" dirty="0"/>
              <a:t>SPIE Conference on Sensing Technology and Applications</a:t>
            </a:r>
            <a:r>
              <a:rPr lang="en-US" sz="1200" dirty="0"/>
              <a:t>, presented May 6</a:t>
            </a:r>
            <a:r>
              <a:rPr lang="en-US" sz="1200" baseline="30000" dirty="0"/>
              <a:t>th</a:t>
            </a:r>
            <a:r>
              <a:rPr lang="en-US" sz="1200" dirty="0"/>
              <a:t>, 2014 in Baltimore, MD.</a:t>
            </a:r>
          </a:p>
          <a:p>
            <a:pPr marL="341313" lvl="0" indent="-107950">
              <a:buFont typeface="Arial" panose="020B0604020202020204" pitchFamily="34" charset="0"/>
              <a:buChar char="•"/>
            </a:pPr>
            <a:r>
              <a:rPr lang="en-US" sz="1200" dirty="0"/>
              <a:t>Shaffer, S., “Automatic theory generation from analyst text files using coherence networks, </a:t>
            </a:r>
            <a:r>
              <a:rPr lang="en-US" sz="1200" i="1" dirty="0"/>
              <a:t>the SPIE Conference on Sensing Technology and Applications</a:t>
            </a:r>
            <a:r>
              <a:rPr lang="en-US" sz="1200" dirty="0"/>
              <a:t>, presented May 6</a:t>
            </a:r>
            <a:r>
              <a:rPr lang="en-US" sz="1200" baseline="30000" dirty="0"/>
              <a:t>th</a:t>
            </a:r>
            <a:r>
              <a:rPr lang="en-US" sz="1200" dirty="0"/>
              <a:t>, 2014 in Baltimore, MD.</a:t>
            </a:r>
          </a:p>
          <a:p>
            <a:pPr marL="341313" lvl="0" indent="-107950">
              <a:buFont typeface="Arial" panose="020B0604020202020204" pitchFamily="34" charset="0"/>
              <a:buChar char="•"/>
            </a:pPr>
            <a:r>
              <a:rPr lang="en-US" sz="1200" dirty="0"/>
              <a:t>Rimland, J., and Hall, D. "A Hitchhiker’s Guide to Developing Software for Hard and Soft Information Fusion", </a:t>
            </a:r>
            <a:r>
              <a:rPr lang="en-US" sz="1200" i="1" dirty="0"/>
              <a:t>Proceedings of the International Society of Information Fusion (ISIF) FUSION 2014,</a:t>
            </a:r>
            <a:r>
              <a:rPr lang="en-US" sz="1200" dirty="0"/>
              <a:t> July, 2014.</a:t>
            </a:r>
          </a:p>
          <a:p>
            <a:pPr marL="341313" lvl="0" indent="-107950">
              <a:buFont typeface="Arial" panose="020B0604020202020204" pitchFamily="34" charset="0"/>
              <a:buChar char="•"/>
            </a:pPr>
            <a:r>
              <a:rPr lang="en-US" sz="1200" dirty="0"/>
              <a:t>Rimland, J., and </a:t>
            </a:r>
            <a:r>
              <a:rPr lang="en-US" sz="1200" dirty="0" err="1"/>
              <a:t>Ballora</a:t>
            </a:r>
            <a:r>
              <a:rPr lang="en-US" sz="1200" dirty="0"/>
              <a:t>, M., “Using vocal-based sounds to represent sentiment in complex event processing</a:t>
            </a:r>
            <a:r>
              <a:rPr lang="en-US" sz="1200" i="1" dirty="0"/>
              <a:t>”, Proceedings of the International Conference on Auditory Display (ICAD)</a:t>
            </a:r>
            <a:r>
              <a:rPr lang="en-US" sz="1200" dirty="0"/>
              <a:t>, June 22 – 25, 2014, New York City</a:t>
            </a:r>
          </a:p>
          <a:p>
            <a:pPr marL="341313" lvl="0" indent="-107950">
              <a:buFont typeface="Arial" panose="020B0604020202020204" pitchFamily="34" charset="0"/>
              <a:buChar char="•"/>
            </a:pPr>
            <a:r>
              <a:rPr lang="en-US" sz="1200" dirty="0"/>
              <a:t>Giacobe, N.A., “A Picture is Worth A Thousand Alerts”, </a:t>
            </a:r>
            <a:r>
              <a:rPr lang="en-US" sz="1200" i="1" dirty="0"/>
              <a:t>Proceedings of the 57</a:t>
            </a:r>
            <a:r>
              <a:rPr lang="en-US" sz="1200" i="1" baseline="30000" dirty="0"/>
              <a:t>th</a:t>
            </a:r>
            <a:r>
              <a:rPr lang="en-US" sz="1200" i="1" dirty="0"/>
              <a:t> annual Meeting of Human Factors and Ergonomics Society Annual Meeting</a:t>
            </a:r>
            <a:r>
              <a:rPr lang="en-US" sz="1200" dirty="0"/>
              <a:t>, San Diego, 2013</a:t>
            </a:r>
            <a:endParaRPr lang="en-US" sz="1200" dirty="0">
              <a:solidFill>
                <a:srgbClr val="FF0000"/>
              </a:solidFill>
            </a:endParaRPr>
          </a:p>
          <a:p>
            <a:pPr marL="233363"/>
            <a:r>
              <a:rPr lang="en-US" sz="1200" dirty="0" smtClean="0"/>
              <a:t>• McNeese</a:t>
            </a:r>
            <a:r>
              <a:rPr lang="en-US" sz="1200" dirty="0"/>
              <a:t>, M.  Reset – Alternative Visions for Cyber Worlds, “Cognition and Cyber-Security” </a:t>
            </a:r>
            <a:r>
              <a:rPr lang="en-US" sz="1200" dirty="0" smtClean="0"/>
              <a:t>invited panel </a:t>
            </a:r>
            <a:r>
              <a:rPr lang="en-US" sz="1200" dirty="0"/>
              <a:t>presentation, </a:t>
            </a:r>
            <a:r>
              <a:rPr lang="en-US" sz="1200" i="1" dirty="0"/>
              <a:t>57th </a:t>
            </a:r>
            <a:endParaRPr lang="en-US" sz="1200" i="1" dirty="0" smtClean="0"/>
          </a:p>
          <a:p>
            <a:pPr marL="233363"/>
            <a:r>
              <a:rPr lang="en-US" sz="1200" i="1" dirty="0"/>
              <a:t> </a:t>
            </a:r>
            <a:r>
              <a:rPr lang="en-US" sz="1200" i="1" dirty="0" smtClean="0"/>
              <a:t>  annual Meeting </a:t>
            </a:r>
            <a:r>
              <a:rPr lang="en-US" sz="1200" i="1" dirty="0"/>
              <a:t>of Human Factors and Ergonomics Society Annual Meeting</a:t>
            </a:r>
            <a:r>
              <a:rPr lang="en-US" sz="1200" dirty="0"/>
              <a:t>, San Diego, </a:t>
            </a:r>
            <a:r>
              <a:rPr lang="en-US" sz="1200" dirty="0" smtClean="0"/>
              <a:t>October, 2013</a:t>
            </a:r>
          </a:p>
          <a:p>
            <a:pPr marL="233363"/>
            <a:r>
              <a:rPr lang="en-US" sz="1200" dirty="0" smtClean="0"/>
              <a:t>• McNeese, M. “Creating a Common Operational Picture with the Crowd” </a:t>
            </a:r>
            <a:r>
              <a:rPr lang="en-US" sz="1200" dirty="0"/>
              <a:t>i</a:t>
            </a:r>
            <a:r>
              <a:rPr lang="en-US" sz="1200" dirty="0" smtClean="0"/>
              <a:t>nvited panel presentation, </a:t>
            </a:r>
            <a:r>
              <a:rPr lang="en-US" sz="1200" i="1" dirty="0" smtClean="0"/>
              <a:t>11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 International Conference </a:t>
            </a:r>
          </a:p>
          <a:p>
            <a:pPr marL="233363"/>
            <a:r>
              <a:rPr lang="en-US" sz="1200" i="1" dirty="0" smtClean="0"/>
              <a:t>   on Crisis Response and Management (ISCRAM)</a:t>
            </a:r>
            <a:r>
              <a:rPr lang="en-US" sz="1200" dirty="0" smtClean="0"/>
              <a:t>, The Pennsylvania State University, University Park, PA, May 2014.  </a:t>
            </a:r>
            <a:endParaRPr lang="en-US" sz="1200" dirty="0"/>
          </a:p>
          <a:p>
            <a:pPr marL="233363" lvl="0"/>
            <a:endParaRPr lang="en-US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81" y="-5894"/>
            <a:ext cx="1528353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creen shot 2010-09-09 at 8.17.43 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9881" y="609600"/>
            <a:ext cx="15524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6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96" y="246888"/>
            <a:ext cx="8229600" cy="1143000"/>
          </a:xfrm>
        </p:spPr>
        <p:txBody>
          <a:bodyPr/>
          <a:lstStyle/>
          <a:p>
            <a:r>
              <a:rPr lang="en-US" dirty="0" smtClean="0"/>
              <a:t>Publications, Honors and Awards</a:t>
            </a:r>
            <a:br>
              <a:rPr lang="en-US" dirty="0" smtClean="0"/>
            </a:br>
            <a:r>
              <a:rPr lang="en-US" dirty="0" smtClean="0"/>
              <a:t>Year 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608" y="1402080"/>
            <a:ext cx="8570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b="1" dirty="0" smtClean="0"/>
              <a:t>Dissertations and Theses</a:t>
            </a:r>
          </a:p>
          <a:p>
            <a:endParaRPr lang="en-US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J. C. Rimland, Hybrid human-computing distributed sense-making: Extending the SOA paradigm for dynamic adjudication and optimization of human and computer roles”, Ph.D. dissertation in Information Sciences and Technology, The Pennsylvania State University, August, 2013</a:t>
            </a:r>
          </a:p>
          <a:p>
            <a:pPr marL="115887" lvl="0"/>
            <a:endParaRPr lang="en-US" sz="1200" dirty="0"/>
          </a:p>
          <a:p>
            <a:pPr lvl="0"/>
            <a:endParaRPr lang="en-US" sz="1200" b="1" dirty="0"/>
          </a:p>
        </p:txBody>
      </p:sp>
      <p:pic>
        <p:nvPicPr>
          <p:cNvPr id="5" name="Picture 4" descr="Screen shot 2010-09-09 at 8.17.43 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5647" y="609600"/>
            <a:ext cx="1552434" cy="6096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47" y="-5894"/>
            <a:ext cx="1528353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43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36026" y="5163981"/>
            <a:ext cx="4628680" cy="13290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0723" y="5333666"/>
            <a:ext cx="3864077" cy="103049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Developed a physical test bed to allow generation of “hard” sensor data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Acquired &amp; utilized Tripwire Benchmark, a system for aggregating cyber-security sensor data 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085" y="1377095"/>
            <a:ext cx="6262911" cy="376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383162" y="1430594"/>
            <a:ext cx="2123768" cy="2433483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88890" y="3805084"/>
            <a:ext cx="4277033" cy="1268361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2095911">
            <a:off x="3335048" y="4784329"/>
            <a:ext cx="200534" cy="5406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975987" y="3864078"/>
            <a:ext cx="280220" cy="12399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0696" y="301853"/>
            <a:ext cx="5674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 Focus and Contributions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6026" y="5198972"/>
            <a:ext cx="4719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200" dirty="0" smtClean="0"/>
              <a:t>New theoretical frameworks involving team cognition, models of context (abstraction hierarchy) and models of SA decision-making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200" dirty="0" smtClean="0"/>
              <a:t>Planning and initial conduct of experiment using the </a:t>
            </a:r>
            <a:r>
              <a:rPr lang="en-US" sz="1200" dirty="0" err="1" smtClean="0"/>
              <a:t>idsNETS</a:t>
            </a:r>
            <a:r>
              <a:rPr lang="en-US" sz="1200" dirty="0" smtClean="0"/>
              <a:t> and </a:t>
            </a:r>
            <a:r>
              <a:rPr lang="en-US" sz="1200" dirty="0" err="1" smtClean="0"/>
              <a:t>TeamNets</a:t>
            </a:r>
            <a:r>
              <a:rPr lang="en-US" sz="1200" dirty="0" smtClean="0"/>
              <a:t> simulation to explore the effect of conditions of models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US" sz="1200" dirty="0" smtClean="0"/>
              <a:t>Extension of the </a:t>
            </a:r>
            <a:r>
              <a:rPr lang="en-US" sz="1200" dirty="0" err="1" smtClean="0"/>
              <a:t>NeoCities</a:t>
            </a:r>
            <a:r>
              <a:rPr lang="en-US" sz="1200" dirty="0" smtClean="0"/>
              <a:t> </a:t>
            </a:r>
            <a:r>
              <a:rPr lang="en-US" sz="1200" dirty="0" err="1" smtClean="0"/>
              <a:t>testbed</a:t>
            </a:r>
            <a:r>
              <a:rPr lang="en-US" sz="1200" dirty="0" smtClean="0"/>
              <a:t> to incorporate soft and hard sensor data for human in the loop experiments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47" y="-5894"/>
            <a:ext cx="1528353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Screen shot 2010-09-09 at 8.17.43 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5647" y="609600"/>
            <a:ext cx="1528353" cy="609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666386" y="2050095"/>
            <a:ext cx="2223570" cy="114324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9851543">
            <a:off x="2234944" y="3112237"/>
            <a:ext cx="1615709" cy="255673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602" y="3702424"/>
            <a:ext cx="2597916" cy="13710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Developed a general architecture &amp; approach for cyber SA incorporating automated  reasoning &amp; hypothesis generation with human in loop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Developed &amp; demonstrated Complex Event Processing (CEP) and Coherence Net processing for automated ingestion of semantic information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968"/>
            <a:ext cx="8229600" cy="1143000"/>
          </a:xfrm>
        </p:spPr>
        <p:txBody>
          <a:bodyPr/>
          <a:lstStyle/>
          <a:p>
            <a:r>
              <a:rPr lang="en-US" dirty="0" smtClean="0"/>
              <a:t>Test and Evaluation Environment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676" y="1312607"/>
            <a:ext cx="2949678" cy="19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8349" y="1315065"/>
            <a:ext cx="3195325" cy="192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362"/>
            <a:ext cx="3008676" cy="197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489" y="3442158"/>
            <a:ext cx="44835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Laboratories in the Penn State College of Information Sciences and Technology enable human in the loop experiments with cyber situational awareness in individual and team environments</a:t>
            </a:r>
          </a:p>
          <a:p>
            <a:pPr marL="403225" indent="-166688">
              <a:buFont typeface="Arial" pitchFamily="34" charset="0"/>
              <a:buChar char="•"/>
            </a:pPr>
            <a:r>
              <a:rPr lang="en-US" dirty="0" smtClean="0"/>
              <a:t>The Multidisciplinary Initiatives in Naturalistic Decision Systems (MINDS) Laboratory</a:t>
            </a:r>
          </a:p>
          <a:p>
            <a:pPr marL="339725" indent="-103188">
              <a:buFont typeface="Arial" pitchFamily="34" charset="0"/>
              <a:buChar char="•"/>
            </a:pPr>
            <a:r>
              <a:rPr lang="en-US" dirty="0" smtClean="0"/>
              <a:t> The Extreme Events Laboratory </a:t>
            </a:r>
          </a:p>
          <a:p>
            <a:pPr marL="403225" indent="-166688">
              <a:buFont typeface="Arial" pitchFamily="34" charset="0"/>
              <a:buChar char="•"/>
            </a:pPr>
            <a:r>
              <a:rPr lang="en-US" dirty="0" smtClean="0"/>
              <a:t>NC2IF Cyber Laboratory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67" y="-5894"/>
            <a:ext cx="1552434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Screen shot 2010-09-09 at 8.17.43 A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1566" y="609600"/>
            <a:ext cx="1552434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15" y="3538132"/>
            <a:ext cx="4525454" cy="284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96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954" y="71718"/>
            <a:ext cx="5289176" cy="1143000"/>
          </a:xfrm>
        </p:spPr>
        <p:txBody>
          <a:bodyPr/>
          <a:lstStyle/>
          <a:p>
            <a:r>
              <a:rPr lang="en-US" dirty="0" smtClean="0"/>
              <a:t>Physical Test bed for Generation of Hard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39" y="1824317"/>
            <a:ext cx="654310" cy="654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54" y="2765613"/>
            <a:ext cx="654310" cy="654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14" y="5939121"/>
            <a:ext cx="654310" cy="6543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301809" y="3774141"/>
            <a:ext cx="45719" cy="53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01807" y="4123766"/>
            <a:ext cx="45719" cy="53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10774" y="4473382"/>
            <a:ext cx="45719" cy="53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02939" y="1412751"/>
            <a:ext cx="2035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Scripted User Interaction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64824" y="2912017"/>
            <a:ext cx="1346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unauthorized access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664824" y="1945253"/>
            <a:ext cx="1245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“normal” behavior</a:t>
            </a:r>
            <a:endParaRPr lang="en-US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11" y="4666883"/>
            <a:ext cx="654310" cy="6543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19326" y="4732428"/>
            <a:ext cx="1136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Off-line machine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859954" y="5992909"/>
            <a:ext cx="1019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Access to risky web sites</a:t>
            </a:r>
            <a:endParaRPr lang="en-US" sz="1100" dirty="0"/>
          </a:p>
        </p:txBody>
      </p:sp>
      <p:sp>
        <p:nvSpPr>
          <p:cNvPr id="16" name="Left-Right Arrow 15"/>
          <p:cNvSpPr/>
          <p:nvPr/>
        </p:nvSpPr>
        <p:spPr>
          <a:xfrm rot="20554250">
            <a:off x="5258559" y="2367444"/>
            <a:ext cx="1568072" cy="1429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21" y="1860431"/>
            <a:ext cx="667471" cy="6674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12" y="2699291"/>
            <a:ext cx="667471" cy="6674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01" y="3538151"/>
            <a:ext cx="667471" cy="6674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37433" y="1412750"/>
            <a:ext cx="1375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Centralized Cyber Security Servers</a:t>
            </a:r>
            <a:endParaRPr lang="en-US" sz="1050" dirty="0"/>
          </a:p>
        </p:txBody>
      </p:sp>
      <p:sp>
        <p:nvSpPr>
          <p:cNvPr id="24" name="Left-Right Arrow 23"/>
          <p:cNvSpPr/>
          <p:nvPr/>
        </p:nvSpPr>
        <p:spPr>
          <a:xfrm>
            <a:off x="5289826" y="2916579"/>
            <a:ext cx="1673822" cy="1376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895228">
            <a:off x="5275315" y="3417168"/>
            <a:ext cx="1768212" cy="1258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5284040" y="4083545"/>
            <a:ext cx="1832008" cy="1540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 rot="926812">
            <a:off x="5248180" y="4576600"/>
            <a:ext cx="1832008" cy="1540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9734" y="5423648"/>
            <a:ext cx="45719" cy="53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37670" y="5728443"/>
            <a:ext cx="45719" cy="53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 rot="926812">
            <a:off x="5194392" y="5831660"/>
            <a:ext cx="1832008" cy="1540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>
            <a:off x="5293005" y="5401358"/>
            <a:ext cx="1832008" cy="1540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Document 31"/>
          <p:cNvSpPr/>
          <p:nvPr/>
        </p:nvSpPr>
        <p:spPr>
          <a:xfrm>
            <a:off x="2986026" y="1989865"/>
            <a:ext cx="966162" cy="548335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Authentication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Logs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Flowchart: Document 32"/>
          <p:cNvSpPr/>
          <p:nvPr/>
        </p:nvSpPr>
        <p:spPr>
          <a:xfrm>
            <a:off x="2983527" y="2871588"/>
            <a:ext cx="921015" cy="548335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Anti-virus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Logs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4" name="Flowchart: Document 33"/>
          <p:cNvSpPr/>
          <p:nvPr/>
        </p:nvSpPr>
        <p:spPr>
          <a:xfrm>
            <a:off x="2986026" y="3697884"/>
            <a:ext cx="921015" cy="548335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Patch Logs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/>
          <p:nvPr/>
        </p:nvPicPr>
        <p:blipFill>
          <a:blip r:embed="rId4"/>
          <a:stretch>
            <a:fillRect/>
          </a:stretch>
        </p:blipFill>
        <p:spPr>
          <a:xfrm>
            <a:off x="420315" y="2147061"/>
            <a:ext cx="1203816" cy="1189706"/>
          </a:xfrm>
          <a:prstGeom prst="rect">
            <a:avLst/>
          </a:prstGeom>
        </p:spPr>
      </p:pic>
      <p:sp>
        <p:nvSpPr>
          <p:cNvPr id="36" name="Left Brace 35"/>
          <p:cNvSpPr/>
          <p:nvPr/>
        </p:nvSpPr>
        <p:spPr>
          <a:xfrm>
            <a:off x="2471386" y="1945253"/>
            <a:ext cx="271484" cy="438165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41462" y="1889862"/>
            <a:ext cx="13420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Tripwire Benchmark</a:t>
            </a:r>
            <a:endParaRPr lang="en-US" sz="110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17" y="21001"/>
            <a:ext cx="1528353" cy="6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 descr="Screen shot 2010-09-09 at 8.17.43 A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1566" y="636495"/>
            <a:ext cx="1552434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632" y="3585387"/>
            <a:ext cx="1773283" cy="1023048"/>
          </a:xfrm>
          <a:prstGeom prst="rect">
            <a:avLst/>
          </a:prstGeom>
        </p:spPr>
      </p:pic>
      <p:sp>
        <p:nvSpPr>
          <p:cNvPr id="42" name="Up-Down Arrow 41"/>
          <p:cNvSpPr/>
          <p:nvPr/>
        </p:nvSpPr>
        <p:spPr>
          <a:xfrm>
            <a:off x="923365" y="3336767"/>
            <a:ext cx="174908" cy="2486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-Down Arrow 42"/>
          <p:cNvSpPr/>
          <p:nvPr/>
        </p:nvSpPr>
        <p:spPr>
          <a:xfrm>
            <a:off x="959220" y="4591829"/>
            <a:ext cx="174908" cy="2486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agnetic Disk 43"/>
          <p:cNvSpPr/>
          <p:nvPr/>
        </p:nvSpPr>
        <p:spPr>
          <a:xfrm>
            <a:off x="605364" y="4978363"/>
            <a:ext cx="833718" cy="929840"/>
          </a:xfrm>
          <a:prstGeom prst="flowChartMagneticDisk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Open source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Blog &amp; RSS Feed Data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00" y="4378946"/>
            <a:ext cx="667471" cy="667471"/>
          </a:xfrm>
          <a:prstGeom prst="rect">
            <a:avLst/>
          </a:prstGeom>
        </p:spPr>
      </p:pic>
      <p:sp>
        <p:nvSpPr>
          <p:cNvPr id="47" name="Flowchart: Document 46"/>
          <p:cNvSpPr/>
          <p:nvPr/>
        </p:nvSpPr>
        <p:spPr>
          <a:xfrm>
            <a:off x="2983527" y="4530677"/>
            <a:ext cx="921015" cy="548335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solidFill>
                  <a:schemeClr val="tx1"/>
                </a:solidFill>
              </a:rPr>
              <a:t>Vuln</a:t>
            </a:r>
            <a:r>
              <a:rPr lang="en-US" sz="900" dirty="0" smtClean="0">
                <a:solidFill>
                  <a:schemeClr val="tx1"/>
                </a:solidFill>
              </a:rPr>
              <a:t>. Scan Logs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82" y="5217884"/>
            <a:ext cx="667471" cy="667471"/>
          </a:xfrm>
          <a:prstGeom prst="rect">
            <a:avLst/>
          </a:prstGeom>
        </p:spPr>
      </p:pic>
      <p:sp>
        <p:nvSpPr>
          <p:cNvPr id="49" name="Flowchart: Document 48"/>
          <p:cNvSpPr/>
          <p:nvPr/>
        </p:nvSpPr>
        <p:spPr>
          <a:xfrm>
            <a:off x="2992636" y="5359868"/>
            <a:ext cx="921015" cy="548335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Configuration </a:t>
            </a:r>
            <a:r>
              <a:rPr lang="en-US" sz="900" dirty="0" err="1" smtClean="0">
                <a:solidFill>
                  <a:schemeClr val="tx1"/>
                </a:solidFill>
              </a:rPr>
              <a:t>Mgmt</a:t>
            </a:r>
            <a:r>
              <a:rPr lang="en-US" sz="900" dirty="0" smtClean="0">
                <a:solidFill>
                  <a:schemeClr val="tx1"/>
                </a:solidFill>
              </a:rPr>
              <a:t> Logs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0889" y="4315948"/>
            <a:ext cx="1990504" cy="181600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5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11629</TotalTime>
  <Words>3655</Words>
  <Application>Microsoft Macintosh PowerPoint</Application>
  <PresentationFormat>On-screen Show (4:3)</PresentationFormat>
  <Paragraphs>655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Architecture, models and experiments in cognitive-based cyber situation awareness</vt:lpstr>
      <vt:lpstr> </vt:lpstr>
      <vt:lpstr>Main Scientific/Technical Accomplishments (5th Year)  </vt:lpstr>
      <vt:lpstr>5th Year Task Statistics and Summary </vt:lpstr>
      <vt:lpstr>Publications, Honors and Awards Year 5</vt:lpstr>
      <vt:lpstr>Publications, Honors and Awards Year 5</vt:lpstr>
      <vt:lpstr>PowerPoint Presentation</vt:lpstr>
      <vt:lpstr>Test and Evaluation Environment</vt:lpstr>
      <vt:lpstr>Physical Test bed for Generation of Hard Data</vt:lpstr>
      <vt:lpstr>PowerPoint Presentation</vt:lpstr>
      <vt:lpstr>PowerPoint Presentation</vt:lpstr>
      <vt:lpstr>PowerPoint Presentation</vt:lpstr>
      <vt:lpstr>Complex Event Processing (CEP) for Cyber Situation Awareness</vt:lpstr>
      <vt:lpstr> CEP Processing Infrastructure</vt:lpstr>
      <vt:lpstr>Synergy between CEP and Coherence Network Builder</vt:lpstr>
      <vt:lpstr>PowerPoint Presentation</vt:lpstr>
      <vt:lpstr>Application of Living Laboratory Framework</vt:lpstr>
      <vt:lpstr>PowerPoint Presentation</vt:lpstr>
      <vt:lpstr>PowerPoint Presentation</vt:lpstr>
      <vt:lpstr>Summary of Five  Year Key Performance Indicators</vt:lpstr>
      <vt:lpstr>Summary of Five Year Accomplishments and Activities</vt:lpstr>
      <vt:lpstr>Summary of Five Year Accomplishments and Activities</vt:lpstr>
      <vt:lpstr>Summary of Five Year Accomplishments and Activities</vt:lpstr>
      <vt:lpstr>Summary of Five Year Accomplishments and Activities</vt:lpstr>
      <vt:lpstr>Summary of Five Year Accomplishments and Activities</vt:lpstr>
      <vt:lpstr>On-going activities </vt:lpstr>
    </vt:vector>
  </TitlesOfParts>
  <Company>University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</dc:creator>
  <cp:lastModifiedBy>Mike McNeese</cp:lastModifiedBy>
  <cp:revision>632</cp:revision>
  <cp:lastPrinted>2013-09-30T19:54:47Z</cp:lastPrinted>
  <dcterms:created xsi:type="dcterms:W3CDTF">2010-09-07T23:09:17Z</dcterms:created>
  <dcterms:modified xsi:type="dcterms:W3CDTF">2014-11-18T03:02:35Z</dcterms:modified>
</cp:coreProperties>
</file>