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96" r:id="rId2"/>
    <p:sldId id="379" r:id="rId3"/>
    <p:sldId id="380" r:id="rId4"/>
    <p:sldId id="381" r:id="rId5"/>
    <p:sldId id="383"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397" r:id="rId34"/>
    <p:sldId id="427" r:id="rId35"/>
    <p:sldId id="426" r:id="rId36"/>
    <p:sldId id="428" r:id="rId37"/>
    <p:sldId id="429" r:id="rId38"/>
    <p:sldId id="430" r:id="rId39"/>
    <p:sldId id="431" r:id="rId40"/>
    <p:sldId id="446" r:id="rId41"/>
    <p:sldId id="436" r:id="rId42"/>
    <p:sldId id="438" r:id="rId43"/>
    <p:sldId id="394" r:id="rId44"/>
    <p:sldId id="393" r:id="rId4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McNeese" initials="MM" lastIdx="8" clrIdx="0"/>
  <p:cmAuthor id="1" name="dhall"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F14"/>
    <a:srgbClr val="FCFBC5"/>
    <a:srgbClr val="F9F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5542" autoAdjust="0"/>
  </p:normalViewPr>
  <p:slideViewPr>
    <p:cSldViewPr snapToGrid="0">
      <p:cViewPr varScale="1">
        <p:scale>
          <a:sx n="45" d="100"/>
          <a:sy n="45" d="100"/>
        </p:scale>
        <p:origin x="584" y="36"/>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14528"/>
    </p:cViewPr>
  </p:sorterViewPr>
  <p:notesViewPr>
    <p:cSldViewPr snapToGrid="0">
      <p:cViewPr varScale="1">
        <p:scale>
          <a:sx n="83" d="100"/>
          <a:sy n="83" d="100"/>
        </p:scale>
        <p:origin x="-3108"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FB9BA878-9DE9-42BC-B806-3E2B8C93B504}" type="datetimeFigureOut">
              <a:rPr lang="en-US" smtClean="0"/>
              <a:pPr/>
              <a:t>11/15/2014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B8480EE-51C6-4AC6-9A31-AE5C115F1FCA}" type="slidenum">
              <a:rPr lang="en-US" smtClean="0"/>
              <a:pPr/>
              <a:t>‹#›</a:t>
            </a:fld>
            <a:endParaRPr lang="en-US"/>
          </a:p>
        </p:txBody>
      </p:sp>
    </p:spTree>
    <p:extLst>
      <p:ext uri="{BB962C8B-B14F-4D97-AF65-F5344CB8AC3E}">
        <p14:creationId xmlns:p14="http://schemas.microsoft.com/office/powerpoint/2010/main" val="969610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07C24C6A-0E61-4770-986B-476039358790}" type="datetimeFigureOut">
              <a:rPr lang="en-US" smtClean="0"/>
              <a:pPr/>
              <a:t>11/15/2014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D6823AAF-14BC-48AC-9968-88BCE2B7E628}" type="slidenum">
              <a:rPr lang="en-US" smtClean="0"/>
              <a:pPr/>
              <a:t>‹#›</a:t>
            </a:fld>
            <a:endParaRPr lang="en-US"/>
          </a:p>
        </p:txBody>
      </p:sp>
    </p:spTree>
    <p:extLst>
      <p:ext uri="{BB962C8B-B14F-4D97-AF65-F5344CB8AC3E}">
        <p14:creationId xmlns:p14="http://schemas.microsoft.com/office/powerpoint/2010/main" val="368614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b="1">
                <a:solidFill>
                  <a:schemeClr val="tx1"/>
                </a:solidFill>
                <a:latin typeface="Arial" charset="0"/>
              </a:defRPr>
            </a:lvl1pPr>
            <a:lvl2pPr marL="714495" indent="-274806" eaLnBrk="0" hangingPunct="0">
              <a:defRPr sz="1900" b="1">
                <a:solidFill>
                  <a:schemeClr val="tx1"/>
                </a:solidFill>
                <a:latin typeface="Arial" charset="0"/>
              </a:defRPr>
            </a:lvl2pPr>
            <a:lvl3pPr marL="1099223" indent="-219845" eaLnBrk="0" hangingPunct="0">
              <a:defRPr sz="1900" b="1">
                <a:solidFill>
                  <a:schemeClr val="tx1"/>
                </a:solidFill>
                <a:latin typeface="Arial" charset="0"/>
              </a:defRPr>
            </a:lvl3pPr>
            <a:lvl4pPr marL="1538912" indent="-219845" eaLnBrk="0" hangingPunct="0">
              <a:defRPr sz="1900" b="1">
                <a:solidFill>
                  <a:schemeClr val="tx1"/>
                </a:solidFill>
                <a:latin typeface="Arial" charset="0"/>
              </a:defRPr>
            </a:lvl4pPr>
            <a:lvl5pPr marL="1978602" indent="-219845" eaLnBrk="0" hangingPunct="0">
              <a:defRPr sz="1900" b="1">
                <a:solidFill>
                  <a:schemeClr val="tx1"/>
                </a:solidFill>
                <a:latin typeface="Arial" charset="0"/>
              </a:defRPr>
            </a:lvl5pPr>
            <a:lvl6pPr marL="2418291" indent="-219845" eaLnBrk="0" fontAlgn="base" hangingPunct="0">
              <a:spcBef>
                <a:spcPct val="0"/>
              </a:spcBef>
              <a:spcAft>
                <a:spcPct val="0"/>
              </a:spcAft>
              <a:defRPr sz="1900" b="1">
                <a:solidFill>
                  <a:schemeClr val="tx1"/>
                </a:solidFill>
                <a:latin typeface="Arial" charset="0"/>
              </a:defRPr>
            </a:lvl6pPr>
            <a:lvl7pPr marL="2857980" indent="-219845" eaLnBrk="0" fontAlgn="base" hangingPunct="0">
              <a:spcBef>
                <a:spcPct val="0"/>
              </a:spcBef>
              <a:spcAft>
                <a:spcPct val="0"/>
              </a:spcAft>
              <a:defRPr sz="1900" b="1">
                <a:solidFill>
                  <a:schemeClr val="tx1"/>
                </a:solidFill>
                <a:latin typeface="Arial" charset="0"/>
              </a:defRPr>
            </a:lvl7pPr>
            <a:lvl8pPr marL="3297669" indent="-219845" eaLnBrk="0" fontAlgn="base" hangingPunct="0">
              <a:spcBef>
                <a:spcPct val="0"/>
              </a:spcBef>
              <a:spcAft>
                <a:spcPct val="0"/>
              </a:spcAft>
              <a:defRPr sz="1900" b="1">
                <a:solidFill>
                  <a:schemeClr val="tx1"/>
                </a:solidFill>
                <a:latin typeface="Arial" charset="0"/>
              </a:defRPr>
            </a:lvl8pPr>
            <a:lvl9pPr marL="3737359" indent="-219845" eaLnBrk="0" fontAlgn="base" hangingPunct="0">
              <a:spcBef>
                <a:spcPct val="0"/>
              </a:spcBef>
              <a:spcAft>
                <a:spcPct val="0"/>
              </a:spcAft>
              <a:defRPr sz="1900" b="1">
                <a:solidFill>
                  <a:schemeClr val="tx1"/>
                </a:solidFill>
                <a:latin typeface="Arial" charset="0"/>
              </a:defRPr>
            </a:lvl9pPr>
          </a:lstStyle>
          <a:p>
            <a:pPr eaLnBrk="1" hangingPunct="1"/>
            <a:fld id="{57BBEC4F-9442-4ACC-98CB-5247F41C4FD9}" type="slidenum">
              <a:rPr lang="en-US" sz="1200" b="0"/>
              <a:pPr eaLnBrk="1" hangingPunct="1"/>
              <a:t>2</a:t>
            </a:fld>
            <a:endParaRPr lang="en-US" sz="1200" b="0"/>
          </a:p>
        </p:txBody>
      </p:sp>
    </p:spTree>
    <p:extLst>
      <p:ext uri="{BB962C8B-B14F-4D97-AF65-F5344CB8AC3E}">
        <p14:creationId xmlns:p14="http://schemas.microsoft.com/office/powerpoint/2010/main" val="386315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31</a:t>
            </a:fld>
            <a:endParaRPr lang="en-US"/>
          </a:p>
        </p:txBody>
      </p:sp>
    </p:spTree>
    <p:extLst>
      <p:ext uri="{BB962C8B-B14F-4D97-AF65-F5344CB8AC3E}">
        <p14:creationId xmlns:p14="http://schemas.microsoft.com/office/powerpoint/2010/main" val="76632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 problem called …</a:t>
            </a:r>
          </a:p>
          <a:p>
            <a:endParaRPr lang="en-US" dirty="0" smtClean="0"/>
          </a:p>
          <a:p>
            <a:r>
              <a:rPr lang="en-US" dirty="0" smtClean="0"/>
              <a:t>When a Client requests web service from Web Server, the Web Server usually depends on the Authentication Server to verify whether the Client is an authorized user. During authentication, the Authentication Server further depends on Database Server 2 to access user data about privileges. If the authentication is passed, the Web Server further relies on the Database Server 1 to access data required for the final output to the Client.</a:t>
            </a:r>
          </a:p>
          <a:p>
            <a:endParaRPr lang="en-US" dirty="0" smtClean="0"/>
          </a:p>
          <a:p>
            <a:r>
              <a:rPr lang="en-US" sz="1200" b="0" i="0" u="none" strike="noStrike" kern="1200" baseline="0" dirty="0" smtClean="0">
                <a:solidFill>
                  <a:schemeClr val="tx1"/>
                </a:solidFill>
                <a:latin typeface="+mn-lt"/>
                <a:ea typeface="+mn-ea"/>
                <a:cs typeface="+mn-cs"/>
              </a:rPr>
              <a:t>Understanding the dependencies between network services essentially benefits the enterprise cyber security defense. The discovery of network dependencies enables several capabilities that can be used to facilitate the diagnosis of the well-being of an enterprise network in the presence of network attacks or failures.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34</a:t>
            </a:fld>
            <a:endParaRPr lang="en-US"/>
          </a:p>
        </p:txBody>
      </p:sp>
    </p:spTree>
    <p:extLst>
      <p:ext uri="{BB962C8B-B14F-4D97-AF65-F5344CB8AC3E}">
        <p14:creationId xmlns:p14="http://schemas.microsoft.com/office/powerpoint/2010/main" val="414776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These paths are caused by the communication-based interactions of relevant applications and services to provide functionality to 3rd party or the rest of the network. We call such paths as  “causal paths“. Such causal paths are also observed by network-based approaches, but they leverage from the network perspective.</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36</a:t>
            </a:fld>
            <a:endParaRPr lang="en-US"/>
          </a:p>
        </p:txBody>
      </p:sp>
    </p:spTree>
    <p:extLst>
      <p:ext uri="{BB962C8B-B14F-4D97-AF65-F5344CB8AC3E}">
        <p14:creationId xmlns:p14="http://schemas.microsoft.com/office/powerpoint/2010/main" val="103936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blue dotted line is a </a:t>
            </a:r>
            <a:r>
              <a:rPr lang="en-US" altLang="zh-CN" sz="1200" b="0" i="0" u="none" strike="noStrike" kern="1200" baseline="0" dirty="0" smtClean="0">
                <a:solidFill>
                  <a:schemeClr val="tx1"/>
                </a:solidFill>
                <a:latin typeface="+mn-lt"/>
                <a:ea typeface="+mn-ea"/>
                <a:cs typeface="+mn-cs"/>
              </a:rPr>
              <a:t>portion of</a:t>
            </a:r>
            <a:r>
              <a:rPr lang="en-US" sz="1200" b="0" i="0" u="none" strike="noStrike" kern="1200" baseline="0" dirty="0" smtClean="0">
                <a:solidFill>
                  <a:schemeClr val="tx1"/>
                </a:solidFill>
                <a:latin typeface="+mn-lt"/>
                <a:ea typeface="+mn-ea"/>
                <a:cs typeface="+mn-cs"/>
              </a:rPr>
              <a:t> OS level service execution path, inherently a subset of the per-host SODG.</a:t>
            </a:r>
          </a:p>
          <a:p>
            <a:r>
              <a:rPr lang="en-US" sz="1200" b="0" i="0" u="none" strike="noStrike" kern="1200" baseline="0" dirty="0" smtClean="0">
                <a:solidFill>
                  <a:schemeClr val="tx1"/>
                </a:solidFill>
                <a:latin typeface="+mn-lt"/>
                <a:ea typeface="+mn-ea"/>
                <a:cs typeface="+mn-cs"/>
              </a:rPr>
              <a:t>Each blue dotted line equivalently denotes a transitive dependency.</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37</a:t>
            </a:fld>
            <a:endParaRPr lang="en-US"/>
          </a:p>
        </p:txBody>
      </p:sp>
    </p:spTree>
    <p:extLst>
      <p:ext uri="{BB962C8B-B14F-4D97-AF65-F5344CB8AC3E}">
        <p14:creationId xmlns:p14="http://schemas.microsoft.com/office/powerpoint/2010/main" val="397279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example OS Layer Causal Path resulted from the response to an upload request towards </a:t>
            </a:r>
            <a:r>
              <a:rPr lang="en-US" sz="1200" b="0" i="0" u="none" strike="noStrike" kern="1200" baseline="0" dirty="0" err="1" smtClean="0">
                <a:solidFill>
                  <a:schemeClr val="tx1"/>
                </a:solidFill>
                <a:latin typeface="+mn-lt"/>
                <a:ea typeface="+mn-ea"/>
                <a:cs typeface="+mn-cs"/>
              </a:rPr>
              <a:t>tikiwiki</a:t>
            </a:r>
            <a:r>
              <a:rPr lang="en-US" sz="1200" b="0" i="0" u="none" strike="noStrike" kern="1200" baseline="0" dirty="0" smtClean="0">
                <a:solidFill>
                  <a:schemeClr val="tx1"/>
                </a:solidFill>
                <a:latin typeface="+mn-lt"/>
                <a:ea typeface="+mn-ea"/>
                <a:cs typeface="+mn-cs"/>
              </a:rPr>
              <a:t> 1.9.5.</a:t>
            </a:r>
          </a:p>
          <a:p>
            <a:endParaRPr lang="en-US"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Two services: apache2 and </a:t>
            </a:r>
            <a:r>
              <a:rPr lang="en-US" altLang="zh-CN" sz="1200" b="0" i="0" u="none" strike="noStrike" kern="1200" baseline="0" dirty="0" err="1" smtClean="0">
                <a:solidFill>
                  <a:schemeClr val="tx1"/>
                </a:solidFill>
                <a:latin typeface="+mn-lt"/>
                <a:ea typeface="+mn-ea"/>
                <a:cs typeface="+mn-cs"/>
              </a:rPr>
              <a:t>mysqld</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38</a:t>
            </a:fld>
            <a:endParaRPr lang="en-US"/>
          </a:p>
        </p:txBody>
      </p:sp>
    </p:spTree>
    <p:extLst>
      <p:ext uri="{BB962C8B-B14F-4D97-AF65-F5344CB8AC3E}">
        <p14:creationId xmlns:p14="http://schemas.microsoft.com/office/powerpoint/2010/main" val="99695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smtClean="0">
                <a:solidFill>
                  <a:schemeClr val="tx1"/>
                </a:solidFill>
                <a:latin typeface="+mn-lt"/>
                <a:ea typeface="+mn-ea"/>
                <a:cs typeface="+mn-cs"/>
              </a:rPr>
              <a:t>In addition, Snake also performs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OS-level Causal Path Identification. With some sockets with particular </a:t>
            </a:r>
            <a:r>
              <a:rPr lang="en-US" sz="1200" b="0" i="0" u="none" strike="noStrike" kern="1200" baseline="0" dirty="0" err="1" smtClean="0">
                <a:solidFill>
                  <a:schemeClr val="tx1"/>
                </a:solidFill>
                <a:latin typeface="+mn-lt"/>
                <a:ea typeface="+mn-ea"/>
                <a:cs typeface="+mn-cs"/>
              </a:rPr>
              <a:t>Ips</a:t>
            </a:r>
            <a:r>
              <a:rPr lang="en-US" sz="1200" b="0" i="0" u="none" strike="noStrike" kern="1200" baseline="0" dirty="0" smtClean="0">
                <a:solidFill>
                  <a:schemeClr val="tx1"/>
                </a:solidFill>
                <a:latin typeface="+mn-lt"/>
                <a:ea typeface="+mn-ea"/>
                <a:cs typeface="+mn-cs"/>
              </a:rPr>
              <a:t>/port numbers, and colors of interest, specified to trigger the forward dependency tracking across the network, request-specific SODGs can be identified. We further check if it has above-defined color propagation pattern. If yes, the request-specific SODG is an OS Layer causal path.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OS-level Service Execution Path Extraction. When an OS-level causal path is successfully identified, the corresponding service execution paths can be extracted and stored as service profiles, which we call as request graphs.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Network Service Dependency Graph Generation. All the OS-level causal paths can be merged, when put together to become a </a:t>
            </a:r>
            <a:r>
              <a:rPr lang="en-US" sz="1200" b="1" i="0" u="none" strike="noStrike" kern="1200" baseline="0" dirty="0" smtClean="0">
                <a:solidFill>
                  <a:schemeClr val="tx1"/>
                </a:solidFill>
                <a:latin typeface="+mn-lt"/>
                <a:ea typeface="+mn-ea"/>
                <a:cs typeface="+mn-cs"/>
              </a:rPr>
              <a:t>directed graph</a:t>
            </a:r>
            <a:r>
              <a:rPr lang="en-US" sz="1200" b="0" i="0" u="none" strike="noStrike" kern="1200" baseline="0" dirty="0" smtClean="0">
                <a:solidFill>
                  <a:schemeClr val="tx1"/>
                </a:solidFill>
                <a:latin typeface="+mn-lt"/>
                <a:ea typeface="+mn-ea"/>
                <a:cs typeface="+mn-cs"/>
              </a:rPr>
              <a:t>, which is the network service dependency graph. Basically, this graph will be made up of socket communication edges, concatenating OS-level service execution paths. An OS-level network service dependency graph will be a subset of the network-wide SODG.</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a:t>
            </a:r>
            <a:r>
              <a:rPr lang="en-US" altLang="zh-CN" sz="1200" b="0" i="0" u="none" strike="noStrike" kern="1200" baseline="0" dirty="0" smtClean="0">
                <a:solidFill>
                  <a:schemeClr val="tx1"/>
                </a:solidFill>
                <a:latin typeface="+mn-lt"/>
                <a:ea typeface="+mn-ea"/>
                <a:cs typeface="+mn-cs"/>
              </a:rPr>
              <a:t>ur next question is h</a:t>
            </a:r>
            <a:r>
              <a:rPr lang="en-US" sz="1200" b="0" i="0" u="none" strike="noStrike" kern="1200" baseline="0" dirty="0" smtClean="0">
                <a:solidFill>
                  <a:schemeClr val="tx1"/>
                </a:solidFill>
                <a:latin typeface="+mn-lt"/>
                <a:ea typeface="+mn-ea"/>
                <a:cs typeface="+mn-cs"/>
              </a:rPr>
              <a:t>ow to find such causal paths?</a:t>
            </a:r>
          </a:p>
          <a:p>
            <a:r>
              <a:rPr lang="en-US" sz="1200" b="0" i="0" u="none" strike="noStrike" kern="1200" baseline="0" dirty="0" smtClean="0">
                <a:solidFill>
                  <a:schemeClr val="tx1"/>
                </a:solidFill>
                <a:latin typeface="+mn-lt"/>
                <a:ea typeface="+mn-ea"/>
                <a:cs typeface="+mn-cs"/>
              </a:rPr>
              <a:t>Like Patrol, we design a system. And this figure shows the implementation architecture.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you can see, like Patrol, Snake also performs system call interception, SODG </a:t>
            </a:r>
            <a:r>
              <a:rPr lang="en-US" sz="1200" b="1" i="0" u="none" strike="noStrike" kern="1200" baseline="0" dirty="0" smtClean="0">
                <a:solidFill>
                  <a:schemeClr val="tx1"/>
                </a:solidFill>
                <a:latin typeface="+mn-lt"/>
                <a:ea typeface="+mn-ea"/>
                <a:cs typeface="+mn-cs"/>
              </a:rPr>
              <a:t>representation</a:t>
            </a:r>
            <a:r>
              <a:rPr lang="en-US" sz="1200" b="0" i="0" u="none" strike="noStrike" kern="1200" baseline="0" dirty="0" smtClean="0">
                <a:solidFill>
                  <a:schemeClr val="tx1"/>
                </a:solidFill>
                <a:latin typeface="+mn-lt"/>
                <a:ea typeface="+mn-ea"/>
                <a:cs typeface="+mn-cs"/>
              </a:rPr>
              <a:t> and generation. </a:t>
            </a:r>
            <a:r>
              <a:rPr lang="en-US" sz="1200" b="1" i="0" u="none" strike="noStrike" kern="1200" baseline="0" dirty="0" smtClean="0">
                <a:solidFill>
                  <a:schemeClr val="tx1"/>
                </a:solidFill>
                <a:latin typeface="+mn-lt"/>
                <a:ea typeface="+mn-ea"/>
                <a:cs typeface="+mn-cs"/>
              </a:rPr>
              <a:t>But, </a:t>
            </a:r>
            <a:r>
              <a:rPr lang="en-US" sz="1200" b="0" i="0" u="none" strike="noStrike" kern="1200" baseline="0" dirty="0" smtClean="0">
                <a:solidFill>
                  <a:schemeClr val="tx1"/>
                </a:solidFill>
                <a:latin typeface="+mn-lt"/>
                <a:ea typeface="+mn-ea"/>
                <a:cs typeface="+mn-cs"/>
              </a:rPr>
              <a:t>beyond what Patrol does, Snake also does extra things, like color allocation and propagation, which will be introduced specifically later.</a:t>
            </a:r>
          </a:p>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39</a:t>
            </a:fld>
            <a:endParaRPr lang="en-US"/>
          </a:p>
        </p:txBody>
      </p:sp>
    </p:spTree>
    <p:extLst>
      <p:ext uri="{BB962C8B-B14F-4D97-AF65-F5344CB8AC3E}">
        <p14:creationId xmlns:p14="http://schemas.microsoft.com/office/powerpoint/2010/main" val="196987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Avactis</a:t>
            </a:r>
            <a:r>
              <a:rPr lang="en-US" sz="1200" b="0" i="0" u="none" strike="noStrike" kern="1200" baseline="0" dirty="0" smtClean="0">
                <a:solidFill>
                  <a:schemeClr val="tx1"/>
                </a:solidFill>
                <a:latin typeface="+mn-lt"/>
                <a:ea typeface="+mn-ea"/>
                <a:cs typeface="+mn-cs"/>
              </a:rPr>
              <a:t> 2.1.3 in response to a client request of registering an account.</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41</a:t>
            </a:fld>
            <a:endParaRPr lang="en-US"/>
          </a:p>
        </p:txBody>
      </p:sp>
    </p:spTree>
    <p:extLst>
      <p:ext uri="{BB962C8B-B14F-4D97-AF65-F5344CB8AC3E}">
        <p14:creationId xmlns:p14="http://schemas.microsoft.com/office/powerpoint/2010/main" val="2258773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discovering service dependencies, our evaluations show that Snake can also be used to profile the service dependencies.</a:t>
            </a:r>
          </a:p>
          <a:p>
            <a:r>
              <a:rPr lang="en-US" dirty="0" smtClean="0"/>
              <a:t>For example, …</a:t>
            </a:r>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42</a:t>
            </a:fld>
            <a:endParaRPr lang="en-US"/>
          </a:p>
        </p:txBody>
      </p:sp>
    </p:spTree>
    <p:extLst>
      <p:ext uri="{BB962C8B-B14F-4D97-AF65-F5344CB8AC3E}">
        <p14:creationId xmlns:p14="http://schemas.microsoft.com/office/powerpoint/2010/main" val="2614423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b="1">
                <a:solidFill>
                  <a:schemeClr val="tx1"/>
                </a:solidFill>
                <a:latin typeface="Arial" charset="0"/>
              </a:defRPr>
            </a:lvl1pPr>
            <a:lvl2pPr marL="714495" indent="-274806" eaLnBrk="0" hangingPunct="0">
              <a:defRPr sz="1900" b="1">
                <a:solidFill>
                  <a:schemeClr val="tx1"/>
                </a:solidFill>
                <a:latin typeface="Arial" charset="0"/>
              </a:defRPr>
            </a:lvl2pPr>
            <a:lvl3pPr marL="1099223" indent="-219845" eaLnBrk="0" hangingPunct="0">
              <a:defRPr sz="1900" b="1">
                <a:solidFill>
                  <a:schemeClr val="tx1"/>
                </a:solidFill>
                <a:latin typeface="Arial" charset="0"/>
              </a:defRPr>
            </a:lvl3pPr>
            <a:lvl4pPr marL="1538912" indent="-219845" eaLnBrk="0" hangingPunct="0">
              <a:defRPr sz="1900" b="1">
                <a:solidFill>
                  <a:schemeClr val="tx1"/>
                </a:solidFill>
                <a:latin typeface="Arial" charset="0"/>
              </a:defRPr>
            </a:lvl4pPr>
            <a:lvl5pPr marL="1978602" indent="-219845" eaLnBrk="0" hangingPunct="0">
              <a:defRPr sz="1900" b="1">
                <a:solidFill>
                  <a:schemeClr val="tx1"/>
                </a:solidFill>
                <a:latin typeface="Arial" charset="0"/>
              </a:defRPr>
            </a:lvl5pPr>
            <a:lvl6pPr marL="2418291" indent="-219845" eaLnBrk="0" fontAlgn="base" hangingPunct="0">
              <a:spcBef>
                <a:spcPct val="0"/>
              </a:spcBef>
              <a:spcAft>
                <a:spcPct val="0"/>
              </a:spcAft>
              <a:defRPr sz="1900" b="1">
                <a:solidFill>
                  <a:schemeClr val="tx1"/>
                </a:solidFill>
                <a:latin typeface="Arial" charset="0"/>
              </a:defRPr>
            </a:lvl6pPr>
            <a:lvl7pPr marL="2857980" indent="-219845" eaLnBrk="0" fontAlgn="base" hangingPunct="0">
              <a:spcBef>
                <a:spcPct val="0"/>
              </a:spcBef>
              <a:spcAft>
                <a:spcPct val="0"/>
              </a:spcAft>
              <a:defRPr sz="1900" b="1">
                <a:solidFill>
                  <a:schemeClr val="tx1"/>
                </a:solidFill>
                <a:latin typeface="Arial" charset="0"/>
              </a:defRPr>
            </a:lvl7pPr>
            <a:lvl8pPr marL="3297669" indent="-219845" eaLnBrk="0" fontAlgn="base" hangingPunct="0">
              <a:spcBef>
                <a:spcPct val="0"/>
              </a:spcBef>
              <a:spcAft>
                <a:spcPct val="0"/>
              </a:spcAft>
              <a:defRPr sz="1900" b="1">
                <a:solidFill>
                  <a:schemeClr val="tx1"/>
                </a:solidFill>
                <a:latin typeface="Arial" charset="0"/>
              </a:defRPr>
            </a:lvl8pPr>
            <a:lvl9pPr marL="3737359" indent="-219845" eaLnBrk="0" fontAlgn="base" hangingPunct="0">
              <a:spcBef>
                <a:spcPct val="0"/>
              </a:spcBef>
              <a:spcAft>
                <a:spcPct val="0"/>
              </a:spcAft>
              <a:defRPr sz="1900" b="1">
                <a:solidFill>
                  <a:schemeClr val="tx1"/>
                </a:solidFill>
                <a:latin typeface="Arial" charset="0"/>
              </a:defRPr>
            </a:lvl9pPr>
          </a:lstStyle>
          <a:p>
            <a:pPr eaLnBrk="1" hangingPunct="1"/>
            <a:fld id="{D6FAA741-FF34-4F81-A12E-F3919094C60F}" type="slidenum">
              <a:rPr lang="en-US" sz="1200" b="0"/>
              <a:pPr eaLnBrk="1" hangingPunct="1"/>
              <a:t>44</a:t>
            </a:fld>
            <a:endParaRPr lang="en-US" sz="1200" b="0"/>
          </a:p>
        </p:txBody>
      </p:sp>
    </p:spTree>
    <p:extLst>
      <p:ext uri="{BB962C8B-B14F-4D97-AF65-F5344CB8AC3E}">
        <p14:creationId xmlns:p14="http://schemas.microsoft.com/office/powerpoint/2010/main" val="18281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33F5F2-A4BA-417D-9404-F84324915356}" type="slidenum">
              <a:rPr lang="en-US" smtClean="0"/>
              <a:t>6</a:t>
            </a:fld>
            <a:endParaRPr lang="en-US"/>
          </a:p>
        </p:txBody>
      </p:sp>
    </p:spTree>
    <p:extLst>
      <p:ext uri="{BB962C8B-B14F-4D97-AF65-F5344CB8AC3E}">
        <p14:creationId xmlns:p14="http://schemas.microsoft.com/office/powerpoint/2010/main" val="361797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33F5F2-A4BA-417D-9404-F84324915356}" type="slidenum">
              <a:rPr lang="en-US" smtClean="0"/>
              <a:t>7</a:t>
            </a:fld>
            <a:endParaRPr lang="en-US"/>
          </a:p>
        </p:txBody>
      </p:sp>
    </p:spTree>
    <p:extLst>
      <p:ext uri="{BB962C8B-B14F-4D97-AF65-F5344CB8AC3E}">
        <p14:creationId xmlns:p14="http://schemas.microsoft.com/office/powerpoint/2010/main" val="179500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F33F5F2-A4BA-417D-9404-F84324915356}" type="slidenum">
              <a:rPr lang="en-US" smtClean="0"/>
              <a:t>8</a:t>
            </a:fld>
            <a:endParaRPr lang="en-US"/>
          </a:p>
        </p:txBody>
      </p:sp>
    </p:spTree>
    <p:extLst>
      <p:ext uri="{BB962C8B-B14F-4D97-AF65-F5344CB8AC3E}">
        <p14:creationId xmlns:p14="http://schemas.microsoft.com/office/powerpoint/2010/main" val="103639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Attack graphs correlate vulnerabilities and potential exploits in different machines and enables </a:t>
            </a:r>
            <a:r>
              <a:rPr lang="en-US" sz="1200" kern="1200" dirty="0" err="1" smtClean="0">
                <a:solidFill>
                  <a:schemeClr val="tx1"/>
                </a:solidFill>
                <a:effectLst/>
                <a:latin typeface="+mn-lt"/>
                <a:ea typeface="+mn-ea"/>
                <a:cs typeface="+mn-cs"/>
              </a:rPr>
              <a:t>determinstic</a:t>
            </a:r>
            <a:r>
              <a:rPr lang="en-US" sz="1200" kern="1200" dirty="0" smtClean="0">
                <a:solidFill>
                  <a:schemeClr val="tx1"/>
                </a:solidFill>
                <a:effectLst/>
                <a:latin typeface="+mn-lt"/>
                <a:ea typeface="+mn-ea"/>
                <a:cs typeface="+mn-cs"/>
              </a:rPr>
              <a:t> reasoning. For example, if all the preconditions of an attack are satisfied, the attacker should be able to launch the attack. However, in real-time security analysis, there are a range of uncertainties associated with this attack that cannot be reflected in an attack graph. For example, has the attacker chosen to launch the attack? If he launched it, did he succeed to compromise the host? Are the Snort [22] alerts raised on this host related to the attack? Should we be more confident if we got other alerts from other hosts in this network? Such uncertainty aspects should be taken into account when performing real-time security analysis. BN is a valuable tool for capturing these uncertainties. </a:t>
            </a:r>
            <a:endParaRPr lang="en-US" dirty="0" smtClean="0"/>
          </a:p>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16</a:t>
            </a:fld>
            <a:endParaRPr lang="en-US"/>
          </a:p>
        </p:txBody>
      </p:sp>
    </p:spTree>
    <p:extLst>
      <p:ext uri="{BB962C8B-B14F-4D97-AF65-F5344CB8AC3E}">
        <p14:creationId xmlns:p14="http://schemas.microsoft.com/office/powerpoint/2010/main" val="112638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23</a:t>
            </a:fld>
            <a:endParaRPr lang="en-US"/>
          </a:p>
        </p:txBody>
      </p:sp>
    </p:spTree>
    <p:extLst>
      <p:ext uri="{BB962C8B-B14F-4D97-AF65-F5344CB8AC3E}">
        <p14:creationId xmlns:p14="http://schemas.microsoft.com/office/powerpoint/2010/main" val="271484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25</a:t>
            </a:fld>
            <a:endParaRPr lang="en-US"/>
          </a:p>
        </p:txBody>
      </p:sp>
    </p:spTree>
    <p:extLst>
      <p:ext uri="{BB962C8B-B14F-4D97-AF65-F5344CB8AC3E}">
        <p14:creationId xmlns:p14="http://schemas.microsoft.com/office/powerpoint/2010/main" val="398969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N8 and N25 respectively imply that the stealthy bridges in N5 and N22 are successfully established. Table 4 shows the results of experiment 1 given supporting evidence with corresponding confidence values. The results indicate that the probability of stealthy bridge existence is initially very low, and increases as more evidence is collected. For example, P r(N 5 = T rue) increases from 34% with no evidence observed to 88.95% given all evidence presented. This means that a stealthy bridge is very likely to exist on enterprise A’s web server after enough evidence is collected. </a:t>
            </a:r>
            <a:endParaRPr lang="en-US" dirty="0" smtClean="0"/>
          </a:p>
          <a:p>
            <a:r>
              <a:rPr lang="en-US" sz="1200" kern="1200" dirty="0" smtClean="0">
                <a:solidFill>
                  <a:schemeClr val="tx1"/>
                </a:solidFill>
                <a:effectLst/>
                <a:latin typeface="+mn-lt"/>
                <a:ea typeface="+mn-ea"/>
                <a:cs typeface="+mn-cs"/>
              </a:rPr>
              <a:t>The first stealthy bridge in our attack scenario is established in attack step 2, and the corresponding pieces of evidence are N9, N11, and N13. P r(N 8 = T rue) is 95.77% after all the evidence from step 2 is observed, but </a:t>
            </a:r>
            <a:r>
              <a:rPr lang="en-US" sz="1200" kern="1200" dirty="0" err="1" smtClean="0">
                <a:solidFill>
                  <a:schemeClr val="tx1"/>
                </a:solidFill>
                <a:effectLst/>
                <a:latin typeface="+mn-lt"/>
                <a:ea typeface="+mn-ea"/>
                <a:cs typeface="+mn-cs"/>
              </a:rPr>
              <a:t>Pr</a:t>
            </a:r>
            <a:r>
              <a:rPr lang="en-US" sz="1200" kern="1200" dirty="0" smtClean="0">
                <a:solidFill>
                  <a:schemeClr val="tx1"/>
                </a:solidFill>
                <a:effectLst/>
                <a:latin typeface="+mn-lt"/>
                <a:ea typeface="+mn-ea"/>
                <a:cs typeface="+mn-cs"/>
              </a:rPr>
              <a:t>(N5 = True) is only 74.64%. This means that although the BN is almost sure that A’s web server has been compromised, it doesn’t have the same confidence of attributing the exploitation to the stealthy bridge, which is caused by the unknown vulnerability inherited from a VMI. </a:t>
            </a:r>
            <a:r>
              <a:rPr lang="en-US" sz="1200" kern="1200" dirty="0" err="1" smtClean="0">
                <a:solidFill>
                  <a:schemeClr val="tx1"/>
                </a:solidFill>
                <a:effectLst/>
                <a:latin typeface="+mn-lt"/>
                <a:ea typeface="+mn-ea"/>
                <a:cs typeface="+mn-cs"/>
              </a:rPr>
              <a:t>Pr</a:t>
            </a:r>
            <a:r>
              <a:rPr lang="en-US" sz="1200" kern="1200" dirty="0" smtClean="0">
                <a:solidFill>
                  <a:schemeClr val="tx1"/>
                </a:solidFill>
                <a:effectLst/>
                <a:latin typeface="+mn-lt"/>
                <a:ea typeface="+mn-ea"/>
                <a:cs typeface="+mn-cs"/>
              </a:rPr>
              <a:t>(N5 = True) increases to 88.95% only after evidence N47 and N49 from other enterprise networks is observed for attack step 7. This means that if the same alerts appear in other instances of the same VMI, the VMI is very likely to contain the related unknown vulnerability.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stealthy bridge is established in step 4, and the corresponding evidence is N23. P r(N 22 = T rue) is 57.45% after evidence N9 to N23 is collected. The number seems to be low. However, considering the unusual difficulty of leveraging a co-residency relationship, this low probability still should be treated with great attention. After all evidence is observed, the increase of </a:t>
            </a:r>
            <a:r>
              <a:rPr lang="en-US" sz="1200" kern="1200" dirty="0" err="1" smtClean="0">
                <a:solidFill>
                  <a:schemeClr val="tx1"/>
                </a:solidFill>
                <a:effectLst/>
                <a:latin typeface="+mn-lt"/>
                <a:ea typeface="+mn-ea"/>
                <a:cs typeface="+mn-cs"/>
              </a:rPr>
              <a:t>Pr</a:t>
            </a:r>
            <a:r>
              <a:rPr lang="en-US" sz="1200" kern="1200" dirty="0" smtClean="0">
                <a:solidFill>
                  <a:schemeClr val="tx1"/>
                </a:solidFill>
                <a:effectLst/>
                <a:latin typeface="+mn-lt"/>
                <a:ea typeface="+mn-ea"/>
                <a:cs typeface="+mn-cs"/>
              </a:rPr>
              <a:t>(N22 = True) from 13.91% to 73.29% may require security experts to carefully scrutinize the virtual machine isolation status on the related host.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29</a:t>
            </a:fld>
            <a:endParaRPr lang="en-US"/>
          </a:p>
        </p:txBody>
      </p:sp>
    </p:spTree>
    <p:extLst>
      <p:ext uri="{BB962C8B-B14F-4D97-AF65-F5344CB8AC3E}">
        <p14:creationId xmlns:p14="http://schemas.microsoft.com/office/powerpoint/2010/main" val="25803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Experiment 2 tests the influence of false alerts to BN. In this experiment, we assume evidence N11 is a false alert generated by IDS. We perform the same analysis as in experiment 1 and compare results with it. Table 5 shows that when only 3 pieces of evidence (N9, N11, and N13) are observed, the probability of the related event is greatly affected by the false alert. For instance, P r(N 5 = T rue) is 74.64% when N11 is correct, and is 53.9% when N11 is a false alert. But P r(N 8 = T rue) is not greatly influenced by N11 because it’s not closely related to the false alert. When all evidence is input into the BN, the influence of false alerts to related events is reduced to an acceptable level. This shows that a BN can provide relatively correct answer by combining the overall evidence set. </a:t>
            </a:r>
            <a:endParaRPr lang="en-US" dirty="0" smtClean="0"/>
          </a:p>
          <a:p>
            <a:endParaRPr lang="en-US" dirty="0"/>
          </a:p>
        </p:txBody>
      </p:sp>
      <p:sp>
        <p:nvSpPr>
          <p:cNvPr id="4" name="Slide Number Placeholder 3"/>
          <p:cNvSpPr>
            <a:spLocks noGrp="1"/>
          </p:cNvSpPr>
          <p:nvPr>
            <p:ph type="sldNum" sz="quarter" idx="10"/>
          </p:nvPr>
        </p:nvSpPr>
        <p:spPr/>
        <p:txBody>
          <a:bodyPr/>
          <a:lstStyle/>
          <a:p>
            <a:fld id="{6F33F5F2-A4BA-417D-9404-F84324915356}" type="slidenum">
              <a:rPr lang="en-US" smtClean="0"/>
              <a:t>30</a:t>
            </a:fld>
            <a:endParaRPr lang="en-US"/>
          </a:p>
        </p:txBody>
      </p:sp>
    </p:spTree>
    <p:extLst>
      <p:ext uri="{BB962C8B-B14F-4D97-AF65-F5344CB8AC3E}">
        <p14:creationId xmlns:p14="http://schemas.microsoft.com/office/powerpoint/2010/main" val="71979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24550-CBFA-4C1A-ADDD-33EAC15EBF62}" type="datetime1">
              <a:rPr lang="en-US" smtClean="0"/>
              <a:t>11/15/2014</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69565-2862-4737-BEC1-55356819DC5A}" type="datetime1">
              <a:rPr lang="en-US" smtClean="0"/>
              <a:t>11/15/2014</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0D687-30E7-4FCF-91D8-33EA0D620F7A}" type="datetime1">
              <a:rPr lang="en-US" smtClean="0"/>
              <a:t>11/15/2014</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DF7FCE8-4B96-4E0D-8ACF-EE07E0D01010}" type="datetime1">
              <a:rPr lang="en-US" smtClean="0"/>
              <a:t>11/15/2014</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7" name="Slide Number Placeholder 5"/>
          <p:cNvSpPr txBox="1">
            <a:spLocks/>
          </p:cNvSpPr>
          <p:nvPr userDrawn="1"/>
        </p:nvSpPr>
        <p:spPr>
          <a:xfrm>
            <a:off x="6705600" y="63207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345C8B-7575-4803-9513-94D5FA086E16}"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C5C831-EBAB-4FCC-9630-09964A71D854}" type="datetime1">
              <a:rPr lang="en-US" smtClean="0"/>
              <a:t>11/15/2014</a:t>
            </a:fld>
            <a:endParaRPr lang="en-US"/>
          </a:p>
        </p:txBody>
      </p:sp>
      <p:sp>
        <p:nvSpPr>
          <p:cNvPr id="5" name="Footer Placeholder 4"/>
          <p:cNvSpPr>
            <a:spLocks noGrp="1"/>
          </p:cNvSpPr>
          <p:nvPr>
            <p:ph type="ftr" sz="quarter" idx="11"/>
          </p:nvPr>
        </p:nvSpPr>
        <p:spPr/>
        <p:txBody>
          <a:bodyPr/>
          <a:lstStyle/>
          <a:p>
            <a:r>
              <a:rPr lang="en-US" smtClean="0"/>
              <a:t>ARO Cyber Situation Awareness MURI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AF3ECD-FE6A-4BE4-88BF-0B9C7A8B4FCD}" type="datetime1">
              <a:rPr lang="en-US" smtClean="0"/>
              <a:t>11/15/2014</a:t>
            </a:fld>
            <a:endParaRPr lang="en-US"/>
          </a:p>
        </p:txBody>
      </p:sp>
      <p:sp>
        <p:nvSpPr>
          <p:cNvPr id="6" name="Footer Placeholder 5"/>
          <p:cNvSpPr>
            <a:spLocks noGrp="1"/>
          </p:cNvSpPr>
          <p:nvPr>
            <p:ph type="ftr" sz="quarter" idx="11"/>
          </p:nvPr>
        </p:nvSpPr>
        <p:spPr/>
        <p:txBody>
          <a:bodyPr/>
          <a:lstStyle/>
          <a:p>
            <a:r>
              <a:rPr lang="en-US" smtClean="0"/>
              <a:t>ARO Cyber Situation Awareness MURI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A2CE1-A435-424D-A355-E2C85CFC0363}" type="datetime1">
              <a:rPr lang="en-US" smtClean="0"/>
              <a:t>11/15/2014</a:t>
            </a:fld>
            <a:endParaRPr lang="en-US"/>
          </a:p>
        </p:txBody>
      </p:sp>
      <p:sp>
        <p:nvSpPr>
          <p:cNvPr id="8" name="Footer Placeholder 7"/>
          <p:cNvSpPr>
            <a:spLocks noGrp="1"/>
          </p:cNvSpPr>
          <p:nvPr>
            <p:ph type="ftr" sz="quarter" idx="11"/>
          </p:nvPr>
        </p:nvSpPr>
        <p:spPr/>
        <p:txBody>
          <a:bodyPr/>
          <a:lstStyle/>
          <a:p>
            <a:r>
              <a:rPr lang="en-US" smtClean="0"/>
              <a:t>ARO Cyber Situation Awareness MURI </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F170D-9B8D-4A46-AD2E-4A2767461C30}" type="datetime1">
              <a:rPr lang="en-US" smtClean="0"/>
              <a:t>11/15/2014</a:t>
            </a:fld>
            <a:endParaRPr lang="en-US"/>
          </a:p>
        </p:txBody>
      </p:sp>
      <p:sp>
        <p:nvSpPr>
          <p:cNvPr id="4" name="Footer Placeholder 3"/>
          <p:cNvSpPr>
            <a:spLocks noGrp="1"/>
          </p:cNvSpPr>
          <p:nvPr>
            <p:ph type="ftr" sz="quarter" idx="11"/>
          </p:nvPr>
        </p:nvSpPr>
        <p:spPr/>
        <p:txBody>
          <a:bodyPr/>
          <a:lstStyle/>
          <a:p>
            <a:r>
              <a:rPr lang="en-US" smtClean="0"/>
              <a:t>ARO Cyber Situation Awareness MURI </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6DB7F-DA51-4242-A39D-9811E9AE0C31}" type="datetime1">
              <a:rPr lang="en-US" smtClean="0"/>
              <a:t>11/15/2014</a:t>
            </a:fld>
            <a:endParaRPr lang="en-US"/>
          </a:p>
        </p:txBody>
      </p:sp>
      <p:sp>
        <p:nvSpPr>
          <p:cNvPr id="3" name="Footer Placeholder 2"/>
          <p:cNvSpPr>
            <a:spLocks noGrp="1"/>
          </p:cNvSpPr>
          <p:nvPr>
            <p:ph type="ftr" sz="quarter" idx="11"/>
          </p:nvPr>
        </p:nvSpPr>
        <p:spPr/>
        <p:txBody>
          <a:bodyPr/>
          <a:lstStyle/>
          <a:p>
            <a:r>
              <a:rPr lang="en-US" smtClean="0"/>
              <a:t>ARO Cyber Situation Awareness MURI </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910E5-8101-4F24-B247-E13EE95DFCF2}" type="datetime1">
              <a:rPr lang="en-US" smtClean="0"/>
              <a:t>11/15/2014</a:t>
            </a:fld>
            <a:endParaRPr lang="en-US"/>
          </a:p>
        </p:txBody>
      </p:sp>
      <p:sp>
        <p:nvSpPr>
          <p:cNvPr id="6" name="Footer Placeholder 5"/>
          <p:cNvSpPr>
            <a:spLocks noGrp="1"/>
          </p:cNvSpPr>
          <p:nvPr>
            <p:ph type="ftr" sz="quarter" idx="11"/>
          </p:nvPr>
        </p:nvSpPr>
        <p:spPr/>
        <p:txBody>
          <a:bodyPr/>
          <a:lstStyle/>
          <a:p>
            <a:r>
              <a:rPr lang="en-US" smtClean="0"/>
              <a:t>ARO Cyber Situation Awareness MURI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39231-5911-4569-B342-AF24C0EA33F2}" type="datetime1">
              <a:rPr lang="en-US" smtClean="0"/>
              <a:t>11/15/2014</a:t>
            </a:fld>
            <a:endParaRPr lang="en-US"/>
          </a:p>
        </p:txBody>
      </p:sp>
      <p:sp>
        <p:nvSpPr>
          <p:cNvPr id="6" name="Footer Placeholder 5"/>
          <p:cNvSpPr>
            <a:spLocks noGrp="1"/>
          </p:cNvSpPr>
          <p:nvPr>
            <p:ph type="ftr" sz="quarter" idx="11"/>
          </p:nvPr>
        </p:nvSpPr>
        <p:spPr/>
        <p:txBody>
          <a:bodyPr/>
          <a:lstStyle/>
          <a:p>
            <a:r>
              <a:rPr lang="en-US" smtClean="0"/>
              <a:t>ARO Cyber Situation Awareness MURI </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2345C8B-7575-4803-9513-94D5FA086E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1236663"/>
          </a:xfrm>
          <a:prstGeom prst="rect">
            <a:avLst/>
          </a:prstGeom>
          <a:solidFill>
            <a:srgbClr val="FFFFCC"/>
          </a:solidFill>
          <a:ln w="9525">
            <a:noFill/>
            <a:miter lim="800000"/>
            <a:headEnd/>
            <a:tailEnd/>
          </a:ln>
        </p:spPr>
        <p:txBody>
          <a:bodyPr wrap="none" anchor="ctr"/>
          <a:lstStyle/>
          <a:p>
            <a:endParaRPr lang="en-US" dirty="0"/>
          </a:p>
        </p:txBody>
      </p:sp>
      <p:pic>
        <p:nvPicPr>
          <p:cNvPr id="8" name="Picture 6" descr="http://www.icb.ucsb.edu/partners/logos/small-aro-logo.gif"/>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0" y="101838"/>
            <a:ext cx="1066800" cy="1066800"/>
          </a:xfrm>
          <a:prstGeom prst="rect">
            <a:avLst/>
          </a:prstGeom>
          <a:noFill/>
        </p:spPr>
      </p:pic>
      <p:sp>
        <p:nvSpPr>
          <p:cNvPr id="15" name="Rectangle 53"/>
          <p:cNvSpPr>
            <a:spLocks noChangeArrowheads="1"/>
          </p:cNvSpPr>
          <p:nvPr/>
        </p:nvSpPr>
        <p:spPr bwMode="auto">
          <a:xfrm>
            <a:off x="0" y="1219200"/>
            <a:ext cx="9144000" cy="92075"/>
          </a:xfrm>
          <a:prstGeom prst="rect">
            <a:avLst/>
          </a:prstGeom>
          <a:gradFill rotWithShape="0">
            <a:gsLst>
              <a:gs pos="0">
                <a:srgbClr val="FED910"/>
              </a:gs>
              <a:gs pos="100000">
                <a:srgbClr val="0D2B88"/>
              </a:gs>
            </a:gsLst>
            <a:path path="rect">
              <a:fillToRect l="100000" b="100000"/>
            </a:path>
          </a:gradFill>
          <a:ln w="9525">
            <a:noFill/>
            <a:miter lim="800000"/>
            <a:headEnd/>
            <a:tailEnd/>
          </a:ln>
        </p:spPr>
        <p:txBody>
          <a:bodyPr anchor="ctr" anchorCtr="1"/>
          <a:lstStyle/>
          <a:p>
            <a:pPr algn="ctr" eaLnBrk="1" hangingPunct="1">
              <a:spcBef>
                <a:spcPct val="20000"/>
              </a:spcBef>
            </a:pPr>
            <a:endParaRPr lang="en-US" sz="2000" dirty="0"/>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51C0E-B7CC-4C6C-B1F3-0D85EEF9BBB2}" type="datetime1">
              <a:rPr lang="en-US" smtClean="0"/>
              <a:t>11/15/2014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ARO Cyber Situation Awareness MURI </a:t>
            </a:r>
            <a:endParaRPr lang="en-US"/>
          </a:p>
        </p:txBody>
      </p:sp>
      <p:pic>
        <p:nvPicPr>
          <p:cNvPr id="16" name="Picture 15" descr="Screen Shot 2013-09-12 at 1.47.50 PM.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2165048" cy="1191770"/>
          </a:xfrm>
          <a:prstGeom prst="rect">
            <a:avLst/>
          </a:prstGeom>
        </p:spPr>
      </p:pic>
      <p:pic>
        <p:nvPicPr>
          <p:cNvPr id="18" name="Picture 3"/>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496175" y="675726"/>
            <a:ext cx="1326562" cy="52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intranet.ist.psu.edu/co/SiteAssets/SitePages/Managing%20Information,%20Powering%20Intelligence%20Graphics/tagline-mark+black-06.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867524" y="0"/>
            <a:ext cx="2190749" cy="75307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28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mailto:pliu@ist.psu.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200" dirty="0" smtClean="0">
                <a:effectLst/>
              </a:rPr>
              <a:t>Gaining </a:t>
            </a:r>
            <a:r>
              <a:rPr lang="en-US" sz="3200" dirty="0">
                <a:effectLst/>
              </a:rPr>
              <a:t>Cyber Situation Awareness in Enterprise Networks: A Systems </a:t>
            </a:r>
            <a:r>
              <a:rPr lang="en-US" sz="3200" dirty="0" smtClean="0">
                <a:effectLst/>
              </a:rPr>
              <a:t>Approach</a:t>
            </a:r>
            <a:endParaRPr lang="en-US" sz="3200" dirty="0"/>
          </a:p>
        </p:txBody>
      </p:sp>
      <p:sp>
        <p:nvSpPr>
          <p:cNvPr id="6" name="Rectangle 5"/>
          <p:cNvSpPr txBox="1">
            <a:spLocks noChangeArrowheads="1"/>
          </p:cNvSpPr>
          <p:nvPr/>
        </p:nvSpPr>
        <p:spPr>
          <a:xfrm>
            <a:off x="1143000" y="4572000"/>
            <a:ext cx="6477000" cy="137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zh-CN" sz="2400" dirty="0" smtClean="0">
                <a:solidFill>
                  <a:schemeClr val="accent4">
                    <a:lumMod val="75000"/>
                  </a:schemeClr>
                </a:solidFill>
                <a:latin typeface="Book Antiqua" pitchFamily="18" charset="0"/>
                <a:ea typeface="宋体" pitchFamily="2" charset="-122"/>
              </a:rPr>
              <a:t>Peng Liu, </a:t>
            </a:r>
            <a:r>
              <a:rPr lang="en-US" altLang="zh-CN" sz="2400" dirty="0" smtClean="0">
                <a:solidFill>
                  <a:schemeClr val="accent4">
                    <a:lumMod val="75000"/>
                  </a:schemeClr>
                </a:solidFill>
                <a:latin typeface="Book Antiqua" pitchFamily="18" charset="0"/>
                <a:ea typeface="宋体" pitchFamily="2" charset="-122"/>
              </a:rPr>
              <a:t>Xiaoyan Sun, Jun Dai</a:t>
            </a:r>
            <a:endParaRPr lang="en-US" altLang="zh-CN" sz="2400" dirty="0" smtClean="0">
              <a:solidFill>
                <a:schemeClr val="accent4">
                  <a:lumMod val="75000"/>
                </a:schemeClr>
              </a:solidFill>
              <a:latin typeface="Book Antiqua" pitchFamily="18" charset="0"/>
              <a:ea typeface="宋体" pitchFamily="2" charset="-122"/>
            </a:endParaRPr>
          </a:p>
          <a:p>
            <a:r>
              <a:rPr lang="en-US" altLang="zh-CN" sz="2400" dirty="0" smtClean="0">
                <a:solidFill>
                  <a:schemeClr val="accent4">
                    <a:lumMod val="75000"/>
                  </a:schemeClr>
                </a:solidFill>
                <a:latin typeface="Book Antiqua" pitchFamily="18" charset="0"/>
                <a:ea typeface="宋体" pitchFamily="2" charset="-122"/>
              </a:rPr>
              <a:t>Penn State University</a:t>
            </a:r>
          </a:p>
        </p:txBody>
      </p:sp>
      <p:sp>
        <p:nvSpPr>
          <p:cNvPr id="9" name="Footer Placeholder 8"/>
          <p:cNvSpPr>
            <a:spLocks noGrp="1"/>
          </p:cNvSpPr>
          <p:nvPr>
            <p:ph type="ftr" sz="quarter" idx="11"/>
          </p:nvPr>
        </p:nvSpPr>
        <p:spPr/>
        <p:txBody>
          <a:bodyPr/>
          <a:lstStyle/>
          <a:p>
            <a:r>
              <a:rPr lang="en-US" smtClean="0"/>
              <a:t>ARO Cyber Situation Awareness MURI </a:t>
            </a:r>
            <a:endParaRPr lang="en-US"/>
          </a:p>
        </p:txBody>
      </p:sp>
    </p:spTree>
    <p:extLst>
      <p:ext uri="{BB962C8B-B14F-4D97-AF65-F5344CB8AC3E}">
        <p14:creationId xmlns:p14="http://schemas.microsoft.com/office/powerpoint/2010/main" val="1463922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533" y="372532"/>
            <a:ext cx="3572933" cy="770467"/>
          </a:xfrm>
        </p:spPr>
        <p:txBody>
          <a:bodyPr>
            <a:normAutofit/>
          </a:bodyPr>
          <a:lstStyle/>
          <a:p>
            <a:pPr algn="l"/>
            <a:r>
              <a:rPr lang="en-US" sz="3200" dirty="0" smtClean="0"/>
              <a:t>Our Approach</a:t>
            </a:r>
            <a:endParaRPr lang="en-US" sz="3200" dirty="0"/>
          </a:p>
        </p:txBody>
      </p:sp>
      <p:sp>
        <p:nvSpPr>
          <p:cNvPr id="5" name="Freeform 4"/>
          <p:cNvSpPr/>
          <p:nvPr/>
        </p:nvSpPr>
        <p:spPr>
          <a:xfrm>
            <a:off x="474133" y="1588393"/>
            <a:ext cx="2455333" cy="1561207"/>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Build a cloud-level </a:t>
            </a:r>
            <a:r>
              <a:rPr kumimoji="1" lang="en-US" sz="2400" b="1" spc="50" dirty="0">
                <a:ln w="12700" cmpd="sng">
                  <a:prstDash val="solid"/>
                </a:ln>
                <a:effectLst>
                  <a:glow rad="53100">
                    <a:schemeClr val="accent6">
                      <a:satMod val="180000"/>
                      <a:alpha val="30000"/>
                    </a:schemeClr>
                  </a:glow>
                </a:effectLst>
              </a:rPr>
              <a:t>attack graph</a:t>
            </a:r>
            <a:endParaRPr lang="zh-CN" altLang="en-US" sz="2400" b="1" kern="1200" cap="none" spc="50" dirty="0">
              <a:ln w="12700" cmpd="sng">
                <a:prstDash val="solid"/>
              </a:ln>
              <a:effectLst>
                <a:glow rad="53100">
                  <a:schemeClr val="accent6">
                    <a:satMod val="180000"/>
                    <a:alpha val="30000"/>
                  </a:schemeClr>
                </a:glow>
              </a:effectLst>
            </a:endParaRPr>
          </a:p>
        </p:txBody>
      </p:sp>
      <p:sp>
        <p:nvSpPr>
          <p:cNvPr id="6" name="TextBox 5"/>
          <p:cNvSpPr txBox="1"/>
          <p:nvPr/>
        </p:nvSpPr>
        <p:spPr>
          <a:xfrm>
            <a:off x="3183467" y="2138163"/>
            <a:ext cx="4530407" cy="461665"/>
          </a:xfrm>
          <a:prstGeom prst="rect">
            <a:avLst/>
          </a:prstGeom>
          <a:noFill/>
        </p:spPr>
        <p:txBody>
          <a:bodyPr wrap="none" rtlCol="0">
            <a:spAutoFit/>
          </a:bodyPr>
          <a:lstStyle/>
          <a:p>
            <a:r>
              <a:rPr lang="en-US" sz="2400" dirty="0" smtClean="0"/>
              <a:t>Model stealthy bridges as causality</a:t>
            </a:r>
            <a:endParaRPr lang="en-US" sz="2400" dirty="0"/>
          </a:p>
        </p:txBody>
      </p:sp>
      <p:sp>
        <p:nvSpPr>
          <p:cNvPr id="7" name="Freeform 6"/>
          <p:cNvSpPr/>
          <p:nvPr/>
        </p:nvSpPr>
        <p:spPr>
          <a:xfrm>
            <a:off x="474133" y="3823593"/>
            <a:ext cx="2455333" cy="1561207"/>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Build </a:t>
            </a:r>
            <a:r>
              <a:rPr kumimoji="1" lang="en-US" sz="2400" b="1" spc="50" dirty="0">
                <a:ln w="12700" cmpd="sng">
                  <a:prstDash val="solid"/>
                </a:ln>
                <a:effectLst>
                  <a:glow rad="53100">
                    <a:schemeClr val="accent6">
                      <a:satMod val="180000"/>
                      <a:alpha val="30000"/>
                    </a:schemeClr>
                  </a:glow>
                </a:effectLst>
              </a:rPr>
              <a:t>a cross-layer Bayesian </a:t>
            </a:r>
            <a:r>
              <a:rPr kumimoji="1" lang="en-US" sz="2400" b="1" spc="50" dirty="0" smtClean="0">
                <a:ln w="12700" cmpd="sng">
                  <a:prstDash val="solid"/>
                </a:ln>
                <a:effectLst>
                  <a:glow rad="53100">
                    <a:schemeClr val="accent6">
                      <a:satMod val="180000"/>
                      <a:alpha val="30000"/>
                    </a:schemeClr>
                  </a:glow>
                </a:effectLst>
              </a:rPr>
              <a:t>Network</a:t>
            </a:r>
            <a:endParaRPr lang="zh-CN" altLang="en-US" sz="2400" b="1" kern="1200" cap="none" spc="50" dirty="0">
              <a:ln w="12700" cmpd="sng">
                <a:prstDash val="solid"/>
              </a:ln>
              <a:effectLst>
                <a:glow rad="53100">
                  <a:schemeClr val="accent6">
                    <a:satMod val="180000"/>
                    <a:alpha val="30000"/>
                  </a:schemeClr>
                </a:glow>
              </a:effectLst>
            </a:endParaRPr>
          </a:p>
        </p:txBody>
      </p:sp>
      <p:sp>
        <p:nvSpPr>
          <p:cNvPr id="8" name="TextBox 7"/>
          <p:cNvSpPr txBox="1"/>
          <p:nvPr/>
        </p:nvSpPr>
        <p:spPr>
          <a:xfrm>
            <a:off x="3183467" y="4016423"/>
            <a:ext cx="5186163" cy="830997"/>
          </a:xfrm>
          <a:prstGeom prst="rect">
            <a:avLst/>
          </a:prstGeom>
          <a:noFill/>
        </p:spPr>
        <p:txBody>
          <a:bodyPr wrap="none" rtlCol="0">
            <a:spAutoFit/>
          </a:bodyPr>
          <a:lstStyle/>
          <a:p>
            <a:r>
              <a:rPr lang="en-US" sz="2400" dirty="0" smtClean="0"/>
              <a:t>Uses </a:t>
            </a:r>
            <a:r>
              <a:rPr lang="en-US" sz="2400" dirty="0"/>
              <a:t>the evidence collected from other </a:t>
            </a:r>
            <a:endParaRPr lang="en-US" sz="2400" dirty="0" smtClean="0"/>
          </a:p>
          <a:p>
            <a:r>
              <a:rPr lang="en-US" sz="2400" dirty="0" smtClean="0"/>
              <a:t>intrusion </a:t>
            </a:r>
            <a:r>
              <a:rPr lang="en-US" sz="2400" dirty="0"/>
              <a:t>steps </a:t>
            </a:r>
            <a:r>
              <a:rPr lang="en-US" sz="2400" dirty="0" smtClean="0"/>
              <a:t>to quantify likelihood  </a:t>
            </a:r>
            <a:endParaRPr lang="en-US" sz="2400" dirty="0"/>
          </a:p>
        </p:txBody>
      </p:sp>
    </p:spTree>
    <p:extLst>
      <p:ext uri="{BB962C8B-B14F-4D97-AF65-F5344CB8AC3E}">
        <p14:creationId xmlns:p14="http://schemas.microsoft.com/office/powerpoint/2010/main" val="1986222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932"/>
            <a:ext cx="8229600" cy="872067"/>
          </a:xfrm>
        </p:spPr>
        <p:txBody>
          <a:bodyPr>
            <a:normAutofit/>
          </a:bodyPr>
          <a:lstStyle/>
          <a:p>
            <a:r>
              <a:rPr lang="en-US" sz="3200" dirty="0" smtClean="0"/>
              <a:t>Logical Attack Graph</a:t>
            </a:r>
            <a:endParaRPr lang="en-US" sz="3200" dirty="0"/>
          </a:p>
        </p:txBody>
      </p:sp>
      <p:pic>
        <p:nvPicPr>
          <p:cNvPr id="5" name="Content Placeholder 4" descr="agpart.pdf"/>
          <p:cNvPicPr>
            <a:picLocks noGrp="1" noChangeAspect="1"/>
          </p:cNvPicPr>
          <p:nvPr>
            <p:ph idx="1"/>
          </p:nvPr>
        </p:nvPicPr>
        <p:blipFill>
          <a:blip r:embed="rId2">
            <a:extLst>
              <a:ext uri="{28A0092B-C50C-407E-A947-70E740481C1C}">
                <a14:useLocalDpi xmlns:a14="http://schemas.microsoft.com/office/drawing/2010/main" val="0"/>
              </a:ext>
            </a:extLst>
          </a:blip>
          <a:srcRect t="-12674" b="-12674"/>
          <a:stretch>
            <a:fillRect/>
          </a:stretch>
        </p:blipFill>
        <p:spPr>
          <a:xfrm>
            <a:off x="-609600" y="1009296"/>
            <a:ext cx="10356216" cy="5696303"/>
          </a:xfrm>
        </p:spPr>
      </p:pic>
    </p:spTree>
    <p:extLst>
      <p:ext uri="{BB962C8B-B14F-4D97-AF65-F5344CB8AC3E}">
        <p14:creationId xmlns:p14="http://schemas.microsoft.com/office/powerpoint/2010/main" val="3010274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3200" dirty="0" smtClean="0"/>
              <a:t>Public Cloud Structure</a:t>
            </a:r>
            <a:endParaRPr lang="en-US" sz="3200" dirty="0"/>
          </a:p>
        </p:txBody>
      </p:sp>
      <p:pic>
        <p:nvPicPr>
          <p:cNvPr id="5" name="Content Placeholder 4" descr="structure.pdf"/>
          <p:cNvPicPr>
            <a:picLocks noGrp="1" noChangeAspect="1"/>
          </p:cNvPicPr>
          <p:nvPr>
            <p:ph idx="1"/>
          </p:nvPr>
        </p:nvPicPr>
        <p:blipFill>
          <a:blip r:embed="rId2">
            <a:extLst>
              <a:ext uri="{28A0092B-C50C-407E-A947-70E740481C1C}">
                <a14:useLocalDpi xmlns:a14="http://schemas.microsoft.com/office/drawing/2010/main" val="0"/>
              </a:ext>
            </a:extLst>
          </a:blip>
          <a:srcRect t="-27245" b="-27245"/>
          <a:stretch>
            <a:fillRect/>
          </a:stretch>
        </p:blipFill>
        <p:spPr>
          <a:xfrm>
            <a:off x="-374131" y="1143000"/>
            <a:ext cx="9899131" cy="5444141"/>
          </a:xfrm>
        </p:spPr>
      </p:pic>
    </p:spTree>
    <p:extLst>
      <p:ext uri="{BB962C8B-B14F-4D97-AF65-F5344CB8AC3E}">
        <p14:creationId xmlns:p14="http://schemas.microsoft.com/office/powerpoint/2010/main" val="237945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66"/>
            <a:ext cx="8229600" cy="804333"/>
          </a:xfrm>
        </p:spPr>
        <p:txBody>
          <a:bodyPr>
            <a:normAutofit/>
          </a:bodyPr>
          <a:lstStyle/>
          <a:p>
            <a:r>
              <a:rPr lang="en-US" dirty="0"/>
              <a:t>Cloud-level Attack Graph Model </a:t>
            </a:r>
          </a:p>
        </p:txBody>
      </p:sp>
      <p:pic>
        <p:nvPicPr>
          <p:cNvPr id="5" name="Content Placeholder 4" descr="cloudAGmodel.pdf"/>
          <p:cNvPicPr>
            <a:picLocks noGrp="1" noChangeAspect="1"/>
          </p:cNvPicPr>
          <p:nvPr>
            <p:ph idx="1"/>
          </p:nvPr>
        </p:nvPicPr>
        <p:blipFill>
          <a:blip r:embed="rId2">
            <a:extLst>
              <a:ext uri="{28A0092B-C50C-407E-A947-70E740481C1C}">
                <a14:useLocalDpi xmlns:a14="http://schemas.microsoft.com/office/drawing/2010/main" val="0"/>
              </a:ext>
            </a:extLst>
          </a:blip>
          <a:srcRect t="-20224" b="-20224"/>
          <a:stretch>
            <a:fillRect/>
          </a:stretch>
        </p:blipFill>
        <p:spPr>
          <a:xfrm>
            <a:off x="-62996" y="762000"/>
            <a:ext cx="9435596" cy="4267200"/>
          </a:xfrm>
        </p:spPr>
      </p:pic>
      <p:sp>
        <p:nvSpPr>
          <p:cNvPr id="6" name="Content Placeholder 2"/>
          <p:cNvSpPr txBox="1">
            <a:spLocks/>
          </p:cNvSpPr>
          <p:nvPr/>
        </p:nvSpPr>
        <p:spPr>
          <a:xfrm>
            <a:off x="457200" y="4541837"/>
            <a:ext cx="8229600" cy="17827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VM Layer: major layer reflects the causality         			between vulnerabilities and exploits</a:t>
            </a:r>
          </a:p>
          <a:p>
            <a:r>
              <a:rPr lang="en-US" dirty="0" smtClean="0"/>
              <a:t>VMI Layer: attacks caused by VMI sharing</a:t>
            </a:r>
          </a:p>
          <a:p>
            <a:r>
              <a:rPr lang="en-US" dirty="0" smtClean="0"/>
              <a:t>Host Layer: attacks caused by VM co-residency </a:t>
            </a:r>
          </a:p>
        </p:txBody>
      </p:sp>
    </p:spTree>
    <p:extLst>
      <p:ext uri="{BB962C8B-B14F-4D97-AF65-F5344CB8AC3E}">
        <p14:creationId xmlns:p14="http://schemas.microsoft.com/office/powerpoint/2010/main" val="29842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014"/>
            <a:ext cx="8229600" cy="635985"/>
          </a:xfrm>
        </p:spPr>
        <p:txBody>
          <a:bodyPr>
            <a:normAutofit/>
          </a:bodyPr>
          <a:lstStyle/>
          <a:p>
            <a:r>
              <a:rPr lang="en-US" sz="3200" dirty="0" smtClean="0"/>
              <a:t>Bayesian Network</a:t>
            </a:r>
            <a:endParaRPr lang="en-US" sz="3200" dirty="0"/>
          </a:p>
        </p:txBody>
      </p:sp>
      <p:pic>
        <p:nvPicPr>
          <p:cNvPr id="5" name="Content Placeholder 4" descr="bnpart.pdf"/>
          <p:cNvPicPr>
            <a:picLocks noGrp="1" noChangeAspect="1"/>
          </p:cNvPicPr>
          <p:nvPr>
            <p:ph idx="1"/>
          </p:nvPr>
        </p:nvPicPr>
        <p:blipFill>
          <a:blip r:embed="rId2">
            <a:extLst>
              <a:ext uri="{28A0092B-C50C-407E-A947-70E740481C1C}">
                <a14:useLocalDpi xmlns:a14="http://schemas.microsoft.com/office/drawing/2010/main" val="0"/>
              </a:ext>
            </a:extLst>
          </a:blip>
          <a:srcRect t="-2758" b="-2758"/>
          <a:stretch>
            <a:fillRect/>
          </a:stretch>
        </p:blipFill>
        <p:spPr>
          <a:xfrm>
            <a:off x="990600" y="1040415"/>
            <a:ext cx="7391400" cy="4064985"/>
          </a:xfrm>
        </p:spPr>
      </p:pic>
      <p:sp>
        <p:nvSpPr>
          <p:cNvPr id="7" name="TextBox 6"/>
          <p:cNvSpPr txBox="1"/>
          <p:nvPr/>
        </p:nvSpPr>
        <p:spPr>
          <a:xfrm>
            <a:off x="1600200" y="5638800"/>
            <a:ext cx="6499120" cy="523220"/>
          </a:xfrm>
          <a:prstGeom prst="rect">
            <a:avLst/>
          </a:prstGeom>
          <a:noFill/>
        </p:spPr>
        <p:txBody>
          <a:bodyPr wrap="none" rtlCol="0">
            <a:spAutoFit/>
          </a:bodyPr>
          <a:lstStyle/>
          <a:p>
            <a:r>
              <a:rPr lang="en-US" sz="2800" dirty="0" smtClean="0"/>
              <a:t>A portion of a BN with associated CPT table</a:t>
            </a:r>
            <a:endParaRPr lang="en-US" sz="2800" dirty="0"/>
          </a:p>
        </p:txBody>
      </p:sp>
      <p:pic>
        <p:nvPicPr>
          <p:cNvPr id="8" name="Picture 7" descr="simpleCP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962400"/>
            <a:ext cx="2895600" cy="1420484"/>
          </a:xfrm>
          <a:prstGeom prst="rect">
            <a:avLst/>
          </a:prstGeom>
        </p:spPr>
      </p:pic>
    </p:spTree>
    <p:extLst>
      <p:ext uri="{BB962C8B-B14F-4D97-AF65-F5344CB8AC3E}">
        <p14:creationId xmlns:p14="http://schemas.microsoft.com/office/powerpoint/2010/main" val="3794909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787400"/>
          </a:xfrm>
        </p:spPr>
        <p:txBody>
          <a:bodyPr>
            <a:normAutofit/>
          </a:bodyPr>
          <a:lstStyle/>
          <a:p>
            <a:r>
              <a:rPr lang="en-US" sz="3200" dirty="0"/>
              <a:t>Bayesian Network</a:t>
            </a:r>
          </a:p>
        </p:txBody>
      </p:sp>
      <p:sp>
        <p:nvSpPr>
          <p:cNvPr id="3" name="Content Placeholder 2"/>
          <p:cNvSpPr>
            <a:spLocks noGrp="1"/>
          </p:cNvSpPr>
          <p:nvPr>
            <p:ph idx="1"/>
          </p:nvPr>
        </p:nvSpPr>
        <p:spPr/>
        <p:txBody>
          <a:bodyPr>
            <a:normAutofit fontScale="92500" lnSpcReduction="10000"/>
          </a:bodyPr>
          <a:lstStyle/>
          <a:p>
            <a:r>
              <a:rPr lang="en-US" sz="3500" dirty="0"/>
              <a:t>Prediction </a:t>
            </a:r>
            <a:r>
              <a:rPr lang="en-US" sz="3500" dirty="0" smtClean="0"/>
              <a:t>Analysis</a:t>
            </a:r>
            <a:endParaRPr lang="en-US" sz="3500" dirty="0"/>
          </a:p>
          <a:p>
            <a:pPr marL="0" indent="0">
              <a:buNone/>
            </a:pPr>
            <a:r>
              <a:rPr lang="en-US" dirty="0"/>
              <a:t>    </a:t>
            </a:r>
            <a:r>
              <a:rPr lang="en-US" sz="3000" i="1" dirty="0" err="1"/>
              <a:t>Pr</a:t>
            </a:r>
            <a:r>
              <a:rPr lang="en-US" sz="3000" i="1" dirty="0"/>
              <a:t>(</a:t>
            </a:r>
            <a:r>
              <a:rPr lang="en-US" sz="3000" i="1" dirty="0" err="1"/>
              <a:t>symptom|cause</a:t>
            </a:r>
            <a:r>
              <a:rPr lang="en-US" sz="3000" i="1" dirty="0"/>
              <a:t> = True) </a:t>
            </a:r>
          </a:p>
          <a:p>
            <a:pPr marL="0" indent="0">
              <a:buNone/>
            </a:pPr>
            <a:r>
              <a:rPr lang="en-US" sz="3000" i="1" dirty="0"/>
              <a:t>    E.g. </a:t>
            </a:r>
            <a:r>
              <a:rPr lang="en-US" sz="3000" i="1" dirty="0" err="1"/>
              <a:t>Pr</a:t>
            </a:r>
            <a:r>
              <a:rPr lang="en-US" sz="3000" i="1" dirty="0"/>
              <a:t>(</a:t>
            </a:r>
            <a:r>
              <a:rPr lang="en-US" sz="3000" i="1" dirty="0" err="1"/>
              <a:t>IDSalert|exploitation</a:t>
            </a:r>
            <a:r>
              <a:rPr lang="en-US" sz="3000" i="1" dirty="0"/>
              <a:t> = True) </a:t>
            </a:r>
          </a:p>
          <a:p>
            <a:endParaRPr lang="en-US" dirty="0" smtClean="0"/>
          </a:p>
          <a:p>
            <a:r>
              <a:rPr lang="en-US" sz="3500" dirty="0" smtClean="0"/>
              <a:t>Diagnosis Analysis: “backward” computation</a:t>
            </a:r>
            <a:r>
              <a:rPr lang="en-US" dirty="0"/>
              <a:t/>
            </a:r>
            <a:br>
              <a:rPr lang="en-US" dirty="0"/>
            </a:br>
            <a:r>
              <a:rPr lang="en-US" sz="3000" i="1" dirty="0" err="1" smtClean="0"/>
              <a:t>Pr</a:t>
            </a:r>
            <a:r>
              <a:rPr lang="en-US" sz="3000" i="1" dirty="0"/>
              <a:t>(</a:t>
            </a:r>
            <a:r>
              <a:rPr lang="en-US" sz="3000" i="1" dirty="0" err="1" smtClean="0"/>
              <a:t>cause|symptom</a:t>
            </a:r>
            <a:r>
              <a:rPr lang="en-US" sz="3000" i="1" dirty="0" smtClean="0"/>
              <a:t> =True</a:t>
            </a:r>
            <a:r>
              <a:rPr lang="en-US" sz="3000" i="1" dirty="0"/>
              <a:t>) </a:t>
            </a:r>
          </a:p>
          <a:p>
            <a:pPr marL="0" indent="0">
              <a:buNone/>
            </a:pPr>
            <a:r>
              <a:rPr lang="en-US" sz="3000" i="1" dirty="0" smtClean="0"/>
              <a:t>    E.g. </a:t>
            </a:r>
            <a:r>
              <a:rPr lang="en-US" sz="3000" i="1" dirty="0" err="1" smtClean="0"/>
              <a:t>Pr</a:t>
            </a:r>
            <a:r>
              <a:rPr lang="en-US" sz="3000" i="1" dirty="0"/>
              <a:t>(</a:t>
            </a:r>
            <a:r>
              <a:rPr lang="en-US" sz="3000" i="1" dirty="0" err="1"/>
              <a:t>exploitation|IDSalert</a:t>
            </a:r>
            <a:r>
              <a:rPr lang="en-US" sz="3000" i="1" dirty="0"/>
              <a:t> = True) </a:t>
            </a:r>
            <a:endParaRPr lang="en-US" sz="3000" dirty="0"/>
          </a:p>
          <a:p>
            <a:endParaRPr lang="en-US" dirty="0" smtClean="0"/>
          </a:p>
          <a:p>
            <a:r>
              <a:rPr lang="en-US" sz="3500" dirty="0" smtClean="0"/>
              <a:t>Our </a:t>
            </a:r>
            <a:r>
              <a:rPr lang="en-US" sz="3500" dirty="0" smtClean="0"/>
              <a:t>work</a:t>
            </a:r>
            <a:r>
              <a:rPr lang="en-US" sz="3500" dirty="0" smtClean="0"/>
              <a:t>: </a:t>
            </a:r>
            <a:r>
              <a:rPr lang="en-US" sz="3500" dirty="0" smtClean="0"/>
              <a:t>Diagnosis Analysis</a:t>
            </a:r>
            <a:endParaRPr lang="en-US" sz="3500" dirty="0"/>
          </a:p>
        </p:txBody>
      </p:sp>
    </p:spTree>
    <p:extLst>
      <p:ext uri="{BB962C8B-B14F-4D97-AF65-F5344CB8AC3E}">
        <p14:creationId xmlns:p14="http://schemas.microsoft.com/office/powerpoint/2010/main" val="2869854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sz="3200" dirty="0" smtClean="0"/>
              <a:t>Identify the Uncertainties</a:t>
            </a:r>
            <a:endParaRPr lang="en-US" sz="3200" dirty="0"/>
          </a:p>
        </p:txBody>
      </p:sp>
      <p:sp>
        <p:nvSpPr>
          <p:cNvPr id="3" name="Content Placeholder 2"/>
          <p:cNvSpPr>
            <a:spLocks noGrp="1"/>
          </p:cNvSpPr>
          <p:nvPr>
            <p:ph idx="1"/>
          </p:nvPr>
        </p:nvSpPr>
        <p:spPr>
          <a:xfrm>
            <a:off x="457200" y="1981200"/>
            <a:ext cx="8229600" cy="4144963"/>
          </a:xfrm>
        </p:spPr>
        <p:txBody>
          <a:bodyPr/>
          <a:lstStyle/>
          <a:p>
            <a:r>
              <a:rPr lang="en-US" dirty="0"/>
              <a:t>Uncertainty of stealthy bridges </a:t>
            </a:r>
            <a:r>
              <a:rPr lang="en-US" dirty="0" smtClean="0"/>
              <a:t>existence </a:t>
            </a:r>
            <a:endParaRPr lang="en-US" dirty="0"/>
          </a:p>
          <a:p>
            <a:r>
              <a:rPr lang="en-US" dirty="0"/>
              <a:t>Uncertainty of attacker </a:t>
            </a:r>
            <a:r>
              <a:rPr lang="en-US" dirty="0" smtClean="0"/>
              <a:t>action</a:t>
            </a:r>
          </a:p>
          <a:p>
            <a:r>
              <a:rPr lang="en-US" dirty="0" smtClean="0"/>
              <a:t>Uncertainty of exploitation success</a:t>
            </a:r>
          </a:p>
          <a:p>
            <a:r>
              <a:rPr lang="en-US" dirty="0" smtClean="0"/>
              <a:t>Uncertainty </a:t>
            </a:r>
            <a:r>
              <a:rPr lang="en-US" dirty="0"/>
              <a:t>of evidence </a:t>
            </a:r>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217902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8686800" cy="1143000"/>
          </a:xfrm>
        </p:spPr>
        <p:txBody>
          <a:bodyPr>
            <a:noAutofit/>
          </a:bodyPr>
          <a:lstStyle/>
          <a:p>
            <a:r>
              <a:rPr lang="en-US" dirty="0"/>
              <a:t>Uncertainty of </a:t>
            </a:r>
            <a:r>
              <a:rPr lang="en-US" dirty="0" smtClean="0"/>
              <a:t>Stealthy </a:t>
            </a:r>
            <a:r>
              <a:rPr lang="en-US" dirty="0" smtClean="0"/>
              <a:t/>
            </a:r>
            <a:br>
              <a:rPr lang="en-US" dirty="0" smtClean="0"/>
            </a:br>
            <a:r>
              <a:rPr lang="en-US" dirty="0" smtClean="0"/>
              <a:t>Bridges </a:t>
            </a:r>
            <a:r>
              <a:rPr lang="en-US" dirty="0"/>
              <a:t>E</a:t>
            </a:r>
            <a:r>
              <a:rPr lang="en-US" dirty="0" smtClean="0"/>
              <a:t>xistence </a:t>
            </a:r>
            <a:r>
              <a:rPr lang="en-US" dirty="0"/>
              <a:t/>
            </a:r>
            <a:br>
              <a:rPr lang="en-US" dirty="0"/>
            </a:br>
            <a:endParaRPr lang="en-US" dirty="0"/>
          </a:p>
        </p:txBody>
      </p:sp>
      <p:pic>
        <p:nvPicPr>
          <p:cNvPr id="5" name="Content Placeholder 4" descr="Screen Shot 2014-08-28 at 1.28.23 AM.png"/>
          <p:cNvPicPr>
            <a:picLocks noGrp="1" noChangeAspect="1"/>
          </p:cNvPicPr>
          <p:nvPr>
            <p:ph idx="1"/>
          </p:nvPr>
        </p:nvPicPr>
        <p:blipFill>
          <a:blip r:embed="rId2">
            <a:extLst>
              <a:ext uri="{28A0092B-C50C-407E-A947-70E740481C1C}">
                <a14:useLocalDpi xmlns:a14="http://schemas.microsoft.com/office/drawing/2010/main" val="0"/>
              </a:ext>
            </a:extLst>
          </a:blip>
          <a:srcRect t="-105063" b="-105063"/>
          <a:stretch>
            <a:fillRect/>
          </a:stretch>
        </p:blipFill>
        <p:spPr>
          <a:xfrm>
            <a:off x="0" y="433917"/>
            <a:ext cx="8957041" cy="6324600"/>
          </a:xfrm>
        </p:spPr>
      </p:pic>
    </p:spTree>
    <p:extLst>
      <p:ext uri="{BB962C8B-B14F-4D97-AF65-F5344CB8AC3E}">
        <p14:creationId xmlns:p14="http://schemas.microsoft.com/office/powerpoint/2010/main" val="310385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7162800" y="3429000"/>
            <a:ext cx="914400" cy="1295400"/>
          </a:xfrm>
          <a:prstGeom prst="ellipse">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70820"/>
            <a:ext cx="8229600" cy="772180"/>
          </a:xfrm>
        </p:spPr>
        <p:txBody>
          <a:bodyPr>
            <a:normAutofit/>
          </a:bodyPr>
          <a:lstStyle/>
          <a:p>
            <a:r>
              <a:rPr lang="en-US" dirty="0"/>
              <a:t>Uncertainty of </a:t>
            </a:r>
            <a:r>
              <a:rPr lang="en-US" dirty="0" smtClean="0"/>
              <a:t>Attacker Action </a:t>
            </a:r>
            <a:endParaRPr lang="en-US" dirty="0"/>
          </a:p>
        </p:txBody>
      </p:sp>
      <p:pic>
        <p:nvPicPr>
          <p:cNvPr id="6" name="Picture 5" descr="AANC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956" y="3733800"/>
            <a:ext cx="3206044" cy="1219200"/>
          </a:xfrm>
          <a:prstGeom prst="rect">
            <a:avLst/>
          </a:prstGeom>
        </p:spPr>
      </p:pic>
      <p:sp>
        <p:nvSpPr>
          <p:cNvPr id="7" name="Rectangle 6"/>
          <p:cNvSpPr/>
          <p:nvPr/>
        </p:nvSpPr>
        <p:spPr>
          <a:xfrm>
            <a:off x="2438400" y="5572780"/>
            <a:ext cx="5061777" cy="523220"/>
          </a:xfrm>
          <a:prstGeom prst="rect">
            <a:avLst/>
          </a:prstGeom>
        </p:spPr>
        <p:txBody>
          <a:bodyPr wrap="none">
            <a:spAutoFit/>
          </a:bodyPr>
          <a:lstStyle/>
          <a:p>
            <a:r>
              <a:rPr lang="en-US" sz="2800" dirty="0"/>
              <a:t>A portion of a BN with </a:t>
            </a:r>
            <a:r>
              <a:rPr lang="en-US" sz="2800" dirty="0" smtClean="0"/>
              <a:t> AAN node</a:t>
            </a:r>
            <a:endParaRPr lang="en-US" sz="2800" dirty="0"/>
          </a:p>
        </p:txBody>
      </p:sp>
      <p:pic>
        <p:nvPicPr>
          <p:cNvPr id="8" name="Content Placeholder 7" descr="Screen Shot 2014-08-28 at 8.07.37 AM.png"/>
          <p:cNvPicPr>
            <a:picLocks noGrp="1" noChangeAspect="1"/>
          </p:cNvPicPr>
          <p:nvPr>
            <p:ph idx="1"/>
          </p:nvPr>
        </p:nvPicPr>
        <p:blipFill>
          <a:blip r:embed="rId3">
            <a:extLst>
              <a:ext uri="{28A0092B-C50C-407E-A947-70E740481C1C}">
                <a14:useLocalDpi xmlns:a14="http://schemas.microsoft.com/office/drawing/2010/main" val="0"/>
              </a:ext>
            </a:extLst>
          </a:blip>
          <a:srcRect l="2010" r="2010"/>
          <a:stretch>
            <a:fillRect/>
          </a:stretch>
        </p:blipFill>
        <p:spPr>
          <a:xfrm>
            <a:off x="533400" y="1752600"/>
            <a:ext cx="4433766" cy="2438400"/>
          </a:xfrm>
        </p:spPr>
      </p:pic>
      <p:sp>
        <p:nvSpPr>
          <p:cNvPr id="10" name="Rectangle 9"/>
          <p:cNvSpPr/>
          <p:nvPr/>
        </p:nvSpPr>
        <p:spPr>
          <a:xfrm>
            <a:off x="4572000" y="2286000"/>
            <a:ext cx="1447800" cy="533400"/>
          </a:xfrm>
          <a:prstGeom prst="rect">
            <a:avLst/>
          </a:prstGeom>
          <a:solidFill>
            <a:schemeClr val="accent2">
              <a:lumMod val="60000"/>
              <a:lumOff val="4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AAN</a:t>
            </a:r>
            <a:endParaRPr lang="en-US" sz="3200" dirty="0">
              <a:solidFill>
                <a:schemeClr val="tx1"/>
              </a:solidFill>
            </a:endParaRPr>
          </a:p>
        </p:txBody>
      </p:sp>
      <p:cxnSp>
        <p:nvCxnSpPr>
          <p:cNvPr id="12" name="Straight Arrow Connector 11"/>
          <p:cNvCxnSpPr>
            <a:stCxn id="10" idx="2"/>
          </p:cNvCxnSpPr>
          <p:nvPr/>
        </p:nvCxnSpPr>
        <p:spPr>
          <a:xfrm flipH="1">
            <a:off x="3733800" y="2819400"/>
            <a:ext cx="1562100" cy="381000"/>
          </a:xfrm>
          <a:prstGeom prst="straightConnector1">
            <a:avLst/>
          </a:prstGeom>
          <a:ln w="38100" cmpd="sng">
            <a:solidFill>
              <a:schemeClr val="accent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889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5257800" y="5622925"/>
            <a:ext cx="762000" cy="457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124200" y="4784725"/>
            <a:ext cx="762000" cy="457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21732"/>
            <a:ext cx="8229600" cy="821267"/>
          </a:xfrm>
        </p:spPr>
        <p:txBody>
          <a:bodyPr>
            <a:normAutofit/>
          </a:bodyPr>
          <a:lstStyle/>
          <a:p>
            <a:r>
              <a:rPr lang="en-US" dirty="0"/>
              <a:t>Uncertainty of </a:t>
            </a:r>
            <a:r>
              <a:rPr lang="en-US" dirty="0" smtClean="0"/>
              <a:t>Exploitation </a:t>
            </a:r>
            <a:r>
              <a:rPr lang="en-US" dirty="0"/>
              <a:t>S</a:t>
            </a:r>
            <a:r>
              <a:rPr lang="en-US" dirty="0" smtClean="0"/>
              <a:t>uccess</a:t>
            </a:r>
            <a:endParaRPr lang="en-US" dirty="0"/>
          </a:p>
        </p:txBody>
      </p:sp>
      <p:sp>
        <p:nvSpPr>
          <p:cNvPr id="3" name="Content Placeholder 2"/>
          <p:cNvSpPr>
            <a:spLocks noGrp="1"/>
          </p:cNvSpPr>
          <p:nvPr>
            <p:ph idx="1"/>
          </p:nvPr>
        </p:nvSpPr>
        <p:spPr>
          <a:xfrm>
            <a:off x="457200" y="1600201"/>
            <a:ext cx="8229600" cy="1143000"/>
          </a:xfrm>
        </p:spPr>
        <p:txBody>
          <a:bodyPr>
            <a:normAutofit/>
          </a:bodyPr>
          <a:lstStyle/>
          <a:p>
            <a:pPr marL="0" indent="0">
              <a:buNone/>
            </a:pPr>
            <a:r>
              <a:rPr lang="en-US" sz="2800" dirty="0" smtClean="0"/>
              <a:t>CVSS score: Access Complexity (High, Medium, Low)</a:t>
            </a:r>
            <a:endParaRPr lang="en-US" sz="2800" dirty="0"/>
          </a:p>
        </p:txBody>
      </p:sp>
      <p:pic>
        <p:nvPicPr>
          <p:cNvPr id="5" name="Content Placeholder 4" descr="bnpart.pdf"/>
          <p:cNvPicPr>
            <a:picLocks noChangeAspect="1"/>
          </p:cNvPicPr>
          <p:nvPr/>
        </p:nvPicPr>
        <p:blipFill>
          <a:blip r:embed="rId2">
            <a:extLst>
              <a:ext uri="{28A0092B-C50C-407E-A947-70E740481C1C}">
                <a14:useLocalDpi xmlns:a14="http://schemas.microsoft.com/office/drawing/2010/main" val="0"/>
              </a:ext>
            </a:extLst>
          </a:blip>
          <a:srcRect t="-2758" b="-2758"/>
          <a:stretch>
            <a:fillRect/>
          </a:stretch>
        </p:blipFill>
        <p:spPr>
          <a:xfrm>
            <a:off x="2362200" y="2137671"/>
            <a:ext cx="6781800" cy="3729729"/>
          </a:xfrm>
          <a:prstGeom prst="rect">
            <a:avLst/>
          </a:prstGeom>
        </p:spPr>
      </p:pic>
      <p:pic>
        <p:nvPicPr>
          <p:cNvPr id="6" name="Picture 5" descr="simpleCP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479925"/>
            <a:ext cx="2362200" cy="1158815"/>
          </a:xfrm>
          <a:prstGeom prst="rect">
            <a:avLst/>
          </a:prstGeom>
        </p:spPr>
      </p:pic>
      <p:cxnSp>
        <p:nvCxnSpPr>
          <p:cNvPr id="9" name="Straight Arrow Connector 8"/>
          <p:cNvCxnSpPr/>
          <p:nvPr/>
        </p:nvCxnSpPr>
        <p:spPr>
          <a:xfrm>
            <a:off x="3886200" y="5165725"/>
            <a:ext cx="12954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34000" y="5562600"/>
            <a:ext cx="685800" cy="523220"/>
          </a:xfrm>
          <a:prstGeom prst="rect">
            <a:avLst/>
          </a:prstGeom>
          <a:noFill/>
        </p:spPr>
        <p:txBody>
          <a:bodyPr wrap="square" rtlCol="0">
            <a:spAutoFit/>
          </a:bodyPr>
          <a:lstStyle/>
          <a:p>
            <a:r>
              <a:rPr lang="en-US" sz="2800" dirty="0" smtClean="0"/>
              <a:t>0.3</a:t>
            </a:r>
            <a:endParaRPr lang="en-US" sz="2800" dirty="0"/>
          </a:p>
        </p:txBody>
      </p:sp>
    </p:spTree>
    <p:extLst>
      <p:ext uri="{BB962C8B-B14F-4D97-AF65-F5344CB8AC3E}">
        <p14:creationId xmlns:p14="http://schemas.microsoft.com/office/powerpoint/2010/main" val="160216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95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7"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905000"/>
            <a:ext cx="1119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5"/>
          <p:cNvSpPr txBox="1">
            <a:spLocks noChangeArrowheads="1"/>
          </p:cNvSpPr>
          <p:nvPr/>
        </p:nvSpPr>
        <p:spPr bwMode="auto">
          <a:xfrm>
            <a:off x="7543800" y="4495800"/>
            <a:ext cx="1350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System Analysts</a:t>
            </a:r>
          </a:p>
        </p:txBody>
      </p:sp>
      <p:pic>
        <p:nvPicPr>
          <p:cNvPr id="307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19250"/>
            <a:ext cx="15097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057400" y="1752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 name="Rectangle 17"/>
          <p:cNvSpPr/>
          <p:nvPr/>
        </p:nvSpPr>
        <p:spPr>
          <a:xfrm>
            <a:off x="2057400" y="2133600"/>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 name="Rectangle 18"/>
          <p:cNvSpPr/>
          <p:nvPr/>
        </p:nvSpPr>
        <p:spPr>
          <a:xfrm>
            <a:off x="2057400" y="2982913"/>
            <a:ext cx="228600" cy="228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0" name="TextBox 19"/>
          <p:cNvSpPr txBox="1">
            <a:spLocks noChangeArrowheads="1"/>
          </p:cNvSpPr>
          <p:nvPr/>
        </p:nvSpPr>
        <p:spPr bwMode="auto">
          <a:xfrm>
            <a:off x="228600" y="3200400"/>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200"/>
              <a:t>Computer network</a:t>
            </a:r>
          </a:p>
        </p:txBody>
      </p:sp>
      <p:sp>
        <p:nvSpPr>
          <p:cNvPr id="3081" name="TextBox 20"/>
          <p:cNvSpPr txBox="1">
            <a:spLocks noChangeArrowheads="1"/>
          </p:cNvSpPr>
          <p:nvPr/>
        </p:nvSpPr>
        <p:spPr bwMode="auto">
          <a:xfrm>
            <a:off x="1752600" y="609600"/>
            <a:ext cx="968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200"/>
              <a:t>Software</a:t>
            </a:r>
          </a:p>
          <a:p>
            <a:pPr eaLnBrk="1" hangingPunct="1"/>
            <a:r>
              <a:rPr lang="en-US" sz="1200"/>
              <a:t>Sensors, probes</a:t>
            </a:r>
          </a:p>
          <a:p>
            <a:pPr eaLnBrk="1" hangingPunct="1">
              <a:buFont typeface="Arial" charset="0"/>
              <a:buChar char="•"/>
            </a:pPr>
            <a:r>
              <a:rPr lang="en-US" sz="1000"/>
              <a:t> Hyper Sentry</a:t>
            </a:r>
          </a:p>
          <a:p>
            <a:pPr eaLnBrk="1" hangingPunct="1">
              <a:buFont typeface="Arial" charset="0"/>
              <a:buChar char="•"/>
            </a:pPr>
            <a:r>
              <a:rPr lang="en-US" sz="1000"/>
              <a:t> Cruiser</a:t>
            </a:r>
          </a:p>
        </p:txBody>
      </p:sp>
      <p:sp>
        <p:nvSpPr>
          <p:cNvPr id="23" name="Rectangle 22"/>
          <p:cNvSpPr/>
          <p:nvPr/>
        </p:nvSpPr>
        <p:spPr>
          <a:xfrm>
            <a:off x="6553200" y="1524000"/>
            <a:ext cx="533400" cy="1905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3" name="TextBox 23"/>
          <p:cNvSpPr txBox="1">
            <a:spLocks noChangeArrowheads="1"/>
          </p:cNvSpPr>
          <p:nvPr/>
        </p:nvSpPr>
        <p:spPr bwMode="auto">
          <a:xfrm rot="-5400000">
            <a:off x="5634038" y="2214562"/>
            <a:ext cx="236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400"/>
              <a:t>Multi-Sensory Human Computer Interaction</a:t>
            </a:r>
          </a:p>
        </p:txBody>
      </p:sp>
      <p:sp>
        <p:nvSpPr>
          <p:cNvPr id="25" name="Left-Right Arrow 24"/>
          <p:cNvSpPr/>
          <p:nvPr/>
        </p:nvSpPr>
        <p:spPr>
          <a:xfrm>
            <a:off x="7086600" y="2384425"/>
            <a:ext cx="3810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7" name="Flowchart: Magnetic Disk 26"/>
          <p:cNvSpPr/>
          <p:nvPr/>
        </p:nvSpPr>
        <p:spPr>
          <a:xfrm>
            <a:off x="2362200" y="3581400"/>
            <a:ext cx="1219200" cy="1066800"/>
          </a:xfrm>
          <a:prstGeom prst="flowChartMagneticDisk">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solidFill>
                <a:schemeClr val="tx1"/>
              </a:solidFill>
            </a:endParaRPr>
          </a:p>
          <a:p>
            <a:pPr algn="ctr">
              <a:buFont typeface="Arial" charset="0"/>
              <a:buChar char="•"/>
              <a:defRPr/>
            </a:pPr>
            <a:endParaRPr lang="en-US" sz="900">
              <a:solidFill>
                <a:schemeClr val="tx1"/>
              </a:solidFill>
            </a:endParaRPr>
          </a:p>
          <a:p>
            <a:pPr algn="ctr">
              <a:buFont typeface="Arial" charset="0"/>
              <a:buChar char="•"/>
              <a:defRPr/>
            </a:pPr>
            <a:r>
              <a:rPr lang="en-US" sz="900">
                <a:solidFill>
                  <a:schemeClr val="tx1"/>
                </a:solidFill>
              </a:rPr>
              <a:t> Enterprise Model</a:t>
            </a:r>
          </a:p>
          <a:p>
            <a:pPr algn="ctr">
              <a:buFont typeface="Arial" charset="0"/>
              <a:buChar char="•"/>
              <a:defRPr/>
            </a:pPr>
            <a:r>
              <a:rPr lang="en-US" sz="900">
                <a:solidFill>
                  <a:schemeClr val="tx1"/>
                </a:solidFill>
              </a:rPr>
              <a:t> Activity Logs </a:t>
            </a:r>
          </a:p>
          <a:p>
            <a:pPr algn="ctr">
              <a:buFont typeface="Arial" charset="0"/>
              <a:buChar char="•"/>
              <a:defRPr/>
            </a:pPr>
            <a:r>
              <a:rPr lang="en-US" sz="900">
                <a:solidFill>
                  <a:schemeClr val="tx1"/>
                </a:solidFill>
              </a:rPr>
              <a:t> IDS reports</a:t>
            </a:r>
          </a:p>
          <a:p>
            <a:pPr algn="ctr">
              <a:buFont typeface="Arial" charset="0"/>
              <a:buChar char="•"/>
              <a:defRPr/>
            </a:pPr>
            <a:r>
              <a:rPr lang="en-US" sz="900">
                <a:solidFill>
                  <a:schemeClr val="tx1"/>
                </a:solidFill>
              </a:rPr>
              <a:t> Vulnerabilities</a:t>
            </a:r>
          </a:p>
          <a:p>
            <a:pPr algn="ctr">
              <a:defRPr/>
            </a:pPr>
            <a:r>
              <a:rPr lang="en-US" sz="900">
                <a:solidFill>
                  <a:schemeClr val="tx1"/>
                </a:solidFill>
              </a:rPr>
              <a:t> </a:t>
            </a:r>
          </a:p>
        </p:txBody>
      </p:sp>
      <p:sp>
        <p:nvSpPr>
          <p:cNvPr id="28" name="Rectangle 27"/>
          <p:cNvSpPr/>
          <p:nvPr/>
        </p:nvSpPr>
        <p:spPr>
          <a:xfrm>
            <a:off x="4572000" y="304800"/>
            <a:ext cx="2514600" cy="914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Cognitive Models &amp; Decision Aids</a:t>
            </a:r>
          </a:p>
          <a:p>
            <a:pPr algn="ctr">
              <a:buFont typeface="Arial" pitchFamily="34" charset="0"/>
              <a:buChar char="•"/>
              <a:defRPr/>
            </a:pPr>
            <a:r>
              <a:rPr lang="en-US" sz="1200" dirty="0">
                <a:solidFill>
                  <a:schemeClr val="tx1"/>
                </a:solidFill>
              </a:rPr>
              <a:t> </a:t>
            </a:r>
            <a:r>
              <a:rPr lang="en-US" sz="1000" dirty="0">
                <a:solidFill>
                  <a:schemeClr val="tx1"/>
                </a:solidFill>
              </a:rPr>
              <a:t>Instance Based Learning Models</a:t>
            </a:r>
          </a:p>
          <a:p>
            <a:pPr algn="ctr">
              <a:buFont typeface="Arial" pitchFamily="34" charset="0"/>
              <a:buChar char="•"/>
              <a:defRPr/>
            </a:pPr>
            <a:r>
              <a:rPr lang="en-US" sz="1000" dirty="0">
                <a:solidFill>
                  <a:schemeClr val="tx1"/>
                </a:solidFill>
              </a:rPr>
              <a:t> Simulation</a:t>
            </a:r>
          </a:p>
          <a:p>
            <a:pPr algn="ctr">
              <a:buFont typeface="Arial" pitchFamily="34" charset="0"/>
              <a:buChar char="•"/>
              <a:defRPr/>
            </a:pPr>
            <a:r>
              <a:rPr lang="en-US" sz="1000" dirty="0">
                <a:solidFill>
                  <a:schemeClr val="tx1"/>
                </a:solidFill>
              </a:rPr>
              <a:t> Measures of SA &amp; Shared SA</a:t>
            </a:r>
          </a:p>
        </p:txBody>
      </p:sp>
      <p:sp>
        <p:nvSpPr>
          <p:cNvPr id="29" name="Rectangle 28"/>
          <p:cNvSpPr/>
          <p:nvPr/>
        </p:nvSpPr>
        <p:spPr>
          <a:xfrm>
            <a:off x="2667000" y="990600"/>
            <a:ext cx="609600" cy="2209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088" name="TextBox 29"/>
          <p:cNvSpPr txBox="1">
            <a:spLocks noChangeArrowheads="1"/>
          </p:cNvSpPr>
          <p:nvPr/>
        </p:nvSpPr>
        <p:spPr bwMode="auto">
          <a:xfrm>
            <a:off x="2057400" y="232568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endParaRPr lang="en-US"/>
          </a:p>
          <a:p>
            <a:pPr eaLnBrk="1" hangingPunct="1"/>
            <a:endParaRPr lang="en-US"/>
          </a:p>
        </p:txBody>
      </p:sp>
      <p:sp>
        <p:nvSpPr>
          <p:cNvPr id="3089" name="TextBox 30"/>
          <p:cNvSpPr txBox="1">
            <a:spLocks noChangeArrowheads="1"/>
          </p:cNvSpPr>
          <p:nvPr/>
        </p:nvSpPr>
        <p:spPr bwMode="auto">
          <a:xfrm>
            <a:off x="2057400" y="2347913"/>
            <a:ext cx="274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buFont typeface="Arial" charset="0"/>
              <a:buChar char="•"/>
            </a:pPr>
            <a:r>
              <a:rPr lang="en-US" sz="1200"/>
              <a:t> </a:t>
            </a:r>
          </a:p>
          <a:p>
            <a:pPr eaLnBrk="1" hangingPunct="1">
              <a:buFont typeface="Arial" charset="0"/>
              <a:buChar char="•"/>
            </a:pPr>
            <a:r>
              <a:rPr lang="en-US" sz="1200"/>
              <a:t> </a:t>
            </a:r>
          </a:p>
          <a:p>
            <a:pPr eaLnBrk="1" hangingPunct="1">
              <a:buFont typeface="Arial" charset="0"/>
              <a:buChar char="•"/>
            </a:pPr>
            <a:r>
              <a:rPr lang="en-US" sz="1200"/>
              <a:t> </a:t>
            </a:r>
          </a:p>
        </p:txBody>
      </p:sp>
      <p:sp>
        <p:nvSpPr>
          <p:cNvPr id="3090" name="TextBox 31"/>
          <p:cNvSpPr txBox="1">
            <a:spLocks noChangeArrowheads="1"/>
          </p:cNvSpPr>
          <p:nvPr/>
        </p:nvSpPr>
        <p:spPr bwMode="auto">
          <a:xfrm rot="-5400000">
            <a:off x="2086769" y="1875631"/>
            <a:ext cx="177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200"/>
              <a:t>Data Conditioning</a:t>
            </a:r>
          </a:p>
          <a:p>
            <a:pPr algn="ctr" eaLnBrk="1" hangingPunct="1"/>
            <a:r>
              <a:rPr lang="en-US" sz="1200"/>
              <a:t>Association &amp; Correlation</a:t>
            </a:r>
          </a:p>
        </p:txBody>
      </p:sp>
      <p:sp>
        <p:nvSpPr>
          <p:cNvPr id="33" name="Up-Down Arrow 32"/>
          <p:cNvSpPr/>
          <p:nvPr/>
        </p:nvSpPr>
        <p:spPr>
          <a:xfrm>
            <a:off x="6781800" y="12192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4" name="Right Arrow 33"/>
          <p:cNvSpPr/>
          <p:nvPr/>
        </p:nvSpPr>
        <p:spPr>
          <a:xfrm>
            <a:off x="2362200" y="1795463"/>
            <a:ext cx="304800"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7" name="Up-Down Arrow 36"/>
          <p:cNvSpPr/>
          <p:nvPr/>
        </p:nvSpPr>
        <p:spPr>
          <a:xfrm>
            <a:off x="2895600" y="32004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8" name="Right Arrow 37"/>
          <p:cNvSpPr/>
          <p:nvPr/>
        </p:nvSpPr>
        <p:spPr>
          <a:xfrm>
            <a:off x="2339975" y="2176463"/>
            <a:ext cx="304800" cy="185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 name="Right Arrow 38"/>
          <p:cNvSpPr/>
          <p:nvPr/>
        </p:nvSpPr>
        <p:spPr>
          <a:xfrm>
            <a:off x="2339975" y="2994025"/>
            <a:ext cx="304800"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Rectangle 39"/>
          <p:cNvSpPr/>
          <p:nvPr/>
        </p:nvSpPr>
        <p:spPr>
          <a:xfrm>
            <a:off x="5029200" y="1600200"/>
            <a:ext cx="1219200" cy="1828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1" name="TextBox 40"/>
          <p:cNvSpPr txBox="1"/>
          <p:nvPr/>
        </p:nvSpPr>
        <p:spPr>
          <a:xfrm>
            <a:off x="5105400" y="1619250"/>
            <a:ext cx="1143000" cy="1724025"/>
          </a:xfrm>
          <a:prstGeom prst="rect">
            <a:avLst/>
          </a:prstGeom>
          <a:solidFill>
            <a:schemeClr val="bg1">
              <a:lumMod val="85000"/>
            </a:schemeClr>
          </a:solidFill>
        </p:spPr>
        <p:txBody>
          <a:bodyPr>
            <a:spAutoFit/>
          </a:bodyPr>
          <a:lstStyle/>
          <a:p>
            <a:pPr>
              <a:defRPr/>
            </a:pPr>
            <a:r>
              <a:rPr lang="en-US" sz="1200" dirty="0"/>
              <a:t>Automated </a:t>
            </a:r>
          </a:p>
          <a:p>
            <a:pPr>
              <a:defRPr/>
            </a:pPr>
            <a:r>
              <a:rPr lang="en-US" sz="1200" dirty="0"/>
              <a:t>Reasoning </a:t>
            </a:r>
          </a:p>
          <a:p>
            <a:pPr>
              <a:defRPr/>
            </a:pPr>
            <a:r>
              <a:rPr lang="en-US" sz="1200" dirty="0"/>
              <a:t>Tools</a:t>
            </a:r>
          </a:p>
          <a:p>
            <a:pPr>
              <a:buFont typeface="Arial" pitchFamily="34" charset="0"/>
              <a:buChar char="•"/>
              <a:defRPr/>
            </a:pPr>
            <a:r>
              <a:rPr lang="en-US" sz="1000" dirty="0"/>
              <a:t>  R-CAST</a:t>
            </a:r>
          </a:p>
          <a:p>
            <a:pPr marL="119063" indent="-119063">
              <a:buFont typeface="Arial" pitchFamily="34" charset="0"/>
              <a:buChar char="•"/>
              <a:defRPr/>
            </a:pPr>
            <a:r>
              <a:rPr lang="en-US" sz="1000" dirty="0"/>
              <a:t>Plan-based narratives</a:t>
            </a:r>
          </a:p>
          <a:p>
            <a:pPr marL="119063" indent="-119063">
              <a:buFont typeface="Arial" pitchFamily="34" charset="0"/>
              <a:buChar char="•"/>
              <a:defRPr/>
            </a:pPr>
            <a:r>
              <a:rPr lang="en-US" sz="1000" dirty="0"/>
              <a:t>Graphical models</a:t>
            </a:r>
          </a:p>
          <a:p>
            <a:pPr marL="119063" indent="-119063">
              <a:buFont typeface="Arial" pitchFamily="34" charset="0"/>
              <a:buChar char="•"/>
              <a:defRPr/>
            </a:pPr>
            <a:r>
              <a:rPr lang="en-US" sz="1000" dirty="0"/>
              <a:t>Uncertainty analysis</a:t>
            </a:r>
          </a:p>
        </p:txBody>
      </p:sp>
      <p:sp>
        <p:nvSpPr>
          <p:cNvPr id="43" name="Up-Down Arrow 42"/>
          <p:cNvSpPr/>
          <p:nvPr/>
        </p:nvSpPr>
        <p:spPr>
          <a:xfrm>
            <a:off x="5562600" y="3429000"/>
            <a:ext cx="152400" cy="1295400"/>
          </a:xfrm>
          <a:prstGeom prst="up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4" name="Up-Down Arrow 43"/>
          <p:cNvSpPr/>
          <p:nvPr/>
        </p:nvSpPr>
        <p:spPr>
          <a:xfrm>
            <a:off x="6705600" y="3429000"/>
            <a:ext cx="152400"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5" name="Left-Right Arrow 44"/>
          <p:cNvSpPr/>
          <p:nvPr/>
        </p:nvSpPr>
        <p:spPr>
          <a:xfrm>
            <a:off x="62484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 name="Up-Down Arrow 45"/>
          <p:cNvSpPr/>
          <p:nvPr/>
        </p:nvSpPr>
        <p:spPr>
          <a:xfrm>
            <a:off x="5638800" y="1257300"/>
            <a:ext cx="152400" cy="304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 name="Rectangle 46"/>
          <p:cNvSpPr/>
          <p:nvPr/>
        </p:nvSpPr>
        <p:spPr>
          <a:xfrm>
            <a:off x="3657600" y="1600200"/>
            <a:ext cx="1066800" cy="1600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Information Aggregation &amp; Fusion</a:t>
            </a:r>
          </a:p>
          <a:p>
            <a:pPr marL="112713" indent="-57150">
              <a:buFont typeface="Arial" pitchFamily="34" charset="0"/>
              <a:buChar char="•"/>
              <a:defRPr/>
            </a:pPr>
            <a:r>
              <a:rPr lang="en-US" sz="1000" dirty="0">
                <a:solidFill>
                  <a:schemeClr val="tx1"/>
                </a:solidFill>
              </a:rPr>
              <a:t> Transaction Graph  methods</a:t>
            </a:r>
          </a:p>
          <a:p>
            <a:pPr marL="112713" indent="-57150">
              <a:buFont typeface="Arial" pitchFamily="34" charset="0"/>
              <a:buChar char="•"/>
              <a:defRPr/>
            </a:pPr>
            <a:r>
              <a:rPr lang="en-US" sz="1000" dirty="0">
                <a:solidFill>
                  <a:schemeClr val="tx1"/>
                </a:solidFill>
              </a:rPr>
              <a:t>Damage assessment</a:t>
            </a:r>
          </a:p>
        </p:txBody>
      </p:sp>
      <p:sp>
        <p:nvSpPr>
          <p:cNvPr id="48" name="Left-Right Arrow 47"/>
          <p:cNvSpPr/>
          <p:nvPr/>
        </p:nvSpPr>
        <p:spPr>
          <a:xfrm>
            <a:off x="47244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9" name="Left-Right Arrow 48"/>
          <p:cNvSpPr/>
          <p:nvPr/>
        </p:nvSpPr>
        <p:spPr>
          <a:xfrm>
            <a:off x="3276600" y="2384425"/>
            <a:ext cx="304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3105" name="Picture 7"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8600"/>
            <a:ext cx="11191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7"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352800"/>
            <a:ext cx="1066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eft-Right Arrow 49"/>
          <p:cNvSpPr/>
          <p:nvPr/>
        </p:nvSpPr>
        <p:spPr>
          <a:xfrm rot="19571566">
            <a:off x="7188200" y="1022350"/>
            <a:ext cx="457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1" name="Left-Right Arrow 50"/>
          <p:cNvSpPr/>
          <p:nvPr/>
        </p:nvSpPr>
        <p:spPr>
          <a:xfrm rot="1839750">
            <a:off x="7107238" y="3473450"/>
            <a:ext cx="5334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2" name="Rectangle 41"/>
          <p:cNvSpPr/>
          <p:nvPr/>
        </p:nvSpPr>
        <p:spPr>
          <a:xfrm>
            <a:off x="3505200" y="4800600"/>
            <a:ext cx="3657600" cy="1676400"/>
          </a:xfrm>
          <a:prstGeom prst="rec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ndParaRPr>
          </a:p>
        </p:txBody>
      </p:sp>
      <p:grpSp>
        <p:nvGrpSpPr>
          <p:cNvPr id="3110" name="Group 53"/>
          <p:cNvGrpSpPr>
            <a:grpSpLocks/>
          </p:cNvGrpSpPr>
          <p:nvPr/>
        </p:nvGrpSpPr>
        <p:grpSpPr bwMode="auto">
          <a:xfrm>
            <a:off x="4191000" y="5029200"/>
            <a:ext cx="3048000" cy="1447800"/>
            <a:chOff x="152400" y="1447800"/>
            <a:chExt cx="7162800" cy="3962400"/>
          </a:xfrm>
        </p:grpSpPr>
        <p:pic>
          <p:nvPicPr>
            <p:cNvPr id="31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56807"/>
              <a:ext cx="1509712" cy="150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1905794" y="2590467"/>
              <a:ext cx="227569" cy="23027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7" name="Rectangle 56"/>
            <p:cNvSpPr/>
            <p:nvPr/>
          </p:nvSpPr>
          <p:spPr>
            <a:xfrm>
              <a:off x="1905794" y="2972804"/>
              <a:ext cx="227569" cy="2259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8" name="Rectangle 57"/>
            <p:cNvSpPr/>
            <p:nvPr/>
          </p:nvSpPr>
          <p:spPr>
            <a:xfrm>
              <a:off x="1905794" y="3820026"/>
              <a:ext cx="227569" cy="2302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24" name="TextBox 58"/>
            <p:cNvSpPr txBox="1">
              <a:spLocks noChangeArrowheads="1"/>
            </p:cNvSpPr>
            <p:nvPr/>
          </p:nvSpPr>
          <p:spPr bwMode="auto">
            <a:xfrm>
              <a:off x="152400" y="4038599"/>
              <a:ext cx="1600200" cy="92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800"/>
                <a:t>Computer network</a:t>
              </a:r>
            </a:p>
          </p:txBody>
        </p:sp>
        <p:sp>
          <p:nvSpPr>
            <p:cNvPr id="60" name="Rectangle 59"/>
            <p:cNvSpPr/>
            <p:nvPr/>
          </p:nvSpPr>
          <p:spPr>
            <a:xfrm>
              <a:off x="6401198" y="2360195"/>
              <a:ext cx="533478" cy="190734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1" name="Left-Right Arrow 60"/>
            <p:cNvSpPr/>
            <p:nvPr/>
          </p:nvSpPr>
          <p:spPr>
            <a:xfrm>
              <a:off x="6934676" y="3220453"/>
              <a:ext cx="380524"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2" name="Flowchart: Magnetic Disk 61"/>
            <p:cNvSpPr/>
            <p:nvPr/>
          </p:nvSpPr>
          <p:spPr>
            <a:xfrm>
              <a:off x="2207976" y="4341395"/>
              <a:ext cx="1219913" cy="1068805"/>
            </a:xfrm>
            <a:prstGeom prst="flowChartMagneticDisk">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Char char="•"/>
                <a:defRPr/>
              </a:pPr>
              <a:endParaRPr lang="en-US" sz="700">
                <a:solidFill>
                  <a:schemeClr val="tx1"/>
                </a:solidFill>
              </a:endParaRPr>
            </a:p>
          </p:txBody>
        </p:sp>
        <p:sp>
          <p:nvSpPr>
            <p:cNvPr id="63" name="Rectangle 62"/>
            <p:cNvSpPr/>
            <p:nvPr/>
          </p:nvSpPr>
          <p:spPr>
            <a:xfrm>
              <a:off x="4450080" y="1447800"/>
              <a:ext cx="2514441" cy="6082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Char char="•"/>
                <a:defRPr/>
              </a:pPr>
              <a:endParaRPr lang="en-US" sz="800">
                <a:solidFill>
                  <a:schemeClr val="tx1"/>
                </a:solidFill>
              </a:endParaRPr>
            </a:p>
          </p:txBody>
        </p:sp>
        <p:sp>
          <p:nvSpPr>
            <p:cNvPr id="64" name="Rectangle 63"/>
            <p:cNvSpPr/>
            <p:nvPr/>
          </p:nvSpPr>
          <p:spPr>
            <a:xfrm>
              <a:off x="2513887" y="2360195"/>
              <a:ext cx="611823" cy="16770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30" name="TextBox 64"/>
            <p:cNvSpPr txBox="1">
              <a:spLocks noChangeArrowheads="1"/>
            </p:cNvSpPr>
            <p:nvPr/>
          </p:nvSpPr>
          <p:spPr bwMode="auto">
            <a:xfrm>
              <a:off x="1905000" y="3163669"/>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endParaRPr lang="en-US"/>
            </a:p>
            <a:p>
              <a:pPr eaLnBrk="1" hangingPunct="1"/>
              <a:endParaRPr lang="en-US"/>
            </a:p>
          </p:txBody>
        </p:sp>
        <p:sp>
          <p:nvSpPr>
            <p:cNvPr id="3131" name="TextBox 65"/>
            <p:cNvSpPr txBox="1">
              <a:spLocks noChangeArrowheads="1"/>
            </p:cNvSpPr>
            <p:nvPr/>
          </p:nvSpPr>
          <p:spPr bwMode="auto">
            <a:xfrm>
              <a:off x="1905794" y="3185695"/>
              <a:ext cx="611823" cy="129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buFont typeface="Arial" charset="0"/>
                <a:buChar char="•"/>
              </a:pPr>
              <a:r>
                <a:rPr lang="en-US" sz="1000"/>
                <a:t> </a:t>
              </a:r>
            </a:p>
            <a:p>
              <a:pPr eaLnBrk="1" hangingPunct="1">
                <a:buFont typeface="Arial" charset="0"/>
                <a:buChar char="•"/>
              </a:pPr>
              <a:r>
                <a:rPr lang="en-US" sz="400"/>
                <a:t> </a:t>
              </a:r>
            </a:p>
            <a:p>
              <a:pPr eaLnBrk="1" hangingPunct="1">
                <a:buFont typeface="Arial" charset="0"/>
                <a:buChar char="•"/>
              </a:pPr>
              <a:r>
                <a:rPr lang="en-US" sz="1200"/>
                <a:t> </a:t>
              </a:r>
            </a:p>
          </p:txBody>
        </p:sp>
        <p:sp>
          <p:nvSpPr>
            <p:cNvPr id="67" name="Up-Down Arrow 66"/>
            <p:cNvSpPr/>
            <p:nvPr/>
          </p:nvSpPr>
          <p:spPr>
            <a:xfrm>
              <a:off x="6628765" y="2056063"/>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8" name="Right Arrow 67"/>
            <p:cNvSpPr/>
            <p:nvPr/>
          </p:nvSpPr>
          <p:spPr>
            <a:xfrm>
              <a:off x="2207976" y="2633915"/>
              <a:ext cx="305911" cy="186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9" name="Up-Down Arrow 68"/>
            <p:cNvSpPr/>
            <p:nvPr/>
          </p:nvSpPr>
          <p:spPr>
            <a:xfrm>
              <a:off x="2741454" y="4037263"/>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0" name="Right Arrow 69"/>
            <p:cNvSpPr/>
            <p:nvPr/>
          </p:nvSpPr>
          <p:spPr>
            <a:xfrm>
              <a:off x="2189321" y="3016251"/>
              <a:ext cx="302182" cy="182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 name="Right Arrow 70"/>
            <p:cNvSpPr/>
            <p:nvPr/>
          </p:nvSpPr>
          <p:spPr>
            <a:xfrm>
              <a:off x="2189321" y="3833062"/>
              <a:ext cx="302182" cy="182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2" name="Rectangle 71"/>
            <p:cNvSpPr/>
            <p:nvPr/>
          </p:nvSpPr>
          <p:spPr>
            <a:xfrm>
              <a:off x="4875371" y="2438400"/>
              <a:ext cx="1219916" cy="18291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38" name="TextBox 72"/>
            <p:cNvSpPr txBox="1">
              <a:spLocks noChangeArrowheads="1"/>
            </p:cNvSpPr>
            <p:nvPr/>
          </p:nvSpPr>
          <p:spPr bwMode="auto">
            <a:xfrm>
              <a:off x="4953000" y="2457272"/>
              <a:ext cx="1143000" cy="31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endParaRPr lang="en-US" sz="800"/>
            </a:p>
          </p:txBody>
        </p:sp>
        <p:sp>
          <p:nvSpPr>
            <p:cNvPr id="74" name="Up-Down Arrow 73"/>
            <p:cNvSpPr/>
            <p:nvPr/>
          </p:nvSpPr>
          <p:spPr>
            <a:xfrm>
              <a:off x="5408852" y="4267536"/>
              <a:ext cx="152954"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5" name="Up-Down Arrow 74"/>
            <p:cNvSpPr/>
            <p:nvPr/>
          </p:nvSpPr>
          <p:spPr>
            <a:xfrm>
              <a:off x="6554152" y="4267536"/>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6" name="Left-Right Arrow 75"/>
            <p:cNvSpPr/>
            <p:nvPr/>
          </p:nvSpPr>
          <p:spPr>
            <a:xfrm>
              <a:off x="6095287" y="3220453"/>
              <a:ext cx="305911"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7" name="Up-Down Arrow 76"/>
            <p:cNvSpPr/>
            <p:nvPr/>
          </p:nvSpPr>
          <p:spPr>
            <a:xfrm>
              <a:off x="5487194" y="2095167"/>
              <a:ext cx="152957" cy="3041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8" name="Rectangle 77"/>
            <p:cNvSpPr/>
            <p:nvPr/>
          </p:nvSpPr>
          <p:spPr>
            <a:xfrm>
              <a:off x="3472656" y="2347162"/>
              <a:ext cx="1100536" cy="16901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indent="-57150">
                <a:buFont typeface="Arial" charset="0"/>
                <a:buChar char="•"/>
                <a:defRPr/>
              </a:pPr>
              <a:endParaRPr lang="en-US" sz="800">
                <a:solidFill>
                  <a:schemeClr val="tx1"/>
                </a:solidFill>
              </a:endParaRPr>
            </a:p>
          </p:txBody>
        </p:sp>
        <p:sp>
          <p:nvSpPr>
            <p:cNvPr id="79" name="Left-Right Arrow 78"/>
            <p:cNvSpPr/>
            <p:nvPr/>
          </p:nvSpPr>
          <p:spPr>
            <a:xfrm>
              <a:off x="4573192" y="3220453"/>
              <a:ext cx="302179"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0" name="Left-Right Arrow 79"/>
            <p:cNvSpPr/>
            <p:nvPr/>
          </p:nvSpPr>
          <p:spPr>
            <a:xfrm>
              <a:off x="3125709" y="3220453"/>
              <a:ext cx="302179" cy="2302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3111" name="Picture 2" descr="C:\Users\Nancy\AppData\Local\Microsoft\Windows\Temporary Internet Files\Content.IE5\WDPM0UVZ\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4800600"/>
            <a:ext cx="4667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2" descr="C:\Users\Nancy\AppData\Local\Microsoft\Windows\Temporary Internet Files\Content.IE5\WDPM0UVZ\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5410200"/>
            <a:ext cx="46672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2" descr="C:\Users\Nancy\AppData\Local\Microsoft\Windows\Temporary Internet Files\Content.IE5\WDPM0UVZ\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6019800"/>
            <a:ext cx="457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Left-Right Arrow 85"/>
          <p:cNvSpPr/>
          <p:nvPr/>
        </p:nvSpPr>
        <p:spPr>
          <a:xfrm rot="18857979">
            <a:off x="7006431" y="5187157"/>
            <a:ext cx="331787"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7" name="Left-Right Arrow 86"/>
          <p:cNvSpPr/>
          <p:nvPr/>
        </p:nvSpPr>
        <p:spPr>
          <a:xfrm rot="2262230">
            <a:off x="7086600" y="6089650"/>
            <a:ext cx="260350" cy="904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16" name="TextBox 87"/>
          <p:cNvSpPr txBox="1">
            <a:spLocks noChangeArrowheads="1"/>
          </p:cNvSpPr>
          <p:nvPr/>
        </p:nvSpPr>
        <p:spPr bwMode="auto">
          <a:xfrm rot="10800000" flipV="1">
            <a:off x="457200" y="3733800"/>
            <a:ext cx="1169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a:t>Real World</a:t>
            </a:r>
          </a:p>
        </p:txBody>
      </p:sp>
      <p:sp>
        <p:nvSpPr>
          <p:cNvPr id="90" name="Right Arrow 89"/>
          <p:cNvSpPr/>
          <p:nvPr/>
        </p:nvSpPr>
        <p:spPr>
          <a:xfrm rot="2590265" flipV="1">
            <a:off x="1108075" y="4970463"/>
            <a:ext cx="1493838" cy="265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118" name="TextBox 81"/>
          <p:cNvSpPr txBox="1">
            <a:spLocks noChangeArrowheads="1"/>
          </p:cNvSpPr>
          <p:nvPr/>
        </p:nvSpPr>
        <p:spPr bwMode="auto">
          <a:xfrm>
            <a:off x="2362200" y="56388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t>Test-bed</a:t>
            </a:r>
          </a:p>
        </p:txBody>
      </p:sp>
      <p:sp>
        <p:nvSpPr>
          <p:cNvPr id="3119" name="Oval 14"/>
          <p:cNvSpPr>
            <a:spLocks noChangeArrowheads="1"/>
          </p:cNvSpPr>
          <p:nvPr/>
        </p:nvSpPr>
        <p:spPr bwMode="auto">
          <a:xfrm>
            <a:off x="3429000" y="1066800"/>
            <a:ext cx="2971800" cy="2971800"/>
          </a:xfrm>
          <a:prstGeom prst="ellipse">
            <a:avLst/>
          </a:prstGeom>
          <a:noFill/>
          <a:ln w="381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ooter Placeholder 3"/>
          <p:cNvSpPr>
            <a:spLocks noGrp="1"/>
          </p:cNvSpPr>
          <p:nvPr>
            <p:ph type="ftr" sz="quarter" idx="11"/>
          </p:nvPr>
        </p:nvSpPr>
        <p:spPr/>
        <p:txBody>
          <a:bodyPr/>
          <a:lstStyle/>
          <a:p>
            <a:r>
              <a:rPr lang="en-US" smtClean="0"/>
              <a:t>ARO Cyber Situation Awareness MURI </a:t>
            </a:r>
            <a:endParaRPr lang="en-US"/>
          </a:p>
        </p:txBody>
      </p:sp>
    </p:spTree>
    <p:extLst>
      <p:ext uri="{BB962C8B-B14F-4D97-AF65-F5344CB8AC3E}">
        <p14:creationId xmlns:p14="http://schemas.microsoft.com/office/powerpoint/2010/main" val="1575563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81000" y="5562600"/>
            <a:ext cx="8153400" cy="228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p:spPr>
        <p:txBody>
          <a:bodyPr>
            <a:normAutofit/>
          </a:bodyPr>
          <a:lstStyle/>
          <a:p>
            <a:r>
              <a:rPr lang="en-US" dirty="0"/>
              <a:t>Uncertainty </a:t>
            </a:r>
            <a:r>
              <a:rPr lang="en-US" dirty="0" smtClean="0"/>
              <a:t>of Evidence</a:t>
            </a:r>
            <a:endParaRPr lang="en-US" dirty="0"/>
          </a:p>
        </p:txBody>
      </p:sp>
      <p:pic>
        <p:nvPicPr>
          <p:cNvPr id="6" name="Picture 5" descr="ECNC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232950"/>
            <a:ext cx="8204895" cy="1167850"/>
          </a:xfrm>
          <a:prstGeom prst="rect">
            <a:avLst/>
          </a:prstGeom>
        </p:spPr>
      </p:pic>
      <p:sp>
        <p:nvSpPr>
          <p:cNvPr id="7" name="Content Placeholder 2"/>
          <p:cNvSpPr txBox="1">
            <a:spLocks/>
          </p:cNvSpPr>
          <p:nvPr/>
        </p:nvSpPr>
        <p:spPr>
          <a:xfrm>
            <a:off x="457200" y="1295401"/>
            <a:ext cx="8229600"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a:t>
            </a:r>
            <a:r>
              <a:rPr lang="en-US" sz="2800" dirty="0" smtClean="0"/>
              <a:t>he </a:t>
            </a:r>
            <a:r>
              <a:rPr lang="en-US" sz="2800" dirty="0"/>
              <a:t>support of evidence to an event is uncertain </a:t>
            </a:r>
          </a:p>
          <a:p>
            <a:r>
              <a:rPr lang="en-US" sz="2800" dirty="0"/>
              <a:t>E</a:t>
            </a:r>
            <a:r>
              <a:rPr lang="en-US" sz="2800" dirty="0" smtClean="0"/>
              <a:t>vidence </a:t>
            </a:r>
            <a:r>
              <a:rPr lang="en-US" sz="2800" dirty="0"/>
              <a:t>from security sensors </a:t>
            </a:r>
            <a:r>
              <a:rPr lang="en-US" sz="2800" dirty="0" smtClean="0"/>
              <a:t>is </a:t>
            </a:r>
            <a:r>
              <a:rPr lang="en-US" sz="2800" dirty="0"/>
              <a:t>not 100% accurate </a:t>
            </a:r>
          </a:p>
          <a:p>
            <a:endParaRPr lang="en-US" dirty="0"/>
          </a:p>
        </p:txBody>
      </p:sp>
      <p:pic>
        <p:nvPicPr>
          <p:cNvPr id="10" name="Content Placeholder 9" descr="Screen Shot 2014-08-28 at 8.16.44 AM.png"/>
          <p:cNvPicPr>
            <a:picLocks noGrp="1" noChangeAspect="1"/>
          </p:cNvPicPr>
          <p:nvPr>
            <p:ph idx="1"/>
          </p:nvPr>
        </p:nvPicPr>
        <p:blipFill>
          <a:blip r:embed="rId3">
            <a:extLst>
              <a:ext uri="{28A0092B-C50C-407E-A947-70E740481C1C}">
                <a14:useLocalDpi xmlns:a14="http://schemas.microsoft.com/office/drawing/2010/main" val="0"/>
              </a:ext>
            </a:extLst>
          </a:blip>
          <a:srcRect l="1429" r="1429"/>
          <a:stretch>
            <a:fillRect/>
          </a:stretch>
        </p:blipFill>
        <p:spPr>
          <a:xfrm>
            <a:off x="2971800" y="3124200"/>
            <a:ext cx="3200399" cy="1760096"/>
          </a:xfrm>
        </p:spPr>
      </p:pic>
      <p:sp>
        <p:nvSpPr>
          <p:cNvPr id="11" name="Rectangle 10"/>
          <p:cNvSpPr/>
          <p:nvPr/>
        </p:nvSpPr>
        <p:spPr>
          <a:xfrm>
            <a:off x="6477000" y="4419600"/>
            <a:ext cx="1752600" cy="5334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rgbClr val="000000"/>
                </a:solidFill>
              </a:rPr>
              <a:t>Evidence</a:t>
            </a:r>
            <a:endParaRPr lang="en-US" sz="3200" dirty="0">
              <a:solidFill>
                <a:srgbClr val="000000"/>
              </a:solidFill>
            </a:endParaRPr>
          </a:p>
        </p:txBody>
      </p:sp>
      <p:sp>
        <p:nvSpPr>
          <p:cNvPr id="12" name="Rectangle 11"/>
          <p:cNvSpPr/>
          <p:nvPr/>
        </p:nvSpPr>
        <p:spPr>
          <a:xfrm>
            <a:off x="6248400" y="3429000"/>
            <a:ext cx="2895600" cy="5334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C</a:t>
            </a:r>
            <a:r>
              <a:rPr lang="en-US" altLang="zh-CN" sz="2800" dirty="0" smtClean="0">
                <a:solidFill>
                  <a:srgbClr val="000000"/>
                </a:solidFill>
              </a:rPr>
              <a:t>onfidence(ECN)</a:t>
            </a:r>
            <a:endParaRPr lang="en-US" sz="2800" dirty="0">
              <a:solidFill>
                <a:srgbClr val="000000"/>
              </a:solidFill>
            </a:endParaRPr>
          </a:p>
        </p:txBody>
      </p:sp>
      <p:cxnSp>
        <p:nvCxnSpPr>
          <p:cNvPr id="14" name="Straight Arrow Connector 13"/>
          <p:cNvCxnSpPr>
            <a:endCxn id="11" idx="0"/>
          </p:cNvCxnSpPr>
          <p:nvPr/>
        </p:nvCxnSpPr>
        <p:spPr>
          <a:xfrm>
            <a:off x="5867400" y="3886200"/>
            <a:ext cx="1485900" cy="533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2"/>
            <a:endCxn id="11" idx="0"/>
          </p:cNvCxnSpPr>
          <p:nvPr/>
        </p:nvCxnSpPr>
        <p:spPr>
          <a:xfrm flipH="1">
            <a:off x="7353300" y="3962400"/>
            <a:ext cx="3429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10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593"/>
            <a:ext cx="7272867" cy="747407"/>
          </a:xfrm>
        </p:spPr>
        <p:txBody>
          <a:bodyPr>
            <a:normAutofit fontScale="90000"/>
          </a:bodyPr>
          <a:lstStyle/>
          <a:p>
            <a:r>
              <a:rPr lang="en-US" sz="2200" dirty="0" smtClean="0"/>
              <a:t>Implementation: </a:t>
            </a:r>
            <a:r>
              <a:rPr lang="en-US" sz="2200" dirty="0"/>
              <a:t>Cloud-level Attack Graph Generation </a:t>
            </a:r>
            <a:r>
              <a:rPr lang="en-US" sz="2800" dirty="0"/>
              <a:t/>
            </a:r>
            <a:br>
              <a:rPr lang="en-US" sz="2800" dirty="0"/>
            </a:br>
            <a:endParaRPr lang="en-US" sz="2800" dirty="0"/>
          </a:p>
        </p:txBody>
      </p:sp>
      <p:pic>
        <p:nvPicPr>
          <p:cNvPr id="5" name="Content Placeholder 4" descr="Screen Shot 2014-08-28 at 12.30.35 AM.png"/>
          <p:cNvPicPr>
            <a:picLocks noGrp="1" noChangeAspect="1"/>
          </p:cNvPicPr>
          <p:nvPr>
            <p:ph idx="1"/>
          </p:nvPr>
        </p:nvPicPr>
        <p:blipFill>
          <a:blip r:embed="rId2">
            <a:extLst>
              <a:ext uri="{28A0092B-C50C-407E-A947-70E740481C1C}">
                <a14:useLocalDpi xmlns:a14="http://schemas.microsoft.com/office/drawing/2010/main" val="0"/>
              </a:ext>
            </a:extLst>
          </a:blip>
          <a:srcRect l="-63074" r="-63074"/>
          <a:stretch>
            <a:fillRect/>
          </a:stretch>
        </p:blipFill>
        <p:spPr>
          <a:xfrm>
            <a:off x="-2438400" y="457200"/>
            <a:ext cx="11734800" cy="6400800"/>
          </a:xfrm>
        </p:spPr>
      </p:pic>
    </p:spTree>
    <p:extLst>
      <p:ext uri="{BB962C8B-B14F-4D97-AF65-F5344CB8AC3E}">
        <p14:creationId xmlns:p14="http://schemas.microsoft.com/office/powerpoint/2010/main" val="2828082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787400"/>
          </a:xfrm>
        </p:spPr>
        <p:txBody>
          <a:bodyPr/>
          <a:lstStyle/>
          <a:p>
            <a:r>
              <a:rPr lang="en-US" dirty="0" smtClean="0"/>
              <a:t>Implementation: BN Construction</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a:t>Remove rule nodes of attack graph </a:t>
            </a:r>
          </a:p>
          <a:p>
            <a:r>
              <a:rPr lang="en-US" dirty="0"/>
              <a:t>Adding new nodes </a:t>
            </a:r>
          </a:p>
          <a:p>
            <a:r>
              <a:rPr lang="en-US" dirty="0"/>
              <a:t>Determining prior probabilities </a:t>
            </a:r>
          </a:p>
          <a:p>
            <a:r>
              <a:rPr lang="en-US" dirty="0"/>
              <a:t>Constructing CPT tables </a:t>
            </a:r>
          </a:p>
          <a:p>
            <a:endParaRPr lang="en-US" dirty="0"/>
          </a:p>
        </p:txBody>
      </p:sp>
    </p:spTree>
    <p:extLst>
      <p:ext uri="{BB962C8B-B14F-4D97-AF65-F5344CB8AC3E}">
        <p14:creationId xmlns:p14="http://schemas.microsoft.com/office/powerpoint/2010/main" val="1736609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490"/>
            <a:ext cx="8229600" cy="796510"/>
          </a:xfrm>
        </p:spPr>
        <p:txBody>
          <a:bodyPr/>
          <a:lstStyle/>
          <a:p>
            <a:r>
              <a:rPr lang="en-US" dirty="0" smtClean="0"/>
              <a:t>Experiment: Attack Scenario</a:t>
            </a:r>
            <a:endParaRPr lang="en-US" dirty="0"/>
          </a:p>
        </p:txBody>
      </p:sp>
      <p:pic>
        <p:nvPicPr>
          <p:cNvPr id="5" name="Content Placeholder 4" descr="attack.pdf"/>
          <p:cNvPicPr>
            <a:picLocks noGrp="1" noChangeAspect="1"/>
          </p:cNvPicPr>
          <p:nvPr>
            <p:ph idx="1"/>
          </p:nvPr>
        </p:nvPicPr>
        <p:blipFill>
          <a:blip r:embed="rId3">
            <a:extLst>
              <a:ext uri="{28A0092B-C50C-407E-A947-70E740481C1C}">
                <a14:useLocalDpi xmlns:a14="http://schemas.microsoft.com/office/drawing/2010/main" val="0"/>
              </a:ext>
            </a:extLst>
          </a:blip>
          <a:srcRect t="-3245" b="-3245"/>
          <a:stretch>
            <a:fillRect/>
          </a:stretch>
        </p:blipFill>
        <p:spPr>
          <a:xfrm>
            <a:off x="0" y="1348758"/>
            <a:ext cx="9186176" cy="5509242"/>
          </a:xfrm>
        </p:spPr>
      </p:pic>
      <p:cxnSp>
        <p:nvCxnSpPr>
          <p:cNvPr id="6" name="Straight Arrow Connector 5"/>
          <p:cNvCxnSpPr/>
          <p:nvPr/>
        </p:nvCxnSpPr>
        <p:spPr>
          <a:xfrm>
            <a:off x="1752600" y="1905000"/>
            <a:ext cx="1143000" cy="152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39000" y="3276600"/>
            <a:ext cx="762000" cy="369332"/>
          </a:xfrm>
          <a:prstGeom prst="rect">
            <a:avLst/>
          </a:prstGeom>
          <a:noFill/>
        </p:spPr>
        <p:txBody>
          <a:bodyPr wrap="square" rtlCol="0">
            <a:spAutoFit/>
          </a:bodyPr>
          <a:lstStyle/>
          <a:p>
            <a:r>
              <a:rPr lang="en-US" dirty="0" smtClean="0">
                <a:solidFill>
                  <a:srgbClr val="FF0000"/>
                </a:solidFill>
              </a:rPr>
              <a:t>Step 5</a:t>
            </a:r>
            <a:endParaRPr lang="en-US" dirty="0">
              <a:solidFill>
                <a:srgbClr val="FF0000"/>
              </a:solidFill>
            </a:endParaRPr>
          </a:p>
        </p:txBody>
      </p:sp>
      <p:cxnSp>
        <p:nvCxnSpPr>
          <p:cNvPr id="8" name="Straight Arrow Connector 7"/>
          <p:cNvCxnSpPr/>
          <p:nvPr/>
        </p:nvCxnSpPr>
        <p:spPr>
          <a:xfrm>
            <a:off x="2514600" y="2819400"/>
            <a:ext cx="2514600" cy="5334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52800" y="2678668"/>
            <a:ext cx="762000" cy="369332"/>
          </a:xfrm>
          <a:prstGeom prst="rect">
            <a:avLst/>
          </a:prstGeom>
          <a:noFill/>
        </p:spPr>
        <p:txBody>
          <a:bodyPr wrap="square" rtlCol="0">
            <a:spAutoFit/>
          </a:bodyPr>
          <a:lstStyle/>
          <a:p>
            <a:r>
              <a:rPr lang="en-US" dirty="0" smtClean="0">
                <a:solidFill>
                  <a:srgbClr val="FF0000"/>
                </a:solidFill>
              </a:rPr>
              <a:t>Step 3</a:t>
            </a:r>
            <a:endParaRPr lang="en-US" dirty="0">
              <a:solidFill>
                <a:srgbClr val="FF0000"/>
              </a:solidFill>
            </a:endParaRPr>
          </a:p>
        </p:txBody>
      </p:sp>
      <p:cxnSp>
        <p:nvCxnSpPr>
          <p:cNvPr id="11" name="Straight Arrow Connector 10"/>
          <p:cNvCxnSpPr/>
          <p:nvPr/>
        </p:nvCxnSpPr>
        <p:spPr>
          <a:xfrm flipH="1">
            <a:off x="2514600" y="2438400"/>
            <a:ext cx="609600" cy="3048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flipH="1">
            <a:off x="2819400" y="2450068"/>
            <a:ext cx="838200" cy="369332"/>
          </a:xfrm>
          <a:prstGeom prst="rect">
            <a:avLst/>
          </a:prstGeom>
          <a:noFill/>
        </p:spPr>
        <p:txBody>
          <a:bodyPr wrap="square" rtlCol="0">
            <a:spAutoFit/>
          </a:bodyPr>
          <a:lstStyle/>
          <a:p>
            <a:r>
              <a:rPr lang="en-US" dirty="0" smtClean="0">
                <a:solidFill>
                  <a:srgbClr val="FF0000"/>
                </a:solidFill>
              </a:rPr>
              <a:t>Step 2</a:t>
            </a:r>
            <a:endParaRPr lang="en-US" dirty="0">
              <a:solidFill>
                <a:srgbClr val="FF0000"/>
              </a:solidFill>
            </a:endParaRPr>
          </a:p>
        </p:txBody>
      </p:sp>
      <p:sp>
        <p:nvSpPr>
          <p:cNvPr id="16" name="Oval 15"/>
          <p:cNvSpPr/>
          <p:nvPr/>
        </p:nvSpPr>
        <p:spPr>
          <a:xfrm rot="20893969">
            <a:off x="4815433" y="3078595"/>
            <a:ext cx="2241104" cy="406952"/>
          </a:xfrm>
          <a:prstGeom prst="ellipse">
            <a:avLst/>
          </a:prstGeom>
          <a:solidFill>
            <a:schemeClr val="accent2">
              <a:lumMod val="40000"/>
              <a:lumOff val="60000"/>
              <a:alpha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17" name="Straight Arrow Connector 16"/>
          <p:cNvCxnSpPr/>
          <p:nvPr/>
        </p:nvCxnSpPr>
        <p:spPr>
          <a:xfrm flipV="1">
            <a:off x="5105400" y="2895600"/>
            <a:ext cx="1600200" cy="3810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105400" y="2819400"/>
            <a:ext cx="762000" cy="369332"/>
          </a:xfrm>
          <a:prstGeom prst="rect">
            <a:avLst/>
          </a:prstGeom>
          <a:noFill/>
        </p:spPr>
        <p:txBody>
          <a:bodyPr wrap="square" rtlCol="0">
            <a:spAutoFit/>
          </a:bodyPr>
          <a:lstStyle/>
          <a:p>
            <a:r>
              <a:rPr lang="en-US" dirty="0" smtClean="0">
                <a:solidFill>
                  <a:srgbClr val="FF0000"/>
                </a:solidFill>
              </a:rPr>
              <a:t>Step 4</a:t>
            </a:r>
            <a:endParaRPr lang="en-US" dirty="0">
              <a:solidFill>
                <a:srgbClr val="FF0000"/>
              </a:solidFill>
            </a:endParaRPr>
          </a:p>
        </p:txBody>
      </p:sp>
      <p:cxnSp>
        <p:nvCxnSpPr>
          <p:cNvPr id="21" name="Straight Arrow Connector 20"/>
          <p:cNvCxnSpPr/>
          <p:nvPr/>
        </p:nvCxnSpPr>
        <p:spPr>
          <a:xfrm>
            <a:off x="7086600" y="3124200"/>
            <a:ext cx="0" cy="12192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057400" y="1611868"/>
            <a:ext cx="762000" cy="369332"/>
          </a:xfrm>
          <a:prstGeom prst="rect">
            <a:avLst/>
          </a:prstGeom>
          <a:noFill/>
        </p:spPr>
        <p:txBody>
          <a:bodyPr wrap="square" rtlCol="0">
            <a:spAutoFit/>
          </a:bodyPr>
          <a:lstStyle/>
          <a:p>
            <a:r>
              <a:rPr lang="en-US" dirty="0" smtClean="0">
                <a:solidFill>
                  <a:srgbClr val="FF0000"/>
                </a:solidFill>
              </a:rPr>
              <a:t>Step 1</a:t>
            </a:r>
            <a:endParaRPr lang="en-US" dirty="0">
              <a:solidFill>
                <a:srgbClr val="FF0000"/>
              </a:solidFill>
            </a:endParaRPr>
          </a:p>
        </p:txBody>
      </p:sp>
      <p:sp>
        <p:nvSpPr>
          <p:cNvPr id="28" name="TextBox 27"/>
          <p:cNvSpPr txBox="1"/>
          <p:nvPr/>
        </p:nvSpPr>
        <p:spPr>
          <a:xfrm>
            <a:off x="7391400" y="4648200"/>
            <a:ext cx="762000" cy="369332"/>
          </a:xfrm>
          <a:prstGeom prst="rect">
            <a:avLst/>
          </a:prstGeom>
          <a:noFill/>
        </p:spPr>
        <p:txBody>
          <a:bodyPr wrap="square" rtlCol="0">
            <a:spAutoFit/>
          </a:bodyPr>
          <a:lstStyle/>
          <a:p>
            <a:r>
              <a:rPr lang="en-US" dirty="0" smtClean="0">
                <a:solidFill>
                  <a:srgbClr val="FF0000"/>
                </a:solidFill>
              </a:rPr>
              <a:t>Step 6</a:t>
            </a:r>
            <a:endParaRPr lang="en-US" dirty="0">
              <a:solidFill>
                <a:srgbClr val="FF0000"/>
              </a:solidFill>
            </a:endParaRPr>
          </a:p>
        </p:txBody>
      </p:sp>
      <p:cxnSp>
        <p:nvCxnSpPr>
          <p:cNvPr id="29" name="Straight Arrow Connector 28"/>
          <p:cNvCxnSpPr/>
          <p:nvPr/>
        </p:nvCxnSpPr>
        <p:spPr>
          <a:xfrm>
            <a:off x="7239000" y="4495800"/>
            <a:ext cx="0" cy="12192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114800" y="2057400"/>
            <a:ext cx="762000" cy="369332"/>
          </a:xfrm>
          <a:prstGeom prst="rect">
            <a:avLst/>
          </a:prstGeom>
          <a:noFill/>
        </p:spPr>
        <p:txBody>
          <a:bodyPr wrap="square" rtlCol="0">
            <a:spAutoFit/>
          </a:bodyPr>
          <a:lstStyle/>
          <a:p>
            <a:r>
              <a:rPr lang="en-US" dirty="0" smtClean="0">
                <a:solidFill>
                  <a:srgbClr val="FF0000"/>
                </a:solidFill>
              </a:rPr>
              <a:t>Step 7</a:t>
            </a:r>
            <a:endParaRPr lang="en-US" dirty="0">
              <a:solidFill>
                <a:srgbClr val="FF0000"/>
              </a:solidFill>
            </a:endParaRPr>
          </a:p>
        </p:txBody>
      </p:sp>
      <p:cxnSp>
        <p:nvCxnSpPr>
          <p:cNvPr id="31" name="Straight Arrow Connector 30"/>
          <p:cNvCxnSpPr/>
          <p:nvPr/>
        </p:nvCxnSpPr>
        <p:spPr>
          <a:xfrm>
            <a:off x="3352800" y="2438400"/>
            <a:ext cx="1524000" cy="762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6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0-#ppt_h/2"/>
                                          </p:val>
                                        </p:tav>
                                        <p:tav tm="100000">
                                          <p:val>
                                            <p:strVal val="#ppt_y"/>
                                          </p:val>
                                        </p:tav>
                                      </p:tavLst>
                                    </p:anim>
                                  </p:childTnLst>
                                </p:cTn>
                              </p:par>
                              <p:par>
                                <p:cTn id="63" presetID="2" presetClass="entr" presetSubtype="1"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9"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0-#ppt_w/2"/>
                                          </p:val>
                                        </p:tav>
                                        <p:tav tm="100000">
                                          <p:val>
                                            <p:strVal val="#ppt_x"/>
                                          </p:val>
                                        </p:tav>
                                      </p:tavLst>
                                    </p:anim>
                                    <p:anim calcmode="lin" valueType="num">
                                      <p:cBhvr additive="base">
                                        <p:cTn id="72" dur="500" fill="hold"/>
                                        <p:tgtEl>
                                          <p:spTgt spid="31"/>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0-#ppt_w/2"/>
                                          </p:val>
                                        </p:tav>
                                        <p:tav tm="100000">
                                          <p:val>
                                            <p:strVal val="#ppt_x"/>
                                          </p:val>
                                        </p:tav>
                                      </p:tavLst>
                                    </p:anim>
                                    <p:anim calcmode="lin" valueType="num">
                                      <p:cBhvr additive="base">
                                        <p:cTn id="7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6" grpId="0" animBg="1"/>
      <p:bldP spid="20" grpId="0"/>
      <p:bldP spid="27" grpId="0"/>
      <p:bldP spid="28"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dirty="0"/>
              <a:t>Experiment: Attack Scenario</a:t>
            </a:r>
          </a:p>
        </p:txBody>
      </p:sp>
      <p:sp>
        <p:nvSpPr>
          <p:cNvPr id="3" name="Content Placeholder 2"/>
          <p:cNvSpPr>
            <a:spLocks noGrp="1"/>
          </p:cNvSpPr>
          <p:nvPr>
            <p:ph idx="1"/>
          </p:nvPr>
        </p:nvSpPr>
        <p:spPr/>
        <p:txBody>
          <a:bodyPr>
            <a:normAutofit fontScale="77500" lnSpcReduction="20000"/>
          </a:bodyPr>
          <a:lstStyle/>
          <a:p>
            <a:r>
              <a:rPr lang="en-US" dirty="0" smtClean="0"/>
              <a:t>Step 1: Publish a malicious VMI </a:t>
            </a:r>
          </a:p>
          <a:p>
            <a:r>
              <a:rPr lang="en-US" dirty="0" smtClean="0"/>
              <a:t>Step 2: Exploit the instance of the malicious VMI in 		      Enterprise A</a:t>
            </a:r>
          </a:p>
          <a:p>
            <a:r>
              <a:rPr lang="en-US" dirty="0" smtClean="0"/>
              <a:t>Step 3: Exploit vulnerability on web server of B</a:t>
            </a:r>
          </a:p>
          <a:p>
            <a:r>
              <a:rPr lang="en-US" dirty="0" smtClean="0"/>
              <a:t>Step 4: Leverage Co-Residency relationship of B and C’s 	      web server, compromise the latter one</a:t>
            </a:r>
          </a:p>
          <a:p>
            <a:r>
              <a:rPr lang="en-US" dirty="0" smtClean="0"/>
              <a:t>Step 5: Upload an application with </a:t>
            </a:r>
            <a:r>
              <a:rPr lang="en-US" dirty="0" err="1" smtClean="0"/>
              <a:t>trojan</a:t>
            </a:r>
            <a:r>
              <a:rPr lang="en-US" dirty="0" smtClean="0"/>
              <a:t> horse to the 	      shared folder on C’s NFS</a:t>
            </a:r>
          </a:p>
          <a:p>
            <a:r>
              <a:rPr lang="en-US" dirty="0" smtClean="0"/>
              <a:t>Step 6: Innocent user from C installs the malicious 	      	      application</a:t>
            </a:r>
          </a:p>
          <a:p>
            <a:r>
              <a:rPr lang="en-US" dirty="0" smtClean="0"/>
              <a:t>Step 7:  Compromise other instances of the malicious VMI 	       in Step 1</a:t>
            </a:r>
            <a:endParaRPr lang="en-US" dirty="0"/>
          </a:p>
        </p:txBody>
      </p:sp>
    </p:spTree>
    <p:extLst>
      <p:ext uri="{BB962C8B-B14F-4D97-AF65-F5344CB8AC3E}">
        <p14:creationId xmlns:p14="http://schemas.microsoft.com/office/powerpoint/2010/main" val="2911368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N.pdf"/>
          <p:cNvPicPr>
            <a:picLocks noGrp="1" noChangeAspect="1"/>
          </p:cNvPicPr>
          <p:nvPr>
            <p:ph idx="1"/>
          </p:nvPr>
        </p:nvPicPr>
        <p:blipFill>
          <a:blip r:embed="rId3">
            <a:extLst>
              <a:ext uri="{28A0092B-C50C-407E-A947-70E740481C1C}">
                <a14:useLocalDpi xmlns:a14="http://schemas.microsoft.com/office/drawing/2010/main" val="0"/>
              </a:ext>
            </a:extLst>
          </a:blip>
          <a:srcRect l="-3408" r="-3408"/>
          <a:stretch>
            <a:fillRect/>
          </a:stretch>
        </p:blipFill>
        <p:spPr>
          <a:xfrm>
            <a:off x="-304800" y="228600"/>
            <a:ext cx="9690162" cy="5867400"/>
          </a:xfrm>
        </p:spPr>
      </p:pic>
      <p:sp>
        <p:nvSpPr>
          <p:cNvPr id="6" name="TextBox 5"/>
          <p:cNvSpPr txBox="1"/>
          <p:nvPr/>
        </p:nvSpPr>
        <p:spPr>
          <a:xfrm>
            <a:off x="1143000" y="6096000"/>
            <a:ext cx="7162800" cy="461665"/>
          </a:xfrm>
          <a:prstGeom prst="rect">
            <a:avLst/>
          </a:prstGeom>
          <a:noFill/>
        </p:spPr>
        <p:txBody>
          <a:bodyPr wrap="square" rtlCol="0">
            <a:spAutoFit/>
          </a:bodyPr>
          <a:lstStyle/>
          <a:p>
            <a:r>
              <a:rPr lang="en-US" sz="2400" dirty="0" smtClean="0"/>
              <a:t>The Constructed Cross-Layer Bayesian Network</a:t>
            </a:r>
            <a:endParaRPr lang="en-US" sz="2400" dirty="0"/>
          </a:p>
        </p:txBody>
      </p:sp>
      <p:cxnSp>
        <p:nvCxnSpPr>
          <p:cNvPr id="7" name="Straight Arrow Connector 6"/>
          <p:cNvCxnSpPr/>
          <p:nvPr/>
        </p:nvCxnSpPr>
        <p:spPr>
          <a:xfrm flipV="1">
            <a:off x="2209800" y="3200400"/>
            <a:ext cx="457200" cy="1981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2514600" y="2590800"/>
            <a:ext cx="5486400" cy="3429000"/>
          </a:xfrm>
          <a:prstGeom prst="ellipse">
            <a:avLst/>
          </a:prstGeom>
          <a:solidFill>
            <a:srgbClr val="E6B9B8">
              <a:alpha val="42000"/>
            </a:srgb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429000" y="1219200"/>
            <a:ext cx="1828800" cy="381000"/>
          </a:xfrm>
          <a:prstGeom prst="ellipse">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62000" y="5105400"/>
            <a:ext cx="2133600" cy="381000"/>
          </a:xfrm>
          <a:prstGeom prst="ellipse">
            <a:avLst/>
          </a:prstGeom>
          <a:solidFill>
            <a:srgbClr val="FF0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7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532"/>
            <a:ext cx="8229600" cy="770467"/>
          </a:xfrm>
        </p:spPr>
        <p:txBody>
          <a:bodyPr/>
          <a:lstStyle/>
          <a:p>
            <a:r>
              <a:rPr lang="en-US" dirty="0" smtClean="0"/>
              <a:t>BN Input and Output</a:t>
            </a:r>
            <a:endParaRPr lang="en-US" dirty="0"/>
          </a:p>
        </p:txBody>
      </p:sp>
      <p:sp>
        <p:nvSpPr>
          <p:cNvPr id="3" name="Content Placeholder 2"/>
          <p:cNvSpPr>
            <a:spLocks noGrp="1"/>
          </p:cNvSpPr>
          <p:nvPr>
            <p:ph idx="1"/>
          </p:nvPr>
        </p:nvSpPr>
        <p:spPr/>
        <p:txBody>
          <a:bodyPr>
            <a:normAutofit/>
          </a:bodyPr>
          <a:lstStyle/>
          <a:p>
            <a:r>
              <a:rPr lang="en-US" dirty="0" smtClean="0"/>
              <a:t>Input</a:t>
            </a:r>
            <a:endParaRPr lang="en-US" dirty="0"/>
          </a:p>
          <a:p>
            <a:pPr lvl="1"/>
            <a:r>
              <a:rPr lang="en-US" dirty="0" smtClean="0"/>
              <a:t>Network Deployment  </a:t>
            </a:r>
          </a:p>
        </p:txBody>
      </p:sp>
      <p:pic>
        <p:nvPicPr>
          <p:cNvPr id="5" name="Content Placeholder 4" descr="Screen Shot 2014-08-28 at 12.48.29 AM.png"/>
          <p:cNvPicPr>
            <a:picLocks noChangeAspect="1"/>
          </p:cNvPicPr>
          <p:nvPr/>
        </p:nvPicPr>
        <p:blipFill>
          <a:blip r:embed="rId2">
            <a:extLst>
              <a:ext uri="{28A0092B-C50C-407E-A947-70E740481C1C}">
                <a14:useLocalDpi xmlns:a14="http://schemas.microsoft.com/office/drawing/2010/main" val="0"/>
              </a:ext>
            </a:extLst>
          </a:blip>
          <a:srcRect t="-26212" b="-26212"/>
          <a:stretch>
            <a:fillRect/>
          </a:stretch>
        </p:blipFill>
        <p:spPr>
          <a:xfrm>
            <a:off x="626534" y="1803399"/>
            <a:ext cx="7543800" cy="5218568"/>
          </a:xfrm>
          <a:prstGeom prst="rect">
            <a:avLst/>
          </a:prstGeom>
        </p:spPr>
      </p:pic>
    </p:spTree>
    <p:extLst>
      <p:ext uri="{BB962C8B-B14F-4D97-AF65-F5344CB8AC3E}">
        <p14:creationId xmlns:p14="http://schemas.microsoft.com/office/powerpoint/2010/main" val="3847841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554"/>
            <a:ext cx="8229600" cy="842445"/>
          </a:xfrm>
        </p:spPr>
        <p:txBody>
          <a:bodyPr/>
          <a:lstStyle/>
          <a:p>
            <a:r>
              <a:rPr lang="en-US" dirty="0" smtClean="0"/>
              <a:t>BN Input and Output</a:t>
            </a:r>
            <a:endParaRPr lang="en-US" dirty="0"/>
          </a:p>
        </p:txBody>
      </p:sp>
      <p:sp>
        <p:nvSpPr>
          <p:cNvPr id="3" name="Content Placeholder 2"/>
          <p:cNvSpPr>
            <a:spLocks noGrp="1"/>
          </p:cNvSpPr>
          <p:nvPr>
            <p:ph idx="1"/>
          </p:nvPr>
        </p:nvSpPr>
        <p:spPr>
          <a:xfrm>
            <a:off x="457200" y="1600201"/>
            <a:ext cx="8229600" cy="1210732"/>
          </a:xfrm>
        </p:spPr>
        <p:txBody>
          <a:bodyPr>
            <a:normAutofit/>
          </a:bodyPr>
          <a:lstStyle/>
          <a:p>
            <a:r>
              <a:rPr lang="en-US" dirty="0" smtClean="0"/>
              <a:t>Input</a:t>
            </a:r>
            <a:endParaRPr lang="en-US" dirty="0"/>
          </a:p>
          <a:p>
            <a:pPr lvl="1"/>
            <a:r>
              <a:rPr lang="en-US" dirty="0" smtClean="0"/>
              <a:t>Evidence </a:t>
            </a:r>
            <a:r>
              <a:rPr lang="en-US" dirty="0" smtClean="0"/>
              <a:t>collected from Security Sensors</a:t>
            </a:r>
          </a:p>
          <a:p>
            <a:pPr lvl="1"/>
            <a:endParaRPr lang="en-US" dirty="0"/>
          </a:p>
          <a:p>
            <a:pPr marL="457200" lvl="1" indent="0">
              <a:buNone/>
            </a:pPr>
            <a:endParaRPr lang="en-US" dirty="0" smtClean="0"/>
          </a:p>
          <a:p>
            <a:pPr marL="0" indent="0">
              <a:buNone/>
            </a:pPr>
            <a:endParaRPr lang="en-US" dirty="0" smtClean="0"/>
          </a:p>
        </p:txBody>
      </p:sp>
      <p:pic>
        <p:nvPicPr>
          <p:cNvPr id="6" name="Content Placeholder 4" descr="Screen Shot 2014-08-28 at 12.48.43 AM.png"/>
          <p:cNvPicPr>
            <a:picLocks noChangeAspect="1"/>
          </p:cNvPicPr>
          <p:nvPr/>
        </p:nvPicPr>
        <p:blipFill>
          <a:blip r:embed="rId2">
            <a:extLst>
              <a:ext uri="{28A0092B-C50C-407E-A947-70E740481C1C}">
                <a14:useLocalDpi xmlns:a14="http://schemas.microsoft.com/office/drawing/2010/main" val="0"/>
              </a:ext>
            </a:extLst>
          </a:blip>
          <a:srcRect t="-46880" b="-46880"/>
          <a:stretch>
            <a:fillRect/>
          </a:stretch>
        </p:blipFill>
        <p:spPr>
          <a:xfrm>
            <a:off x="207350" y="1742633"/>
            <a:ext cx="8936650" cy="4914812"/>
          </a:xfrm>
          <a:prstGeom prst="rect">
            <a:avLst/>
          </a:prstGeom>
        </p:spPr>
      </p:pic>
    </p:spTree>
    <p:extLst>
      <p:ext uri="{BB962C8B-B14F-4D97-AF65-F5344CB8AC3E}">
        <p14:creationId xmlns:p14="http://schemas.microsoft.com/office/powerpoint/2010/main" val="1084957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488"/>
            <a:ext cx="8229600" cy="671512"/>
          </a:xfrm>
        </p:spPr>
        <p:txBody>
          <a:bodyPr/>
          <a:lstStyle/>
          <a:p>
            <a:r>
              <a:rPr lang="en-US" dirty="0" smtClean="0"/>
              <a:t>BN Input and Output</a:t>
            </a:r>
            <a:endParaRPr lang="en-US" dirty="0"/>
          </a:p>
        </p:txBody>
      </p:sp>
      <p:sp>
        <p:nvSpPr>
          <p:cNvPr id="3" name="Content Placeholder 2"/>
          <p:cNvSpPr>
            <a:spLocks noGrp="1"/>
          </p:cNvSpPr>
          <p:nvPr>
            <p:ph idx="1"/>
          </p:nvPr>
        </p:nvSpPr>
        <p:spPr>
          <a:xfrm>
            <a:off x="457200" y="1600201"/>
            <a:ext cx="8229600" cy="1193800"/>
          </a:xfrm>
        </p:spPr>
        <p:txBody>
          <a:bodyPr>
            <a:normAutofit/>
          </a:bodyPr>
          <a:lstStyle/>
          <a:p>
            <a:r>
              <a:rPr lang="en-US" dirty="0" smtClean="0"/>
              <a:t>Output</a:t>
            </a:r>
            <a:endParaRPr lang="en-US" dirty="0" smtClean="0"/>
          </a:p>
          <a:p>
            <a:pPr lvl="1"/>
            <a:r>
              <a:rPr lang="en-US" dirty="0" smtClean="0"/>
              <a:t>Probabilities of Interested Events (Nodes)</a:t>
            </a:r>
          </a:p>
        </p:txBody>
      </p:sp>
      <p:pic>
        <p:nvPicPr>
          <p:cNvPr id="7" name="Content Placeholder 4" descr="Screen Shot 2014-08-28 at 12.49.10 AM.png"/>
          <p:cNvPicPr>
            <a:picLocks noChangeAspect="1"/>
          </p:cNvPicPr>
          <p:nvPr/>
        </p:nvPicPr>
        <p:blipFill>
          <a:blip r:embed="rId2">
            <a:extLst>
              <a:ext uri="{28A0092B-C50C-407E-A947-70E740481C1C}">
                <a14:useLocalDpi xmlns:a14="http://schemas.microsoft.com/office/drawing/2010/main" val="0"/>
              </a:ext>
            </a:extLst>
          </a:blip>
          <a:srcRect t="-99533" b="-99533"/>
          <a:stretch>
            <a:fillRect/>
          </a:stretch>
        </p:blipFill>
        <p:spPr>
          <a:xfrm>
            <a:off x="138235" y="1926168"/>
            <a:ext cx="8867530" cy="4876800"/>
          </a:xfrm>
          <a:prstGeom prst="rect">
            <a:avLst/>
          </a:prstGeom>
        </p:spPr>
      </p:pic>
    </p:spTree>
    <p:extLst>
      <p:ext uri="{BB962C8B-B14F-4D97-AF65-F5344CB8AC3E}">
        <p14:creationId xmlns:p14="http://schemas.microsoft.com/office/powerpoint/2010/main" val="3605825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036637"/>
          </a:xfrm>
        </p:spPr>
        <p:txBody>
          <a:bodyPr>
            <a:normAutofit/>
          </a:bodyPr>
          <a:lstStyle/>
          <a:p>
            <a:r>
              <a:rPr lang="en-US" dirty="0" smtClean="0"/>
              <a:t>Experiment 1: Evidence </a:t>
            </a:r>
            <a:r>
              <a:rPr lang="en-US" dirty="0"/>
              <a:t>is observed </a:t>
            </a:r>
            <a:r>
              <a:rPr lang="en-US" dirty="0" smtClean="0"/>
              <a:t/>
            </a:r>
            <a:br>
              <a:rPr lang="en-US" dirty="0" smtClean="0"/>
            </a:br>
            <a:r>
              <a:rPr lang="en-US" dirty="0" smtClean="0"/>
              <a:t>in </a:t>
            </a:r>
            <a:r>
              <a:rPr lang="en-US" dirty="0"/>
              <a:t>the order of attack steps</a:t>
            </a:r>
          </a:p>
        </p:txBody>
      </p:sp>
      <p:pic>
        <p:nvPicPr>
          <p:cNvPr id="5" name="Content Placeholder 4" descr="Screen Shot 2014-08-28 at 12.49.10 AM.png"/>
          <p:cNvPicPr>
            <a:picLocks noGrp="1" noChangeAspect="1"/>
          </p:cNvPicPr>
          <p:nvPr>
            <p:ph idx="1"/>
          </p:nvPr>
        </p:nvPicPr>
        <p:blipFill>
          <a:blip r:embed="rId3">
            <a:extLst>
              <a:ext uri="{28A0092B-C50C-407E-A947-70E740481C1C}">
                <a14:useLocalDpi xmlns:a14="http://schemas.microsoft.com/office/drawing/2010/main" val="0"/>
              </a:ext>
            </a:extLst>
          </a:blip>
          <a:srcRect t="-99533" b="-99533"/>
          <a:stretch>
            <a:fillRect/>
          </a:stretch>
        </p:blipFill>
        <p:spPr>
          <a:xfrm>
            <a:off x="124070" y="2895600"/>
            <a:ext cx="8867530" cy="4876800"/>
          </a:xfrm>
        </p:spPr>
      </p:pic>
      <p:sp>
        <p:nvSpPr>
          <p:cNvPr id="6" name="Content Placeholder 2"/>
          <p:cNvSpPr txBox="1">
            <a:spLocks/>
          </p:cNvSpPr>
          <p:nvPr/>
        </p:nvSpPr>
        <p:spPr>
          <a:xfrm>
            <a:off x="457200" y="1752600"/>
            <a:ext cx="8229600" cy="4373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N5: A </a:t>
            </a:r>
            <a:r>
              <a:rPr lang="en-US" sz="2400" dirty="0"/>
              <a:t>stealthy bridge exists in enterprise A’s web </a:t>
            </a:r>
            <a:r>
              <a:rPr lang="en-US" sz="2400" dirty="0" smtClean="0"/>
              <a:t>server</a:t>
            </a:r>
          </a:p>
          <a:p>
            <a:r>
              <a:rPr lang="en-US" sz="2400" dirty="0" smtClean="0"/>
              <a:t>N8: The </a:t>
            </a:r>
            <a:r>
              <a:rPr lang="en-US" sz="2400" dirty="0"/>
              <a:t>attacker can execute arbitrary code on A’s web </a:t>
            </a:r>
            <a:r>
              <a:rPr lang="en-US" sz="2400" dirty="0" smtClean="0"/>
              <a:t>server</a:t>
            </a:r>
          </a:p>
          <a:p>
            <a:r>
              <a:rPr lang="en-US" sz="2400" dirty="0" smtClean="0"/>
              <a:t>N22: A </a:t>
            </a:r>
            <a:r>
              <a:rPr lang="en-US" sz="2400" dirty="0"/>
              <a:t>stealthy bridge exists in the host that B’s web server </a:t>
            </a:r>
            <a:r>
              <a:rPr lang="en-US" sz="2400" dirty="0" smtClean="0"/>
              <a:t>reside </a:t>
            </a:r>
          </a:p>
          <a:p>
            <a:r>
              <a:rPr lang="en-US" sz="2400" dirty="0" smtClean="0"/>
              <a:t>N25: The </a:t>
            </a:r>
            <a:r>
              <a:rPr lang="en-US" sz="2400" dirty="0"/>
              <a:t>attacker can execute arbitrary code on C’s web </a:t>
            </a:r>
            <a:r>
              <a:rPr lang="en-US" sz="2400" dirty="0" smtClean="0"/>
              <a:t>server</a:t>
            </a:r>
            <a:endParaRPr lang="en-US" sz="2400" dirty="0"/>
          </a:p>
          <a:p>
            <a:endParaRPr lang="en-US" dirty="0"/>
          </a:p>
          <a:p>
            <a:endParaRPr lang="en-US" dirty="0" smtClean="0"/>
          </a:p>
          <a:p>
            <a:endParaRPr lang="en-US" dirty="0"/>
          </a:p>
        </p:txBody>
      </p:sp>
      <p:sp>
        <p:nvSpPr>
          <p:cNvPr id="3" name="Rectangle 2"/>
          <p:cNvSpPr/>
          <p:nvPr/>
        </p:nvSpPr>
        <p:spPr>
          <a:xfrm>
            <a:off x="228600" y="5181600"/>
            <a:ext cx="8686800" cy="228600"/>
          </a:xfrm>
          <a:prstGeom prst="rect">
            <a:avLst/>
          </a:prstGeom>
          <a:solidFill>
            <a:srgbClr val="FF0000">
              <a:alpha val="4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8600" y="5638800"/>
            <a:ext cx="8686800" cy="228600"/>
          </a:xfrm>
          <a:prstGeom prst="rect">
            <a:avLst/>
          </a:prstGeom>
          <a:solidFill>
            <a:srgbClr val="FF0000">
              <a:alpha val="4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52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457200" y="320676"/>
            <a:ext cx="8229600" cy="822324"/>
          </a:xfrm>
        </p:spPr>
        <p:txBody>
          <a:bodyPr>
            <a:normAutofit/>
          </a:bodyPr>
          <a:lstStyle/>
          <a:p>
            <a:r>
              <a:rPr lang="en-US" sz="3200" b="1" dirty="0" smtClean="0"/>
              <a:t>Theme A</a:t>
            </a:r>
          </a:p>
        </p:txBody>
      </p:sp>
      <p:pic>
        <p:nvPicPr>
          <p:cNvPr id="4100" name="Picture 270" descr="SystemArchitectur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70025"/>
            <a:ext cx="83566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ounded Rectangle 272"/>
          <p:cNvSpPr>
            <a:spLocks noChangeArrowheads="1"/>
          </p:cNvSpPr>
          <p:nvPr/>
        </p:nvSpPr>
        <p:spPr bwMode="auto">
          <a:xfrm>
            <a:off x="998538" y="3019426"/>
            <a:ext cx="2125662" cy="681037"/>
          </a:xfrm>
          <a:prstGeom prst="roundRect">
            <a:avLst>
              <a:gd name="adj" fmla="val 16667"/>
            </a:avLst>
          </a:prstGeom>
          <a:noFill/>
          <a:ln w="635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bg1"/>
              </a:buClr>
              <a:buSzPct val="100000"/>
              <a:buFontTx/>
              <a:buChar char="•"/>
            </a:pPr>
            <a:endParaRPr lang="en-US" sz="2400" b="0">
              <a:latin typeface="Times New Roman" pitchFamily="18" charset="0"/>
            </a:endParaRPr>
          </a:p>
        </p:txBody>
      </p:sp>
      <p:sp>
        <p:nvSpPr>
          <p:cNvPr id="2" name="Footer Placeholder 1"/>
          <p:cNvSpPr>
            <a:spLocks noGrp="1"/>
          </p:cNvSpPr>
          <p:nvPr>
            <p:ph type="ftr" sz="quarter" idx="11"/>
          </p:nvPr>
        </p:nvSpPr>
        <p:spPr/>
        <p:txBody>
          <a:bodyPr/>
          <a:lstStyle/>
          <a:p>
            <a:r>
              <a:rPr lang="en-US" smtClean="0"/>
              <a:t>ARO Cyber Situation Awareness MURI </a:t>
            </a:r>
            <a:endParaRPr lang="en-US"/>
          </a:p>
        </p:txBody>
      </p:sp>
      <p:sp>
        <p:nvSpPr>
          <p:cNvPr id="8" name="Rounded Rectangle 272"/>
          <p:cNvSpPr>
            <a:spLocks noChangeArrowheads="1"/>
          </p:cNvSpPr>
          <p:nvPr/>
        </p:nvSpPr>
        <p:spPr bwMode="auto">
          <a:xfrm>
            <a:off x="4194174" y="4036219"/>
            <a:ext cx="1825625" cy="921544"/>
          </a:xfrm>
          <a:prstGeom prst="roundRect">
            <a:avLst>
              <a:gd name="adj" fmla="val 16667"/>
            </a:avLst>
          </a:prstGeom>
          <a:noFill/>
          <a:ln w="635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bg1"/>
              </a:buClr>
              <a:buSzPct val="100000"/>
              <a:buFontTx/>
              <a:buChar char="•"/>
            </a:pPr>
            <a:endParaRPr lang="en-US" sz="2400" b="0">
              <a:latin typeface="Times New Roman" pitchFamily="18" charset="0"/>
            </a:endParaRPr>
          </a:p>
        </p:txBody>
      </p:sp>
      <p:sp>
        <p:nvSpPr>
          <p:cNvPr id="9" name="Rounded Rectangle 272"/>
          <p:cNvSpPr>
            <a:spLocks noChangeArrowheads="1"/>
          </p:cNvSpPr>
          <p:nvPr/>
        </p:nvSpPr>
        <p:spPr bwMode="auto">
          <a:xfrm>
            <a:off x="3856037" y="5060950"/>
            <a:ext cx="2163761" cy="696913"/>
          </a:xfrm>
          <a:prstGeom prst="roundRect">
            <a:avLst>
              <a:gd name="adj" fmla="val 16667"/>
            </a:avLst>
          </a:prstGeom>
          <a:noFill/>
          <a:ln w="6350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bg1"/>
              </a:buClr>
              <a:buSzPct val="100000"/>
              <a:buFontTx/>
              <a:buChar char="•"/>
            </a:pPr>
            <a:endParaRPr lang="en-US" sz="2400" b="0">
              <a:latin typeface="Times New Roman" pitchFamily="18" charset="0"/>
            </a:endParaRPr>
          </a:p>
        </p:txBody>
      </p:sp>
    </p:spTree>
    <p:extLst>
      <p:ext uri="{BB962C8B-B14F-4D97-AF65-F5344CB8AC3E}">
        <p14:creationId xmlns:p14="http://schemas.microsoft.com/office/powerpoint/2010/main" val="1877660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1143000"/>
          </a:xfrm>
        </p:spPr>
        <p:txBody>
          <a:bodyPr>
            <a:normAutofit fontScale="90000"/>
          </a:bodyPr>
          <a:lstStyle/>
          <a:p>
            <a:r>
              <a:rPr lang="en-US" dirty="0" smtClean="0"/>
              <a:t>Experiment 2: Test </a:t>
            </a:r>
            <a:r>
              <a:rPr lang="en-US" dirty="0"/>
              <a:t>the influence of </a:t>
            </a:r>
            <a:r>
              <a:rPr lang="en-US" dirty="0" smtClean="0"/>
              <a:t/>
            </a:r>
            <a:br>
              <a:rPr lang="en-US" dirty="0" smtClean="0"/>
            </a:br>
            <a:r>
              <a:rPr lang="en-US" dirty="0" smtClean="0"/>
              <a:t>false </a:t>
            </a:r>
            <a:r>
              <a:rPr lang="en-US" dirty="0"/>
              <a:t>alerts to BN </a:t>
            </a:r>
            <a:br>
              <a:rPr lang="en-US" dirty="0"/>
            </a:br>
            <a:endParaRPr lang="en-US" dirty="0"/>
          </a:p>
        </p:txBody>
      </p:sp>
      <p:pic>
        <p:nvPicPr>
          <p:cNvPr id="7" name="Content Placeholder 6" descr="Screen Shot 2014-08-28 at 12.49.31 AM.png"/>
          <p:cNvPicPr>
            <a:picLocks noGrp="1" noChangeAspect="1"/>
          </p:cNvPicPr>
          <p:nvPr>
            <p:ph idx="1"/>
          </p:nvPr>
        </p:nvPicPr>
        <p:blipFill>
          <a:blip r:embed="rId3">
            <a:extLst>
              <a:ext uri="{28A0092B-C50C-407E-A947-70E740481C1C}">
                <a14:useLocalDpi xmlns:a14="http://schemas.microsoft.com/office/drawing/2010/main" val="0"/>
              </a:ext>
            </a:extLst>
          </a:blip>
          <a:srcRect t="-34765" b="-34765"/>
          <a:stretch>
            <a:fillRect/>
          </a:stretch>
        </p:blipFill>
        <p:spPr>
          <a:xfrm>
            <a:off x="-641" y="1447800"/>
            <a:ext cx="9144641" cy="5029200"/>
          </a:xfrm>
        </p:spPr>
      </p:pic>
      <p:sp>
        <p:nvSpPr>
          <p:cNvPr id="3" name="Rectangle 2"/>
          <p:cNvSpPr/>
          <p:nvPr/>
        </p:nvSpPr>
        <p:spPr>
          <a:xfrm>
            <a:off x="1447800" y="3124200"/>
            <a:ext cx="3886200" cy="304800"/>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410200" y="3124200"/>
            <a:ext cx="3581400" cy="304800"/>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447800" y="4191000"/>
            <a:ext cx="3886200" cy="304800"/>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10200" y="4191000"/>
            <a:ext cx="3581400" cy="304800"/>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693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fontScale="90000"/>
          </a:bodyPr>
          <a:lstStyle/>
          <a:p>
            <a:r>
              <a:rPr lang="en-US" dirty="0" smtClean="0"/>
              <a:t>Experiment 3: Test </a:t>
            </a:r>
            <a:r>
              <a:rPr lang="en-US" dirty="0"/>
              <a:t>the influence of </a:t>
            </a:r>
            <a:r>
              <a:rPr lang="en-US" dirty="0" smtClean="0"/>
              <a:t/>
            </a:r>
            <a:br>
              <a:rPr lang="en-US" dirty="0" smtClean="0"/>
            </a:br>
            <a:r>
              <a:rPr lang="en-US" dirty="0" smtClean="0"/>
              <a:t>evidence </a:t>
            </a:r>
            <a:r>
              <a:rPr lang="en-US" dirty="0"/>
              <a:t>confidence value to the BN </a:t>
            </a:r>
            <a:br>
              <a:rPr lang="en-US" dirty="0"/>
            </a:br>
            <a:endParaRPr lang="en-US" dirty="0"/>
          </a:p>
        </p:txBody>
      </p:sp>
      <p:pic>
        <p:nvPicPr>
          <p:cNvPr id="5" name="Content Placeholder 4" descr="Screen Shot 2014-08-28 at 12.49.41 AM.png"/>
          <p:cNvPicPr>
            <a:picLocks noGrp="1" noChangeAspect="1"/>
          </p:cNvPicPr>
          <p:nvPr>
            <p:ph idx="1"/>
          </p:nvPr>
        </p:nvPicPr>
        <p:blipFill>
          <a:blip r:embed="rId3">
            <a:extLst>
              <a:ext uri="{28A0092B-C50C-407E-A947-70E740481C1C}">
                <a14:useLocalDpi xmlns:a14="http://schemas.microsoft.com/office/drawing/2010/main" val="0"/>
              </a:ext>
            </a:extLst>
          </a:blip>
          <a:srcRect t="-42645" b="-42645"/>
          <a:stretch>
            <a:fillRect/>
          </a:stretch>
        </p:blipFill>
        <p:spPr>
          <a:xfrm>
            <a:off x="-641" y="1295400"/>
            <a:ext cx="9144641" cy="5029200"/>
          </a:xfrm>
        </p:spPr>
      </p:pic>
      <p:sp>
        <p:nvSpPr>
          <p:cNvPr id="6" name="Rectangle 5"/>
          <p:cNvSpPr/>
          <p:nvPr/>
        </p:nvSpPr>
        <p:spPr>
          <a:xfrm>
            <a:off x="1219200" y="3048000"/>
            <a:ext cx="3886200" cy="304800"/>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257800" y="3048000"/>
            <a:ext cx="3581400" cy="304800"/>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95400" y="3733800"/>
            <a:ext cx="3886200" cy="304800"/>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257800" y="3733800"/>
            <a:ext cx="3581400" cy="304800"/>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727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1667"/>
            <a:ext cx="8686800" cy="1143000"/>
          </a:xfrm>
        </p:spPr>
        <p:txBody>
          <a:bodyPr>
            <a:normAutofit fontScale="90000"/>
          </a:bodyPr>
          <a:lstStyle/>
          <a:p>
            <a:r>
              <a:rPr lang="en-US" dirty="0" smtClean="0"/>
              <a:t>Experiment 4: </a:t>
            </a:r>
            <a:r>
              <a:rPr lang="en-US" dirty="0"/>
              <a:t>test the affect of evidence </a:t>
            </a:r>
            <a:r>
              <a:rPr lang="en-US" dirty="0" smtClean="0"/>
              <a:t/>
            </a:r>
            <a:br>
              <a:rPr lang="en-US" dirty="0" smtClean="0"/>
            </a:br>
            <a:r>
              <a:rPr lang="en-US" dirty="0" smtClean="0"/>
              <a:t>input </a:t>
            </a:r>
            <a:r>
              <a:rPr lang="en-US" dirty="0"/>
              <a:t>order to the BN analysis </a:t>
            </a:r>
            <a:br>
              <a:rPr lang="en-US" dirty="0"/>
            </a:br>
            <a:endParaRPr lang="en-US" dirty="0"/>
          </a:p>
        </p:txBody>
      </p:sp>
      <p:sp>
        <p:nvSpPr>
          <p:cNvPr id="3" name="Content Placeholder 2"/>
          <p:cNvSpPr>
            <a:spLocks noGrp="1"/>
          </p:cNvSpPr>
          <p:nvPr>
            <p:ph idx="1"/>
          </p:nvPr>
        </p:nvSpPr>
        <p:spPr>
          <a:xfrm>
            <a:off x="457200" y="2011627"/>
            <a:ext cx="8229600" cy="3687763"/>
          </a:xfrm>
        </p:spPr>
        <p:txBody>
          <a:bodyPr/>
          <a:lstStyle/>
          <a:p>
            <a:r>
              <a:rPr lang="en-US" dirty="0"/>
              <a:t>B</a:t>
            </a:r>
            <a:r>
              <a:rPr lang="en-US" dirty="0" smtClean="0"/>
              <a:t>ring </a:t>
            </a:r>
            <a:r>
              <a:rPr lang="en-US" dirty="0"/>
              <a:t>forward the evidence N47 and N49 from step 7 and insert them before N23 and N37 respectively </a:t>
            </a:r>
          </a:p>
          <a:p>
            <a:r>
              <a:rPr lang="en-US" dirty="0"/>
              <a:t>BN can still produce reliable results in the presence of changing evidence order </a:t>
            </a:r>
          </a:p>
          <a:p>
            <a:endParaRPr lang="en-US" dirty="0"/>
          </a:p>
        </p:txBody>
      </p:sp>
    </p:spTree>
    <p:extLst>
      <p:ext uri="{BB962C8B-B14F-4D97-AF65-F5344CB8AC3E}">
        <p14:creationId xmlns:p14="http://schemas.microsoft.com/office/powerpoint/2010/main" val="1013148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762000" y="3657600"/>
            <a:ext cx="3183467" cy="1362075"/>
          </a:xfrm>
        </p:spPr>
        <p:txBody>
          <a:bodyPr/>
          <a:lstStyle/>
          <a:p>
            <a:r>
              <a:rPr lang="en-US" altLang="zh-CN" sz="3600" cap="none" dirty="0" smtClean="0">
                <a:ea typeface="宋体" pitchFamily="2" charset="-122"/>
              </a:rPr>
              <a:t>Part 2</a:t>
            </a:r>
            <a:endParaRPr lang="en-US" sz="3600" cap="none" dirty="0" smtClean="0"/>
          </a:p>
        </p:txBody>
      </p:sp>
      <p:sp>
        <p:nvSpPr>
          <p:cNvPr id="7171" name="Text Placeholder 5"/>
          <p:cNvSpPr>
            <a:spLocks noGrp="1"/>
          </p:cNvSpPr>
          <p:nvPr>
            <p:ph type="body" idx="1"/>
          </p:nvPr>
        </p:nvSpPr>
        <p:spPr>
          <a:xfrm>
            <a:off x="685800" y="2133600"/>
            <a:ext cx="7772400" cy="1500188"/>
          </a:xfrm>
        </p:spPr>
        <p:txBody>
          <a:bodyPr/>
          <a:lstStyle/>
          <a:p>
            <a:r>
              <a:rPr lang="en-US" b="1" dirty="0" smtClean="0">
                <a:solidFill>
                  <a:srgbClr val="0000FF"/>
                </a:solidFill>
              </a:rPr>
              <a:t>Research Highlight</a:t>
            </a:r>
            <a:r>
              <a:rPr lang="en-US" dirty="0" smtClean="0"/>
              <a:t>: </a:t>
            </a:r>
          </a:p>
        </p:txBody>
      </p:sp>
      <p:sp>
        <p:nvSpPr>
          <p:cNvPr id="2" name="Footer Placeholder 1"/>
          <p:cNvSpPr>
            <a:spLocks noGrp="1"/>
          </p:cNvSpPr>
          <p:nvPr>
            <p:ph type="ftr" sz="quarter" idx="11"/>
          </p:nvPr>
        </p:nvSpPr>
        <p:spPr/>
        <p:txBody>
          <a:bodyPr/>
          <a:lstStyle/>
          <a:p>
            <a:r>
              <a:rPr lang="en-US" smtClean="0"/>
              <a:t>ARO Cyber Situation Awareness MURI </a:t>
            </a:r>
            <a:endParaRPr lang="en-US"/>
          </a:p>
        </p:txBody>
      </p:sp>
      <p:sp>
        <p:nvSpPr>
          <p:cNvPr id="6" name="Freeform 5"/>
          <p:cNvSpPr/>
          <p:nvPr/>
        </p:nvSpPr>
        <p:spPr>
          <a:xfrm>
            <a:off x="4453467" y="2883694"/>
            <a:ext cx="2645194" cy="2293759"/>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2014:</a:t>
            </a:r>
            <a:r>
              <a:rPr kumimoji="1" lang="en-US" sz="2400" b="1" kern="1200" cap="none" spc="50" dirty="0" smtClean="0">
                <a:ln w="12700" cmpd="sng">
                  <a:prstDash val="solid"/>
                </a:ln>
                <a:effectLst>
                  <a:glow rad="53100">
                    <a:schemeClr val="accent6">
                      <a:satMod val="180000"/>
                      <a:alpha val="30000"/>
                    </a:schemeClr>
                  </a:glow>
                </a:effectLst>
              </a:rPr>
              <a:t> discover service dependencies via </a:t>
            </a:r>
            <a:r>
              <a:rPr kumimoji="1" lang="en-US" sz="2400" b="1" spc="50" dirty="0" smtClean="0">
                <a:ln w="12700" cmpd="sng">
                  <a:prstDash val="solid"/>
                </a:ln>
                <a:effectLst>
                  <a:glow rad="53100">
                    <a:schemeClr val="accent6">
                      <a:satMod val="180000"/>
                      <a:alpha val="30000"/>
                    </a:schemeClr>
                  </a:glow>
                </a:effectLst>
              </a:rPr>
              <a:t>SODG</a:t>
            </a:r>
            <a:endParaRPr lang="zh-CN" altLang="en-US" sz="2400" b="1" kern="1200" cap="none" spc="50" dirty="0">
              <a:ln w="12700" cmpd="sng">
                <a:prstDash val="solid"/>
              </a:ln>
              <a:effectLst>
                <a:glow rad="53100">
                  <a:schemeClr val="accent6">
                    <a:satMod val="180000"/>
                    <a:alpha val="30000"/>
                  </a:schemeClr>
                </a:glow>
              </a:effectLst>
            </a:endParaRPr>
          </a:p>
        </p:txBody>
      </p:sp>
    </p:spTree>
    <p:extLst>
      <p:ext uri="{BB962C8B-B14F-4D97-AF65-F5344CB8AC3E}">
        <p14:creationId xmlns:p14="http://schemas.microsoft.com/office/powerpoint/2010/main" val="248500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The Network Service Dependency </a:t>
            </a:r>
            <a:endParaRPr lang="en-US" sz="2800" b="1" dirty="0" smtClean="0"/>
          </a:p>
          <a:p>
            <a:r>
              <a:rPr lang="en-US" sz="2800" b="1" dirty="0" smtClean="0"/>
              <a:t>Discovery </a:t>
            </a:r>
            <a:r>
              <a:rPr lang="en-US" sz="2800" b="1" dirty="0" smtClean="0"/>
              <a:t>Problem</a:t>
            </a:r>
            <a:endParaRPr lang="en-US" sz="2800"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6543675"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4038600" y="1752600"/>
            <a:ext cx="51816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Benefits of Service Discovery</a:t>
            </a:r>
          </a:p>
          <a:p>
            <a:pPr lvl="1"/>
            <a:r>
              <a:rPr lang="en-US" sz="2000" dirty="0"/>
              <a:t>fault localization</a:t>
            </a:r>
          </a:p>
          <a:p>
            <a:pPr lvl="1"/>
            <a:r>
              <a:rPr lang="en-US" sz="2000" dirty="0"/>
              <a:t>identification of mission-critical services</a:t>
            </a:r>
          </a:p>
          <a:p>
            <a:pPr lvl="1"/>
            <a:r>
              <a:rPr lang="en-US" sz="2000" dirty="0"/>
              <a:t>prioritizing the defense </a:t>
            </a:r>
            <a:r>
              <a:rPr lang="en-US" sz="2000" dirty="0" smtClean="0"/>
              <a:t>options</a:t>
            </a:r>
            <a:endParaRPr lang="en-US" sz="2000" dirty="0"/>
          </a:p>
        </p:txBody>
      </p:sp>
    </p:spTree>
    <p:extLst>
      <p:ext uri="{BB962C8B-B14F-4D97-AF65-F5344CB8AC3E}">
        <p14:creationId xmlns:p14="http://schemas.microsoft.com/office/powerpoint/2010/main" val="3096374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3200"/>
            <a:ext cx="8686800" cy="812800"/>
          </a:xfrm>
        </p:spPr>
        <p:txBody>
          <a:bodyPr>
            <a:noAutofit/>
          </a:bodyPr>
          <a:lstStyle/>
          <a:p>
            <a:r>
              <a:rPr lang="en-US" dirty="0" smtClean="0"/>
              <a:t>Overview: </a:t>
            </a:r>
            <a:br>
              <a:rPr lang="en-US" dirty="0" smtClean="0"/>
            </a:br>
            <a:r>
              <a:rPr lang="en-US" dirty="0" smtClean="0"/>
              <a:t>service dependency discovery</a:t>
            </a:r>
            <a:r>
              <a:rPr lang="en-US" dirty="0"/>
              <a:t/>
            </a:r>
            <a:br>
              <a:rPr lang="en-US" dirty="0"/>
            </a:br>
            <a:endParaRPr lang="en-US" dirty="0"/>
          </a:p>
        </p:txBody>
      </p:sp>
      <p:sp>
        <p:nvSpPr>
          <p:cNvPr id="5" name="Freeform 4"/>
          <p:cNvSpPr/>
          <p:nvPr/>
        </p:nvSpPr>
        <p:spPr>
          <a:xfrm>
            <a:off x="5435600" y="2003160"/>
            <a:ext cx="2645194" cy="2293759"/>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2014:</a:t>
            </a:r>
            <a:r>
              <a:rPr kumimoji="1" lang="en-US" sz="2400" b="1" kern="1200" cap="none" spc="50" dirty="0" smtClean="0">
                <a:ln w="12700" cmpd="sng">
                  <a:prstDash val="solid"/>
                </a:ln>
                <a:effectLst>
                  <a:glow rad="53100">
                    <a:schemeClr val="accent6">
                      <a:satMod val="180000"/>
                      <a:alpha val="30000"/>
                    </a:schemeClr>
                  </a:glow>
                </a:effectLst>
              </a:rPr>
              <a:t> discover service dependencies via </a:t>
            </a:r>
            <a:r>
              <a:rPr kumimoji="1" lang="en-US" sz="2400" b="1" spc="50" dirty="0" smtClean="0">
                <a:ln w="12700" cmpd="sng">
                  <a:prstDash val="solid"/>
                </a:ln>
                <a:effectLst>
                  <a:glow rad="53100">
                    <a:schemeClr val="accent6">
                      <a:satMod val="180000"/>
                      <a:alpha val="30000"/>
                    </a:schemeClr>
                  </a:glow>
                </a:effectLst>
              </a:rPr>
              <a:t>SODG</a:t>
            </a:r>
            <a:endParaRPr lang="zh-CN" altLang="en-US" sz="2400" b="1" kern="1200" cap="none" spc="50" dirty="0">
              <a:ln w="12700" cmpd="sng">
                <a:prstDash val="solid"/>
              </a:ln>
              <a:effectLst>
                <a:glow rad="53100">
                  <a:schemeClr val="accent6">
                    <a:satMod val="180000"/>
                    <a:alpha val="30000"/>
                  </a:schemeClr>
                </a:glow>
              </a:effectLst>
            </a:endParaRPr>
          </a:p>
        </p:txBody>
      </p:sp>
      <p:sp>
        <p:nvSpPr>
          <p:cNvPr id="6" name="Freeform 5"/>
          <p:cNvSpPr/>
          <p:nvPr/>
        </p:nvSpPr>
        <p:spPr>
          <a:xfrm>
            <a:off x="658603" y="1799960"/>
            <a:ext cx="2645194" cy="1468174"/>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NSDMiner</a:t>
            </a:r>
            <a:r>
              <a:rPr kumimoji="1" lang="en-US" sz="2400" b="1" spc="50" dirty="0" smtClean="0">
                <a:ln w="12700" cmpd="sng">
                  <a:prstDash val="solid"/>
                </a:ln>
                <a:effectLst>
                  <a:glow rad="53100">
                    <a:schemeClr val="accent6">
                      <a:satMod val="180000"/>
                      <a:alpha val="30000"/>
                    </a:schemeClr>
                  </a:glow>
                </a:effectLst>
              </a:rPr>
              <a:t> </a:t>
            </a:r>
            <a:endParaRPr lang="zh-CN" altLang="en-US" sz="2400" b="1" kern="1200" cap="none" spc="50" dirty="0">
              <a:ln w="12700" cmpd="sng">
                <a:prstDash val="solid"/>
              </a:ln>
              <a:effectLst>
                <a:glow rad="53100">
                  <a:schemeClr val="accent6">
                    <a:satMod val="180000"/>
                    <a:alpha val="30000"/>
                  </a:schemeClr>
                </a:glow>
              </a:effectLst>
            </a:endParaRPr>
          </a:p>
        </p:txBody>
      </p:sp>
      <p:sp>
        <p:nvSpPr>
          <p:cNvPr id="7" name="Freeform 6"/>
          <p:cNvSpPr/>
          <p:nvPr/>
        </p:nvSpPr>
        <p:spPr>
          <a:xfrm>
            <a:off x="658603" y="3566711"/>
            <a:ext cx="2645194" cy="1460415"/>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altLang="zh-CN" sz="2400" b="1" spc="50" dirty="0" smtClean="0">
                <a:ln w="12700" cmpd="sng">
                  <a:prstDash val="solid"/>
                </a:ln>
                <a:effectLst>
                  <a:glow rad="53100">
                    <a:schemeClr val="accent6">
                      <a:satMod val="180000"/>
                      <a:alpha val="30000"/>
                    </a:schemeClr>
                  </a:glow>
                </a:effectLst>
              </a:rPr>
              <a:t>Rippler</a:t>
            </a:r>
            <a:endParaRPr lang="zh-CN" altLang="en-US" sz="2400" b="1" kern="1200" cap="none" spc="50" dirty="0">
              <a:ln w="12700" cmpd="sng">
                <a:prstDash val="solid"/>
              </a:ln>
              <a:effectLst>
                <a:glow rad="53100">
                  <a:schemeClr val="accent6">
                    <a:satMod val="180000"/>
                    <a:alpha val="30000"/>
                  </a:schemeClr>
                </a:glow>
              </a:effectLst>
            </a:endParaRPr>
          </a:p>
        </p:txBody>
      </p:sp>
      <p:sp>
        <p:nvSpPr>
          <p:cNvPr id="8" name="Text Box 3"/>
          <p:cNvSpPr txBox="1">
            <a:spLocks noChangeArrowheads="1"/>
          </p:cNvSpPr>
          <p:nvPr/>
        </p:nvSpPr>
        <p:spPr>
          <a:xfrm>
            <a:off x="5435600" y="4598278"/>
            <a:ext cx="2895600" cy="124372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000" b="1" dirty="0" smtClean="0">
                <a:solidFill>
                  <a:schemeClr val="accent4">
                    <a:lumMod val="75000"/>
                  </a:schemeClr>
                </a:solidFill>
              </a:rPr>
              <a:t>System call centric</a:t>
            </a:r>
          </a:p>
          <a:p>
            <a:pPr>
              <a:buFontTx/>
              <a:buNone/>
            </a:pPr>
            <a:r>
              <a:rPr lang="en-US" sz="2000" b="1" dirty="0" smtClean="0">
                <a:solidFill>
                  <a:schemeClr val="accent4">
                    <a:lumMod val="75000"/>
                  </a:schemeClr>
                </a:solidFill>
              </a:rPr>
              <a:t>-- more accurate</a:t>
            </a:r>
          </a:p>
          <a:p>
            <a:pPr>
              <a:buFontTx/>
              <a:buNone/>
            </a:pPr>
            <a:r>
              <a:rPr lang="en-US" sz="2000" b="1" dirty="0" smtClean="0">
                <a:solidFill>
                  <a:schemeClr val="accent4">
                    <a:lumMod val="75000"/>
                  </a:schemeClr>
                </a:solidFill>
              </a:rPr>
              <a:t>-- less transparent</a:t>
            </a:r>
            <a:endParaRPr lang="en-US" sz="2000" b="1" dirty="0" smtClean="0">
              <a:solidFill>
                <a:schemeClr val="accent4">
                  <a:lumMod val="75000"/>
                </a:schemeClr>
              </a:solidFill>
            </a:endParaRPr>
          </a:p>
        </p:txBody>
      </p:sp>
      <p:sp>
        <p:nvSpPr>
          <p:cNvPr id="9" name="Text Box 3"/>
          <p:cNvSpPr txBox="1">
            <a:spLocks noChangeArrowheads="1"/>
          </p:cNvSpPr>
          <p:nvPr/>
        </p:nvSpPr>
        <p:spPr>
          <a:xfrm>
            <a:off x="658603" y="5220138"/>
            <a:ext cx="2895600" cy="124372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000" b="1" dirty="0" smtClean="0">
                <a:solidFill>
                  <a:schemeClr val="accent4">
                    <a:lumMod val="75000"/>
                  </a:schemeClr>
                </a:solidFill>
              </a:rPr>
              <a:t>Traffic centric</a:t>
            </a:r>
          </a:p>
          <a:p>
            <a:pPr>
              <a:buFontTx/>
              <a:buNone/>
            </a:pPr>
            <a:r>
              <a:rPr lang="en-US" sz="2000" b="1" dirty="0" smtClean="0">
                <a:solidFill>
                  <a:schemeClr val="accent4">
                    <a:lumMod val="75000"/>
                  </a:schemeClr>
                </a:solidFill>
              </a:rPr>
              <a:t>-- transparent to hosts</a:t>
            </a:r>
          </a:p>
          <a:p>
            <a:pPr>
              <a:buFontTx/>
              <a:buNone/>
            </a:pPr>
            <a:r>
              <a:rPr lang="en-US" sz="2000" b="1" dirty="0" smtClean="0">
                <a:solidFill>
                  <a:schemeClr val="accent4">
                    <a:lumMod val="75000"/>
                  </a:schemeClr>
                </a:solidFill>
              </a:rPr>
              <a:t>-- less accurate</a:t>
            </a:r>
            <a:endParaRPr lang="en-US" sz="2000" b="1" dirty="0" smtClean="0">
              <a:solidFill>
                <a:schemeClr val="accent4">
                  <a:lumMod val="75000"/>
                </a:schemeClr>
              </a:solidFill>
            </a:endParaRPr>
          </a:p>
        </p:txBody>
      </p:sp>
      <p:cxnSp>
        <p:nvCxnSpPr>
          <p:cNvPr id="10" name="Straight Connector 9"/>
          <p:cNvCxnSpPr/>
          <p:nvPr/>
        </p:nvCxnSpPr>
        <p:spPr>
          <a:xfrm flipH="1">
            <a:off x="3303797" y="5220138"/>
            <a:ext cx="1657670" cy="841995"/>
          </a:xfrm>
          <a:prstGeom prst="line">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9862528">
            <a:off x="3711762" y="5748442"/>
            <a:ext cx="1315873" cy="461665"/>
          </a:xfrm>
          <a:prstGeom prst="rect">
            <a:avLst/>
          </a:prstGeom>
          <a:noFill/>
        </p:spPr>
        <p:txBody>
          <a:bodyPr wrap="none" rtlCol="0">
            <a:spAutoFit/>
          </a:bodyPr>
          <a:lstStyle/>
          <a:p>
            <a:r>
              <a:rPr lang="en-US" sz="2400" dirty="0" smtClean="0"/>
              <a:t>tradeoffs</a:t>
            </a:r>
            <a:endParaRPr lang="en-US" sz="2400" dirty="0"/>
          </a:p>
        </p:txBody>
      </p:sp>
    </p:spTree>
    <p:extLst>
      <p:ext uri="{BB962C8B-B14F-4D97-AF65-F5344CB8AC3E}">
        <p14:creationId xmlns:p14="http://schemas.microsoft.com/office/powerpoint/2010/main" val="1069099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38666"/>
            <a:ext cx="8229600" cy="80433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Key </a:t>
            </a:r>
            <a:r>
              <a:rPr lang="en-US" sz="3200" b="1" dirty="0" smtClean="0"/>
              <a:t>Insights (1) - </a:t>
            </a:r>
            <a:r>
              <a:rPr lang="en-US" sz="3200" b="1" dirty="0"/>
              <a:t>Causal </a:t>
            </a:r>
            <a:r>
              <a:rPr lang="en-US" sz="3200" b="1" dirty="0" smtClean="0"/>
              <a:t>Path</a:t>
            </a:r>
            <a:endParaRPr lang="en-US" sz="3200"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63346"/>
            <a:ext cx="6157913" cy="481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300" y="1311070"/>
            <a:ext cx="8915400" cy="830997"/>
          </a:xfrm>
          <a:prstGeom prst="rect">
            <a:avLst/>
          </a:prstGeom>
        </p:spPr>
        <p:txBody>
          <a:bodyPr wrap="square">
            <a:spAutoFit/>
          </a:bodyPr>
          <a:lstStyle/>
          <a:p>
            <a:pPr marL="342900" indent="-342900">
              <a:buFont typeface="Arial" pitchFamily="34" charset="0"/>
              <a:buChar char="•"/>
            </a:pPr>
            <a:r>
              <a:rPr lang="en-US" sz="2400" dirty="0" smtClean="0"/>
              <a:t>“causal </a:t>
            </a:r>
            <a:r>
              <a:rPr lang="en-US" sz="2400" dirty="0" smtClean="0"/>
              <a:t>paths” hidden behind the interdependencies </a:t>
            </a:r>
            <a:r>
              <a:rPr lang="en-US" sz="2400" dirty="0"/>
              <a:t>of services and </a:t>
            </a:r>
            <a:r>
              <a:rPr lang="en-US" sz="2400" dirty="0" smtClean="0"/>
              <a:t>applications</a:t>
            </a:r>
            <a:endParaRPr lang="en-US" sz="2400" dirty="0"/>
          </a:p>
        </p:txBody>
      </p:sp>
    </p:spTree>
    <p:extLst>
      <p:ext uri="{BB962C8B-B14F-4D97-AF65-F5344CB8AC3E}">
        <p14:creationId xmlns:p14="http://schemas.microsoft.com/office/powerpoint/2010/main" val="1958135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913467"/>
            <a:ext cx="5867400" cy="468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254000"/>
            <a:ext cx="8229600" cy="889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Key Insights (</a:t>
            </a:r>
            <a:r>
              <a:rPr lang="en-US" sz="2800" b="1" dirty="0" smtClean="0"/>
              <a:t>2): </a:t>
            </a:r>
          </a:p>
          <a:p>
            <a:r>
              <a:rPr lang="en-US" sz="2800" b="1" dirty="0" smtClean="0"/>
              <a:t>OS </a:t>
            </a:r>
            <a:r>
              <a:rPr lang="en-US" sz="2800" b="1" dirty="0" smtClean="0"/>
              <a:t>Layer Causal Path</a:t>
            </a:r>
            <a:endParaRPr lang="en-US" sz="2800" b="1" dirty="0"/>
          </a:p>
        </p:txBody>
      </p:sp>
      <p:sp>
        <p:nvSpPr>
          <p:cNvPr id="6" name="Content Placeholder 2"/>
          <p:cNvSpPr txBox="1">
            <a:spLocks/>
          </p:cNvSpPr>
          <p:nvPr/>
        </p:nvSpPr>
        <p:spPr>
          <a:xfrm>
            <a:off x="457200" y="1405466"/>
            <a:ext cx="8229600" cy="5080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a:t>
            </a:r>
            <a:r>
              <a:rPr lang="en-US" sz="2400" dirty="0" smtClean="0"/>
              <a:t>ausal </a:t>
            </a:r>
            <a:r>
              <a:rPr lang="en-US" sz="2400" dirty="0"/>
              <a:t>paths get captured by the neutral network SODG </a:t>
            </a:r>
            <a:endParaRPr lang="en-US" sz="2400" dirty="0" smtClean="0"/>
          </a:p>
        </p:txBody>
      </p:sp>
    </p:spTree>
    <p:extLst>
      <p:ext uri="{BB962C8B-B14F-4D97-AF65-F5344CB8AC3E}">
        <p14:creationId xmlns:p14="http://schemas.microsoft.com/office/powerpoint/2010/main" val="11178965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Example Actual OS Layer </a:t>
            </a:r>
            <a:endParaRPr lang="en-US" sz="2800" b="1" dirty="0" smtClean="0"/>
          </a:p>
          <a:p>
            <a:r>
              <a:rPr lang="en-US" sz="2800" b="1" dirty="0" smtClean="0"/>
              <a:t>Causal </a:t>
            </a:r>
            <a:r>
              <a:rPr lang="en-US" sz="2800" b="1" dirty="0" smtClean="0"/>
              <a:t>Path</a:t>
            </a:r>
            <a:endParaRPr lang="en-US" sz="2800" b="1" dirty="0"/>
          </a:p>
        </p:txBody>
      </p:sp>
      <p:graphicFrame>
        <p:nvGraphicFramePr>
          <p:cNvPr id="2" name="Object 1"/>
          <p:cNvGraphicFramePr>
            <a:graphicFrameLocks noChangeAspect="1"/>
          </p:cNvGraphicFramePr>
          <p:nvPr>
            <p:extLst/>
          </p:nvPr>
        </p:nvGraphicFramePr>
        <p:xfrm>
          <a:off x="183146" y="1600200"/>
          <a:ext cx="8777708" cy="4203700"/>
        </p:xfrm>
        <a:graphic>
          <a:graphicData uri="http://schemas.openxmlformats.org/presentationml/2006/ole">
            <mc:AlternateContent xmlns:mc="http://schemas.openxmlformats.org/markup-compatibility/2006">
              <mc:Choice xmlns:v="urn:schemas-microsoft-com:vml" Requires="v">
                <p:oleObj spid="_x0000_s1049" name="Acrobat Document" r:id="rId4" imgW="10420184" imgH="4991051" progId="AcroExch.Document.7">
                  <p:embed/>
                </p:oleObj>
              </mc:Choice>
              <mc:Fallback>
                <p:oleObj name="Acrobat Document" r:id="rId4" imgW="10420184" imgH="4991051" progId="AcroExch.Document.7">
                  <p:embed/>
                  <p:pic>
                    <p:nvPicPr>
                      <p:cNvPr id="0" name=""/>
                      <p:cNvPicPr/>
                      <p:nvPr/>
                    </p:nvPicPr>
                    <p:blipFill>
                      <a:blip r:embed="rId5"/>
                      <a:stretch>
                        <a:fillRect/>
                      </a:stretch>
                    </p:blipFill>
                    <p:spPr>
                      <a:xfrm>
                        <a:off x="183146" y="1600200"/>
                        <a:ext cx="8777708" cy="4203700"/>
                      </a:xfrm>
                      <a:prstGeom prst="rect">
                        <a:avLst/>
                      </a:prstGeom>
                    </p:spPr>
                  </p:pic>
                </p:oleObj>
              </mc:Fallback>
            </mc:AlternateContent>
          </a:graphicData>
        </a:graphic>
      </p:graphicFrame>
      <p:sp>
        <p:nvSpPr>
          <p:cNvPr id="7" name="TextBox 6"/>
          <p:cNvSpPr txBox="1"/>
          <p:nvPr/>
        </p:nvSpPr>
        <p:spPr>
          <a:xfrm>
            <a:off x="4495800" y="2590800"/>
            <a:ext cx="642427" cy="369332"/>
          </a:xfrm>
          <a:prstGeom prst="rect">
            <a:avLst/>
          </a:prstGeom>
          <a:noFill/>
        </p:spPr>
        <p:txBody>
          <a:bodyPr wrap="square" rtlCol="0">
            <a:spAutoFit/>
          </a:bodyPr>
          <a:lstStyle/>
          <a:p>
            <a:r>
              <a:rPr lang="en-US" dirty="0">
                <a:solidFill>
                  <a:srgbClr val="FF0000"/>
                </a:solidFill>
              </a:rPr>
              <a:t>t</a:t>
            </a:r>
            <a:r>
              <a:rPr lang="en-US" dirty="0" smtClean="0">
                <a:solidFill>
                  <a:srgbClr val="FF0000"/>
                </a:solidFill>
              </a:rPr>
              <a:t>1</a:t>
            </a:r>
            <a:endParaRPr lang="en-US" dirty="0">
              <a:solidFill>
                <a:srgbClr val="FF0000"/>
              </a:solidFill>
            </a:endParaRPr>
          </a:p>
        </p:txBody>
      </p:sp>
      <p:sp>
        <p:nvSpPr>
          <p:cNvPr id="8" name="TextBox 7"/>
          <p:cNvSpPr txBox="1"/>
          <p:nvPr/>
        </p:nvSpPr>
        <p:spPr>
          <a:xfrm>
            <a:off x="4495800" y="3200400"/>
            <a:ext cx="642427" cy="369332"/>
          </a:xfrm>
          <a:prstGeom prst="rect">
            <a:avLst/>
          </a:prstGeom>
          <a:noFill/>
        </p:spPr>
        <p:txBody>
          <a:bodyPr wrap="square" rtlCol="0">
            <a:spAutoFit/>
          </a:bodyPr>
          <a:lstStyle/>
          <a:p>
            <a:r>
              <a:rPr lang="en-US" dirty="0" smtClean="0">
                <a:solidFill>
                  <a:srgbClr val="FF0000"/>
                </a:solidFill>
              </a:rPr>
              <a:t>t</a:t>
            </a:r>
            <a:r>
              <a:rPr lang="en-US" dirty="0">
                <a:solidFill>
                  <a:srgbClr val="FF0000"/>
                </a:solidFill>
              </a:rPr>
              <a:t>2</a:t>
            </a:r>
          </a:p>
        </p:txBody>
      </p:sp>
      <p:sp>
        <p:nvSpPr>
          <p:cNvPr id="9" name="TextBox 8"/>
          <p:cNvSpPr txBox="1"/>
          <p:nvPr/>
        </p:nvSpPr>
        <p:spPr>
          <a:xfrm>
            <a:off x="5486400" y="3962400"/>
            <a:ext cx="642427" cy="369332"/>
          </a:xfrm>
          <a:prstGeom prst="rect">
            <a:avLst/>
          </a:prstGeom>
          <a:noFill/>
        </p:spPr>
        <p:txBody>
          <a:bodyPr wrap="square" rtlCol="0">
            <a:spAutoFit/>
          </a:bodyPr>
          <a:lstStyle/>
          <a:p>
            <a:r>
              <a:rPr lang="en-US" dirty="0" smtClean="0">
                <a:solidFill>
                  <a:srgbClr val="FF0000"/>
                </a:solidFill>
              </a:rPr>
              <a:t>t3</a:t>
            </a:r>
            <a:endParaRPr lang="en-US" dirty="0">
              <a:solidFill>
                <a:srgbClr val="FF0000"/>
              </a:solidFill>
            </a:endParaRPr>
          </a:p>
        </p:txBody>
      </p:sp>
      <p:sp>
        <p:nvSpPr>
          <p:cNvPr id="10" name="TextBox 9"/>
          <p:cNvSpPr txBox="1"/>
          <p:nvPr/>
        </p:nvSpPr>
        <p:spPr>
          <a:xfrm>
            <a:off x="5181600" y="4749800"/>
            <a:ext cx="642427" cy="369332"/>
          </a:xfrm>
          <a:prstGeom prst="rect">
            <a:avLst/>
          </a:prstGeom>
          <a:noFill/>
        </p:spPr>
        <p:txBody>
          <a:bodyPr wrap="square" rtlCol="0">
            <a:spAutoFit/>
          </a:bodyPr>
          <a:lstStyle/>
          <a:p>
            <a:r>
              <a:rPr lang="en-US" dirty="0" smtClean="0">
                <a:solidFill>
                  <a:srgbClr val="FF0000"/>
                </a:solidFill>
              </a:rPr>
              <a:t>t5</a:t>
            </a:r>
            <a:endParaRPr lang="en-US" dirty="0">
              <a:solidFill>
                <a:srgbClr val="FF0000"/>
              </a:solidFill>
            </a:endParaRPr>
          </a:p>
        </p:txBody>
      </p:sp>
      <p:sp>
        <p:nvSpPr>
          <p:cNvPr id="11" name="TextBox 10"/>
          <p:cNvSpPr txBox="1"/>
          <p:nvPr/>
        </p:nvSpPr>
        <p:spPr>
          <a:xfrm>
            <a:off x="4297093" y="3966811"/>
            <a:ext cx="549813" cy="369332"/>
          </a:xfrm>
          <a:prstGeom prst="rect">
            <a:avLst/>
          </a:prstGeom>
          <a:noFill/>
        </p:spPr>
        <p:txBody>
          <a:bodyPr wrap="square" rtlCol="0">
            <a:spAutoFit/>
          </a:bodyPr>
          <a:lstStyle/>
          <a:p>
            <a:r>
              <a:rPr lang="en-US" dirty="0" smtClean="0">
                <a:solidFill>
                  <a:srgbClr val="FF0000"/>
                </a:solidFill>
              </a:rPr>
              <a:t>t6</a:t>
            </a:r>
            <a:endParaRPr lang="en-US" dirty="0">
              <a:solidFill>
                <a:srgbClr val="FF0000"/>
              </a:solidFill>
            </a:endParaRPr>
          </a:p>
        </p:txBody>
      </p:sp>
      <p:sp>
        <p:nvSpPr>
          <p:cNvPr id="12" name="TextBox 11"/>
          <p:cNvSpPr txBox="1"/>
          <p:nvPr/>
        </p:nvSpPr>
        <p:spPr>
          <a:xfrm>
            <a:off x="5301173" y="3212068"/>
            <a:ext cx="642427" cy="369332"/>
          </a:xfrm>
          <a:prstGeom prst="rect">
            <a:avLst/>
          </a:prstGeom>
          <a:noFill/>
        </p:spPr>
        <p:txBody>
          <a:bodyPr wrap="square" rtlCol="0">
            <a:spAutoFit/>
          </a:bodyPr>
          <a:lstStyle/>
          <a:p>
            <a:r>
              <a:rPr lang="en-US" dirty="0" smtClean="0">
                <a:solidFill>
                  <a:srgbClr val="FF0000"/>
                </a:solidFill>
              </a:rPr>
              <a:t>t7</a:t>
            </a:r>
            <a:endParaRPr lang="en-US" dirty="0">
              <a:solidFill>
                <a:srgbClr val="FF0000"/>
              </a:solidFill>
            </a:endParaRPr>
          </a:p>
        </p:txBody>
      </p:sp>
      <p:sp>
        <p:nvSpPr>
          <p:cNvPr id="13" name="TextBox 12"/>
          <p:cNvSpPr txBox="1"/>
          <p:nvPr/>
        </p:nvSpPr>
        <p:spPr>
          <a:xfrm>
            <a:off x="4615373" y="4736068"/>
            <a:ext cx="642427" cy="369332"/>
          </a:xfrm>
          <a:prstGeom prst="rect">
            <a:avLst/>
          </a:prstGeom>
          <a:noFill/>
        </p:spPr>
        <p:txBody>
          <a:bodyPr wrap="square" rtlCol="0">
            <a:spAutoFit/>
          </a:bodyPr>
          <a:lstStyle/>
          <a:p>
            <a:r>
              <a:rPr lang="en-US" dirty="0" smtClean="0">
                <a:solidFill>
                  <a:srgbClr val="FF0000"/>
                </a:solidFill>
              </a:rPr>
              <a:t>t4</a:t>
            </a:r>
            <a:endParaRPr lang="en-US" dirty="0">
              <a:solidFill>
                <a:srgbClr val="FF0000"/>
              </a:solidFill>
            </a:endParaRPr>
          </a:p>
        </p:txBody>
      </p:sp>
      <p:sp>
        <p:nvSpPr>
          <p:cNvPr id="14" name="TextBox 13"/>
          <p:cNvSpPr txBox="1"/>
          <p:nvPr/>
        </p:nvSpPr>
        <p:spPr>
          <a:xfrm>
            <a:off x="5257800" y="2602468"/>
            <a:ext cx="642427" cy="369332"/>
          </a:xfrm>
          <a:prstGeom prst="rect">
            <a:avLst/>
          </a:prstGeom>
          <a:noFill/>
        </p:spPr>
        <p:txBody>
          <a:bodyPr wrap="square" rtlCol="0">
            <a:spAutoFit/>
          </a:bodyPr>
          <a:lstStyle/>
          <a:p>
            <a:r>
              <a:rPr lang="en-US" dirty="0" smtClean="0">
                <a:solidFill>
                  <a:srgbClr val="FF0000"/>
                </a:solidFill>
              </a:rPr>
              <a:t>t8</a:t>
            </a:r>
            <a:endParaRPr lang="en-US" dirty="0">
              <a:solidFill>
                <a:srgbClr val="FF0000"/>
              </a:solidFill>
            </a:endParaRPr>
          </a:p>
        </p:txBody>
      </p:sp>
      <p:sp>
        <p:nvSpPr>
          <p:cNvPr id="16" name="TextBox 15"/>
          <p:cNvSpPr txBox="1"/>
          <p:nvPr/>
        </p:nvSpPr>
        <p:spPr>
          <a:xfrm>
            <a:off x="4947132" y="1905000"/>
            <a:ext cx="642427" cy="369332"/>
          </a:xfrm>
          <a:prstGeom prst="rect">
            <a:avLst/>
          </a:prstGeom>
          <a:noFill/>
        </p:spPr>
        <p:txBody>
          <a:bodyPr wrap="square" rtlCol="0">
            <a:spAutoFit/>
          </a:bodyPr>
          <a:lstStyle/>
          <a:p>
            <a:r>
              <a:rPr lang="en-US" dirty="0" smtClean="0">
                <a:solidFill>
                  <a:srgbClr val="FF0000"/>
                </a:solidFill>
              </a:rPr>
              <a:t>t</a:t>
            </a:r>
            <a:r>
              <a:rPr lang="en-US" dirty="0">
                <a:solidFill>
                  <a:srgbClr val="FF0000"/>
                </a:solidFill>
              </a:rPr>
              <a:t>0</a:t>
            </a:r>
          </a:p>
        </p:txBody>
      </p:sp>
    </p:spTree>
    <p:extLst>
      <p:ext uri="{BB962C8B-B14F-4D97-AF65-F5344CB8AC3E}">
        <p14:creationId xmlns:p14="http://schemas.microsoft.com/office/powerpoint/2010/main" val="1463234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38576"/>
            <a:ext cx="8229600" cy="9044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The Snake System</a:t>
            </a:r>
            <a:endParaRPr lang="en-US"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65713"/>
            <a:ext cx="9144000" cy="335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1226465"/>
            <a:ext cx="4055533" cy="400110"/>
          </a:xfrm>
          <a:prstGeom prst="rect">
            <a:avLst/>
          </a:prstGeom>
          <a:noFill/>
        </p:spPr>
        <p:txBody>
          <a:bodyPr wrap="square" rtlCol="0">
            <a:spAutoFit/>
          </a:bodyPr>
          <a:lstStyle/>
          <a:p>
            <a:r>
              <a:rPr lang="en-US" sz="2000" dirty="0" smtClean="0"/>
              <a:t>System call interception</a:t>
            </a:r>
            <a:endParaRPr lang="en-US" sz="2000" dirty="0"/>
          </a:p>
        </p:txBody>
      </p:sp>
      <p:sp>
        <p:nvSpPr>
          <p:cNvPr id="5" name="Rectangle 4"/>
          <p:cNvSpPr/>
          <p:nvPr/>
        </p:nvSpPr>
        <p:spPr>
          <a:xfrm>
            <a:off x="0" y="2895599"/>
            <a:ext cx="1752600" cy="3875313"/>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74372" y="2895599"/>
            <a:ext cx="3178629" cy="3853542"/>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1" y="1533951"/>
            <a:ext cx="4080932" cy="400110"/>
          </a:xfrm>
          <a:prstGeom prst="rect">
            <a:avLst/>
          </a:prstGeom>
          <a:noFill/>
        </p:spPr>
        <p:txBody>
          <a:bodyPr wrap="square" rtlCol="0">
            <a:spAutoFit/>
          </a:bodyPr>
          <a:lstStyle/>
          <a:p>
            <a:r>
              <a:rPr lang="en-US" sz="2000" dirty="0" smtClean="0"/>
              <a:t>SODG Representation/Generation</a:t>
            </a:r>
            <a:endParaRPr lang="en-US" sz="2000" dirty="0"/>
          </a:p>
        </p:txBody>
      </p:sp>
      <p:sp>
        <p:nvSpPr>
          <p:cNvPr id="8" name="Rectangle 7"/>
          <p:cNvSpPr/>
          <p:nvPr/>
        </p:nvSpPr>
        <p:spPr>
          <a:xfrm>
            <a:off x="4953001" y="2895598"/>
            <a:ext cx="1447800" cy="3853543"/>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0801" y="2895598"/>
            <a:ext cx="1219199" cy="3864430"/>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3629" y="2895598"/>
            <a:ext cx="1367971" cy="3886202"/>
          </a:xfrm>
          <a:prstGeom prst="rect">
            <a:avLst/>
          </a:prstGeom>
          <a:noFill/>
          <a:ln w="3175">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05000" y="1796634"/>
            <a:ext cx="4233334" cy="400110"/>
          </a:xfrm>
          <a:prstGeom prst="rect">
            <a:avLst/>
          </a:prstGeom>
          <a:noFill/>
        </p:spPr>
        <p:txBody>
          <a:bodyPr wrap="square" rtlCol="0">
            <a:spAutoFit/>
          </a:bodyPr>
          <a:lstStyle/>
          <a:p>
            <a:r>
              <a:rPr lang="en-US" sz="2000" dirty="0" smtClean="0"/>
              <a:t>OS level Causal Path Identification</a:t>
            </a:r>
            <a:endParaRPr lang="en-US" sz="2000" dirty="0"/>
          </a:p>
        </p:txBody>
      </p:sp>
      <p:sp>
        <p:nvSpPr>
          <p:cNvPr id="12" name="TextBox 11"/>
          <p:cNvSpPr txBox="1"/>
          <p:nvPr/>
        </p:nvSpPr>
        <p:spPr>
          <a:xfrm>
            <a:off x="2593731" y="2092346"/>
            <a:ext cx="5161736" cy="400110"/>
          </a:xfrm>
          <a:prstGeom prst="rect">
            <a:avLst/>
          </a:prstGeom>
          <a:noFill/>
        </p:spPr>
        <p:txBody>
          <a:bodyPr wrap="square" rtlCol="0">
            <a:spAutoFit/>
          </a:bodyPr>
          <a:lstStyle/>
          <a:p>
            <a:r>
              <a:rPr lang="en-US" sz="2000" dirty="0" smtClean="0"/>
              <a:t>OS level Service Execution Path Extraction</a:t>
            </a:r>
            <a:endParaRPr lang="en-US" sz="2000" dirty="0"/>
          </a:p>
        </p:txBody>
      </p:sp>
      <p:sp>
        <p:nvSpPr>
          <p:cNvPr id="13" name="TextBox 12"/>
          <p:cNvSpPr txBox="1"/>
          <p:nvPr/>
        </p:nvSpPr>
        <p:spPr>
          <a:xfrm>
            <a:off x="3511062" y="2495679"/>
            <a:ext cx="5480538" cy="400110"/>
          </a:xfrm>
          <a:prstGeom prst="rect">
            <a:avLst/>
          </a:prstGeom>
          <a:noFill/>
        </p:spPr>
        <p:txBody>
          <a:bodyPr wrap="square" rtlCol="0">
            <a:spAutoFit/>
          </a:bodyPr>
          <a:lstStyle/>
          <a:p>
            <a:r>
              <a:rPr lang="en-US" sz="2000" dirty="0" smtClean="0"/>
              <a:t>Network Service Dependency Graph Generation</a:t>
            </a:r>
            <a:endParaRPr lang="en-US" sz="2000" dirty="0"/>
          </a:p>
        </p:txBody>
      </p:sp>
      <p:sp>
        <p:nvSpPr>
          <p:cNvPr id="14" name="Rectangle 13"/>
          <p:cNvSpPr/>
          <p:nvPr/>
        </p:nvSpPr>
        <p:spPr>
          <a:xfrm>
            <a:off x="76200" y="5943600"/>
            <a:ext cx="1447800" cy="3048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0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animBg="1"/>
      <p:bldP spid="10" grpId="0" animBg="1"/>
      <p:bldP spid="11" grpId="0"/>
      <p:bldP spid="12" grpId="0"/>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39738" y="228600"/>
            <a:ext cx="8229600" cy="715963"/>
          </a:xfrm>
        </p:spPr>
        <p:txBody>
          <a:bodyPr/>
          <a:lstStyle/>
          <a:p>
            <a:pPr eaLnBrk="1" hangingPunct="1"/>
            <a:r>
              <a:rPr lang="en-US" sz="3200" b="1" dirty="0" smtClean="0">
                <a:ea typeface="宋体" pitchFamily="2" charset="-122"/>
              </a:rPr>
              <a:t>Gaining Cyber SA in Enterprises</a:t>
            </a:r>
            <a:endParaRPr lang="en-US" sz="3200" b="1" dirty="0" smtClean="0"/>
          </a:p>
        </p:txBody>
      </p:sp>
      <p:sp>
        <p:nvSpPr>
          <p:cNvPr id="5128" name="Text Box 28"/>
          <p:cNvSpPr txBox="1">
            <a:spLocks noChangeArrowheads="1"/>
          </p:cNvSpPr>
          <p:nvPr/>
        </p:nvSpPr>
        <p:spPr bwMode="auto">
          <a:xfrm>
            <a:off x="4572000" y="3378200"/>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2400" dirty="0" smtClean="0"/>
              <a:t>Uncertainty analysis</a:t>
            </a:r>
            <a:endParaRPr lang="en-US" b="0" dirty="0"/>
          </a:p>
        </p:txBody>
      </p:sp>
      <p:sp>
        <p:nvSpPr>
          <p:cNvPr id="2" name="Footer Placeholder 1"/>
          <p:cNvSpPr>
            <a:spLocks noGrp="1"/>
          </p:cNvSpPr>
          <p:nvPr>
            <p:ph type="ftr" sz="quarter" idx="11"/>
          </p:nvPr>
        </p:nvSpPr>
        <p:spPr/>
        <p:txBody>
          <a:bodyPr/>
          <a:lstStyle/>
          <a:p>
            <a:r>
              <a:rPr lang="en-US" smtClean="0"/>
              <a:t>ARO Cyber Situation Awareness MURI </a:t>
            </a:r>
            <a:endParaRPr lang="en-US"/>
          </a:p>
        </p:txBody>
      </p:sp>
      <p:sp>
        <p:nvSpPr>
          <p:cNvPr id="10" name="Freeform 9"/>
          <p:cNvSpPr/>
          <p:nvPr/>
        </p:nvSpPr>
        <p:spPr>
          <a:xfrm>
            <a:off x="975560" y="1800724"/>
            <a:ext cx="2039854" cy="1265827"/>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2010:</a:t>
            </a:r>
            <a:r>
              <a:rPr kumimoji="1" lang="en-US" sz="2000" b="1" kern="1200" cap="none" spc="50" dirty="0" smtClean="0">
                <a:ln w="12700" cmpd="sng">
                  <a:prstDash val="solid"/>
                </a:ln>
                <a:effectLst>
                  <a:glow rad="53100">
                    <a:schemeClr val="accent6">
                      <a:satMod val="180000"/>
                      <a:alpha val="30000"/>
                    </a:schemeClr>
                  </a:glow>
                </a:effectLst>
              </a:rPr>
              <a:t> BN analysis of attack graphs</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4" name="Straight Connector 3"/>
          <p:cNvCxnSpPr/>
          <p:nvPr/>
        </p:nvCxnSpPr>
        <p:spPr>
          <a:xfrm>
            <a:off x="642938" y="3378200"/>
            <a:ext cx="7829550" cy="0"/>
          </a:xfrm>
          <a:prstGeom prst="line">
            <a:avLst/>
          </a:prstGeom>
          <a:ln w="508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785938" y="3066551"/>
            <a:ext cx="1" cy="311650"/>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 Box 28"/>
          <p:cNvSpPr txBox="1">
            <a:spLocks noChangeArrowheads="1"/>
          </p:cNvSpPr>
          <p:nvPr/>
        </p:nvSpPr>
        <p:spPr bwMode="auto">
          <a:xfrm>
            <a:off x="4586287" y="5746697"/>
            <a:ext cx="3600451"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2400" dirty="0" smtClean="0"/>
              <a:t>Cross-layer cyber SA</a:t>
            </a:r>
            <a:endParaRPr lang="en-US" b="0" dirty="0"/>
          </a:p>
        </p:txBody>
      </p:sp>
      <p:cxnSp>
        <p:nvCxnSpPr>
          <p:cNvPr id="20" name="Straight Connector 19"/>
          <p:cNvCxnSpPr/>
          <p:nvPr/>
        </p:nvCxnSpPr>
        <p:spPr>
          <a:xfrm flipV="1">
            <a:off x="657225" y="5739894"/>
            <a:ext cx="7748442" cy="6802"/>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1425745" y="4176022"/>
            <a:ext cx="2039854" cy="1265827"/>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2011:</a:t>
            </a:r>
            <a:r>
              <a:rPr kumimoji="1" lang="en-US" sz="2400" b="1" kern="1200" cap="none" spc="50" dirty="0" smtClean="0">
                <a:ln w="12700" cmpd="sng">
                  <a:prstDash val="solid"/>
                </a:ln>
                <a:effectLst>
                  <a:glow rad="53100">
                    <a:schemeClr val="accent6">
                      <a:satMod val="180000"/>
                      <a:alpha val="30000"/>
                    </a:schemeClr>
                  </a:glow>
                </a:effectLst>
              </a:rPr>
              <a:t> SKRM</a:t>
            </a:r>
            <a:endParaRPr lang="zh-CN" altLang="en-US" sz="2400" b="1" kern="1200" cap="none" spc="50" dirty="0">
              <a:ln w="12700" cmpd="sng">
                <a:prstDash val="solid"/>
              </a:ln>
              <a:effectLst>
                <a:glow rad="53100">
                  <a:schemeClr val="accent6">
                    <a:satMod val="180000"/>
                    <a:alpha val="30000"/>
                  </a:schemeClr>
                </a:glow>
              </a:effectLst>
            </a:endParaRPr>
          </a:p>
        </p:txBody>
      </p:sp>
      <p:cxnSp>
        <p:nvCxnSpPr>
          <p:cNvPr id="22" name="Straight Connector 21"/>
          <p:cNvCxnSpPr/>
          <p:nvPr/>
        </p:nvCxnSpPr>
        <p:spPr>
          <a:xfrm flipH="1" flipV="1">
            <a:off x="2236123" y="5441849"/>
            <a:ext cx="1" cy="311650"/>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950581" y="1486793"/>
            <a:ext cx="2249403" cy="1579758"/>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2013:</a:t>
            </a:r>
            <a:r>
              <a:rPr kumimoji="1" lang="en-US" sz="2000" b="1" spc="50" dirty="0">
                <a:ln w="12700" cmpd="sng">
                  <a:prstDash val="solid"/>
                </a:ln>
                <a:effectLst>
                  <a:glow rad="53100">
                    <a:schemeClr val="accent6">
                      <a:satMod val="180000"/>
                      <a:alpha val="30000"/>
                    </a:schemeClr>
                  </a:glow>
                </a:effectLst>
              </a:rPr>
              <a:t> operating point estimation via Bayesian modeling </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24" name="Straight Connector 23"/>
          <p:cNvCxnSpPr/>
          <p:nvPr/>
        </p:nvCxnSpPr>
        <p:spPr>
          <a:xfrm flipH="1" flipV="1">
            <a:off x="4970508" y="3066550"/>
            <a:ext cx="1" cy="311650"/>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6619081" y="1486794"/>
            <a:ext cx="2039854" cy="1564334"/>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2014:</a:t>
            </a:r>
            <a:r>
              <a:rPr kumimoji="1" lang="en-US" sz="2000" b="1" kern="1200" cap="none" spc="50" dirty="0" smtClean="0">
                <a:ln w="12700" cmpd="sng">
                  <a:prstDash val="solid"/>
                </a:ln>
                <a:effectLst>
                  <a:glow rad="53100">
                    <a:schemeClr val="accent6">
                      <a:satMod val="180000"/>
                      <a:alpha val="30000"/>
                    </a:schemeClr>
                  </a:glow>
                </a:effectLst>
              </a:rPr>
              <a:t> cross-layer BN analysis of </a:t>
            </a:r>
            <a:r>
              <a:rPr kumimoji="1" lang="en-US" sz="2000" b="1" spc="50" dirty="0" smtClean="0">
                <a:ln w="12700" cmpd="sng">
                  <a:prstDash val="solid"/>
                </a:ln>
                <a:effectLst>
                  <a:glow rad="53100">
                    <a:schemeClr val="accent6">
                      <a:satMod val="180000"/>
                      <a:alpha val="30000"/>
                    </a:schemeClr>
                  </a:glow>
                </a:effectLst>
              </a:rPr>
              <a:t>stealth bridges in cloud</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26" name="Straight Connector 25"/>
          <p:cNvCxnSpPr/>
          <p:nvPr/>
        </p:nvCxnSpPr>
        <p:spPr>
          <a:xfrm flipH="1" flipV="1">
            <a:off x="7429459" y="3051127"/>
            <a:ext cx="1" cy="311650"/>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3676213" y="4144712"/>
            <a:ext cx="2039854" cy="1265827"/>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2012: zero-day attack paths</a:t>
            </a:r>
            <a:r>
              <a:rPr kumimoji="1" lang="en-US" sz="2000" b="1" kern="1200" cap="none" spc="50" dirty="0" smtClean="0">
                <a:ln w="12700" cmpd="sng">
                  <a:prstDash val="solid"/>
                </a:ln>
                <a:effectLst>
                  <a:glow rad="53100">
                    <a:schemeClr val="accent6">
                      <a:satMod val="180000"/>
                      <a:alpha val="30000"/>
                    </a:schemeClr>
                  </a:glow>
                </a:effectLst>
              </a:rPr>
              <a:t> </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29" name="Straight Connector 28"/>
          <p:cNvCxnSpPr/>
          <p:nvPr/>
        </p:nvCxnSpPr>
        <p:spPr>
          <a:xfrm flipH="1" flipV="1">
            <a:off x="4486591" y="5410539"/>
            <a:ext cx="1" cy="311650"/>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6040940" y="4211399"/>
            <a:ext cx="2039854" cy="1265827"/>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000" b="1" spc="50" dirty="0" smtClean="0">
                <a:ln w="12700" cmpd="sng">
                  <a:prstDash val="solid"/>
                </a:ln>
                <a:effectLst>
                  <a:glow rad="53100">
                    <a:schemeClr val="accent6">
                      <a:satMod val="180000"/>
                      <a:alpha val="30000"/>
                    </a:schemeClr>
                  </a:glow>
                </a:effectLst>
              </a:rPr>
              <a:t>2014:</a:t>
            </a:r>
            <a:r>
              <a:rPr kumimoji="1" lang="en-US" sz="2000" b="1" kern="1200" cap="none" spc="50" dirty="0" smtClean="0">
                <a:ln w="12700" cmpd="sng">
                  <a:prstDash val="solid"/>
                </a:ln>
                <a:effectLst>
                  <a:glow rad="53100">
                    <a:schemeClr val="accent6">
                      <a:satMod val="180000"/>
                      <a:alpha val="30000"/>
                    </a:schemeClr>
                  </a:glow>
                </a:effectLst>
              </a:rPr>
              <a:t> discover service dependencies via </a:t>
            </a:r>
            <a:r>
              <a:rPr kumimoji="1" lang="en-US" sz="2000" b="1" spc="50" dirty="0" smtClean="0">
                <a:ln w="12700" cmpd="sng">
                  <a:prstDash val="solid"/>
                </a:ln>
                <a:effectLst>
                  <a:glow rad="53100">
                    <a:schemeClr val="accent6">
                      <a:satMod val="180000"/>
                      <a:alpha val="30000"/>
                    </a:schemeClr>
                  </a:glow>
                </a:effectLst>
              </a:rPr>
              <a:t>SODG</a:t>
            </a:r>
            <a:endParaRPr lang="zh-CN" altLang="en-US" sz="2000" b="1" kern="1200" cap="none" spc="50" dirty="0">
              <a:ln w="12700" cmpd="sng">
                <a:prstDash val="solid"/>
              </a:ln>
              <a:effectLst>
                <a:glow rad="53100">
                  <a:schemeClr val="accent6">
                    <a:satMod val="180000"/>
                    <a:alpha val="30000"/>
                  </a:schemeClr>
                </a:glow>
              </a:effectLst>
            </a:endParaRPr>
          </a:p>
        </p:txBody>
      </p:sp>
      <p:cxnSp>
        <p:nvCxnSpPr>
          <p:cNvPr id="31" name="Straight Connector 30"/>
          <p:cNvCxnSpPr/>
          <p:nvPr/>
        </p:nvCxnSpPr>
        <p:spPr>
          <a:xfrm flipV="1">
            <a:off x="6918171" y="5483737"/>
            <a:ext cx="0" cy="261933"/>
          </a:xfrm>
          <a:prstGeom prst="line">
            <a:avLst/>
          </a:prstGeom>
          <a:ln w="508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8405667" y="3422066"/>
            <a:ext cx="9987" cy="2317828"/>
          </a:xfrm>
          <a:prstGeom prst="line">
            <a:avLst/>
          </a:prstGeom>
          <a:ln w="50800">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2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3" grpId="0" animBg="1"/>
      <p:bldP spid="25" grpId="0" animBg="1"/>
      <p:bldP spid="28"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7103"/>
            <a:ext cx="8686800" cy="812800"/>
          </a:xfrm>
        </p:spPr>
        <p:txBody>
          <a:bodyPr>
            <a:noAutofit/>
          </a:bodyPr>
          <a:lstStyle/>
          <a:p>
            <a:r>
              <a:rPr lang="en-US" dirty="0" smtClean="0"/>
              <a:t>Evaluation</a:t>
            </a:r>
            <a:r>
              <a:rPr lang="en-US" dirty="0"/>
              <a:t/>
            </a:r>
            <a:br>
              <a:rPr lang="en-US" dirty="0"/>
            </a:br>
            <a:endParaRPr lang="en-US" dirty="0"/>
          </a:p>
        </p:txBody>
      </p:sp>
      <p:sp>
        <p:nvSpPr>
          <p:cNvPr id="6" name="Freeform 5"/>
          <p:cNvSpPr/>
          <p:nvPr/>
        </p:nvSpPr>
        <p:spPr>
          <a:xfrm>
            <a:off x="658603" y="1799960"/>
            <a:ext cx="2645194" cy="756973"/>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Case study 1</a:t>
            </a:r>
            <a:r>
              <a:rPr kumimoji="1" lang="en-US" sz="2400" b="1" spc="50" dirty="0" smtClean="0">
                <a:ln w="12700" cmpd="sng">
                  <a:prstDash val="solid"/>
                </a:ln>
                <a:effectLst>
                  <a:glow rad="53100">
                    <a:schemeClr val="accent6">
                      <a:satMod val="180000"/>
                      <a:alpha val="30000"/>
                    </a:schemeClr>
                  </a:glow>
                </a:effectLst>
              </a:rPr>
              <a:t> </a:t>
            </a:r>
            <a:endParaRPr lang="zh-CN" altLang="en-US" sz="2400" b="1" kern="1200" cap="none" spc="50" dirty="0">
              <a:ln w="12700" cmpd="sng">
                <a:prstDash val="solid"/>
              </a:ln>
              <a:effectLst>
                <a:glow rad="53100">
                  <a:schemeClr val="accent6">
                    <a:satMod val="180000"/>
                    <a:alpha val="30000"/>
                  </a:schemeClr>
                </a:glow>
              </a:effectLst>
            </a:endParaRPr>
          </a:p>
        </p:txBody>
      </p:sp>
      <p:sp>
        <p:nvSpPr>
          <p:cNvPr id="18" name="Freeform 17"/>
          <p:cNvSpPr/>
          <p:nvPr/>
        </p:nvSpPr>
        <p:spPr>
          <a:xfrm>
            <a:off x="658603" y="3340893"/>
            <a:ext cx="2645194" cy="756973"/>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Case study 14</a:t>
            </a:r>
            <a:endParaRPr lang="zh-CN" altLang="en-US" sz="2400" b="1" kern="1200" cap="none" spc="50" dirty="0">
              <a:ln w="12700" cmpd="sng">
                <a:prstDash val="solid"/>
              </a:ln>
              <a:effectLst>
                <a:glow rad="53100">
                  <a:schemeClr val="accent6">
                    <a:satMod val="180000"/>
                    <a:alpha val="30000"/>
                  </a:schemeClr>
                </a:glow>
              </a:effectLst>
            </a:endParaRPr>
          </a:p>
        </p:txBody>
      </p:sp>
      <p:sp>
        <p:nvSpPr>
          <p:cNvPr id="3" name="TextBox 2"/>
          <p:cNvSpPr txBox="1"/>
          <p:nvPr/>
        </p:nvSpPr>
        <p:spPr>
          <a:xfrm>
            <a:off x="1540934" y="2764247"/>
            <a:ext cx="607859" cy="369332"/>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1581904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96333"/>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Case Study: </a:t>
            </a:r>
            <a:r>
              <a:rPr lang="en-US" sz="2800" b="1" dirty="0" smtClean="0"/>
              <a:t>Avactis </a:t>
            </a:r>
            <a:r>
              <a:rPr lang="en-US" sz="2800" b="1" dirty="0" smtClean="0"/>
              <a:t>2.1.3</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533525"/>
            <a:ext cx="89535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800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Case study: add a </a:t>
            </a:r>
            <a:r>
              <a:rPr lang="en-US" sz="3200" b="1" dirty="0" smtClean="0"/>
              <a:t>user </a:t>
            </a:r>
            <a:endParaRPr lang="en-US" sz="3200" b="1" dirty="0" smtClean="0"/>
          </a:p>
          <a:p>
            <a:r>
              <a:rPr lang="en-US" sz="3200" b="1" dirty="0" smtClean="0"/>
              <a:t>in </a:t>
            </a:r>
            <a:r>
              <a:rPr lang="en-US" sz="3200" b="1" dirty="0" smtClean="0"/>
              <a:t>tikiwiki 1.9.5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1" y="1905000"/>
            <a:ext cx="81787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58082" y="6105604"/>
            <a:ext cx="3876318" cy="369332"/>
          </a:xfrm>
          <a:prstGeom prst="rect">
            <a:avLst/>
          </a:prstGeom>
        </p:spPr>
        <p:txBody>
          <a:bodyPr wrap="none">
            <a:spAutoFit/>
          </a:bodyPr>
          <a:lstStyle/>
          <a:p>
            <a:r>
              <a:rPr lang="en-US" dirty="0"/>
              <a:t>/</a:t>
            </a:r>
            <a:r>
              <a:rPr lang="en-US" dirty="0" err="1"/>
              <a:t>var</a:t>
            </a:r>
            <a:r>
              <a:rPr lang="en-US" dirty="0"/>
              <a:t>/lib/</a:t>
            </a:r>
            <a:r>
              <a:rPr lang="en-US" dirty="0" err="1"/>
              <a:t>mysql</a:t>
            </a:r>
            <a:r>
              <a:rPr lang="en-US" dirty="0"/>
              <a:t>/</a:t>
            </a:r>
            <a:r>
              <a:rPr lang="en-US" dirty="0" err="1"/>
              <a:t>tiki</a:t>
            </a:r>
            <a:r>
              <a:rPr lang="en-US" dirty="0"/>
              <a:t>/</a:t>
            </a:r>
            <a:r>
              <a:rPr lang="en-US" dirty="0" err="1"/>
              <a:t>tiki_pageviews.MYD</a:t>
            </a:r>
            <a:endParaRPr lang="en-US" dirty="0"/>
          </a:p>
        </p:txBody>
      </p:sp>
      <p:sp>
        <p:nvSpPr>
          <p:cNvPr id="4" name="Rectangle 3"/>
          <p:cNvSpPr/>
          <p:nvPr/>
        </p:nvSpPr>
        <p:spPr>
          <a:xfrm>
            <a:off x="5474598" y="6471699"/>
            <a:ext cx="3669402" cy="369332"/>
          </a:xfrm>
          <a:prstGeom prst="rect">
            <a:avLst/>
          </a:prstGeom>
        </p:spPr>
        <p:txBody>
          <a:bodyPr wrap="none">
            <a:spAutoFit/>
          </a:bodyPr>
          <a:lstStyle/>
          <a:p>
            <a:r>
              <a:rPr lang="en-US" dirty="0" smtClean="0"/>
              <a:t>/</a:t>
            </a:r>
            <a:r>
              <a:rPr lang="en-US" dirty="0" err="1" smtClean="0"/>
              <a:t>var</a:t>
            </a:r>
            <a:r>
              <a:rPr lang="en-US" dirty="0" smtClean="0"/>
              <a:t>/lib/</a:t>
            </a:r>
            <a:r>
              <a:rPr lang="en-US" dirty="0" err="1" smtClean="0"/>
              <a:t>mysql</a:t>
            </a:r>
            <a:r>
              <a:rPr lang="en-US" dirty="0" smtClean="0"/>
              <a:t>/</a:t>
            </a:r>
            <a:r>
              <a:rPr lang="en-US" dirty="0" err="1" smtClean="0"/>
              <a:t>tiki</a:t>
            </a:r>
            <a:r>
              <a:rPr lang="en-US" dirty="0" smtClean="0"/>
              <a:t>/</a:t>
            </a:r>
            <a:r>
              <a:rPr lang="en-US" dirty="0" err="1" smtClean="0"/>
              <a:t>tiki_sessions.MYD</a:t>
            </a:r>
            <a:endParaRPr lang="en-US" dirty="0"/>
          </a:p>
        </p:txBody>
      </p:sp>
      <p:sp>
        <p:nvSpPr>
          <p:cNvPr id="5" name="Rectangle 4"/>
          <p:cNvSpPr/>
          <p:nvPr/>
        </p:nvSpPr>
        <p:spPr>
          <a:xfrm>
            <a:off x="1295400" y="6488668"/>
            <a:ext cx="3597331" cy="369332"/>
          </a:xfrm>
          <a:prstGeom prst="rect">
            <a:avLst/>
          </a:prstGeom>
        </p:spPr>
        <p:txBody>
          <a:bodyPr wrap="none">
            <a:spAutoFit/>
          </a:bodyPr>
          <a:lstStyle/>
          <a:p>
            <a:r>
              <a:rPr lang="en-US" dirty="0"/>
              <a:t>/</a:t>
            </a:r>
            <a:r>
              <a:rPr lang="en-US" dirty="0" err="1"/>
              <a:t>var</a:t>
            </a:r>
            <a:r>
              <a:rPr lang="en-US" dirty="0"/>
              <a:t>/lib/</a:t>
            </a:r>
            <a:r>
              <a:rPr lang="en-US" dirty="0" err="1"/>
              <a:t>mysql</a:t>
            </a:r>
            <a:r>
              <a:rPr lang="en-US" dirty="0"/>
              <a:t>/</a:t>
            </a:r>
            <a:r>
              <a:rPr lang="en-US" dirty="0" err="1"/>
              <a:t>tiki</a:t>
            </a:r>
            <a:r>
              <a:rPr lang="en-US" dirty="0"/>
              <a:t>/</a:t>
            </a:r>
            <a:r>
              <a:rPr lang="en-US" dirty="0" err="1"/>
              <a:t>users_users.MYD</a:t>
            </a:r>
            <a:endParaRPr lang="en-US" dirty="0"/>
          </a:p>
        </p:txBody>
      </p:sp>
      <p:sp>
        <p:nvSpPr>
          <p:cNvPr id="6" name="Rectangle 5"/>
          <p:cNvSpPr/>
          <p:nvPr/>
        </p:nvSpPr>
        <p:spPr>
          <a:xfrm>
            <a:off x="43070" y="6102367"/>
            <a:ext cx="4147930" cy="369332"/>
          </a:xfrm>
          <a:prstGeom prst="rect">
            <a:avLst/>
          </a:prstGeom>
        </p:spPr>
        <p:txBody>
          <a:bodyPr wrap="none">
            <a:spAutoFit/>
          </a:bodyPr>
          <a:lstStyle/>
          <a:p>
            <a:r>
              <a:rPr lang="en-US" dirty="0"/>
              <a:t>/</a:t>
            </a:r>
            <a:r>
              <a:rPr lang="en-US" dirty="0" err="1"/>
              <a:t>var</a:t>
            </a:r>
            <a:r>
              <a:rPr lang="en-US" dirty="0"/>
              <a:t>/lib/</a:t>
            </a:r>
            <a:r>
              <a:rPr lang="en-US" dirty="0" err="1"/>
              <a:t>mysql</a:t>
            </a:r>
            <a:r>
              <a:rPr lang="en-US" dirty="0"/>
              <a:t>/</a:t>
            </a:r>
            <a:r>
              <a:rPr lang="en-US" dirty="0" err="1"/>
              <a:t>tiki</a:t>
            </a:r>
            <a:r>
              <a:rPr lang="en-US" dirty="0"/>
              <a:t>/</a:t>
            </a:r>
            <a:r>
              <a:rPr lang="en-US" dirty="0" err="1"/>
              <a:t>users_usergroups.MYD</a:t>
            </a:r>
            <a:endParaRPr lang="en-US" dirty="0"/>
          </a:p>
        </p:txBody>
      </p:sp>
      <p:sp>
        <p:nvSpPr>
          <p:cNvPr id="7" name="Rectangle 6"/>
          <p:cNvSpPr/>
          <p:nvPr/>
        </p:nvSpPr>
        <p:spPr>
          <a:xfrm>
            <a:off x="480843" y="4343400"/>
            <a:ext cx="2739533" cy="369332"/>
          </a:xfrm>
          <a:prstGeom prst="rect">
            <a:avLst/>
          </a:prstGeom>
        </p:spPr>
        <p:txBody>
          <a:bodyPr wrap="none">
            <a:spAutoFit/>
          </a:bodyPr>
          <a:lstStyle/>
          <a:p>
            <a:r>
              <a:rPr lang="en-US" dirty="0"/>
              <a:t>/</a:t>
            </a:r>
            <a:r>
              <a:rPr lang="en-US" dirty="0" err="1"/>
              <a:t>var</a:t>
            </a:r>
            <a:r>
              <a:rPr lang="en-US" dirty="0"/>
              <a:t>/log/apache/access.log</a:t>
            </a:r>
          </a:p>
        </p:txBody>
      </p:sp>
      <p:sp>
        <p:nvSpPr>
          <p:cNvPr id="10" name="Rectangle 9"/>
          <p:cNvSpPr/>
          <p:nvPr/>
        </p:nvSpPr>
        <p:spPr>
          <a:xfrm>
            <a:off x="457200" y="4724400"/>
            <a:ext cx="2589170" cy="369332"/>
          </a:xfrm>
          <a:prstGeom prst="rect">
            <a:avLst/>
          </a:prstGeom>
        </p:spPr>
        <p:txBody>
          <a:bodyPr wrap="none">
            <a:spAutoFit/>
          </a:bodyPr>
          <a:lstStyle/>
          <a:p>
            <a:r>
              <a:rPr lang="en-US" dirty="0"/>
              <a:t>/</a:t>
            </a:r>
            <a:r>
              <a:rPr lang="en-US" dirty="0" err="1" smtClean="0"/>
              <a:t>var</a:t>
            </a:r>
            <a:r>
              <a:rPr lang="en-US" dirty="0" smtClean="0"/>
              <a:t>/log/apache/error.log</a:t>
            </a:r>
            <a:endParaRPr lang="en-US" dirty="0"/>
          </a:p>
        </p:txBody>
      </p:sp>
      <p:sp>
        <p:nvSpPr>
          <p:cNvPr id="11" name="Rectangle 10"/>
          <p:cNvSpPr/>
          <p:nvPr/>
        </p:nvSpPr>
        <p:spPr>
          <a:xfrm>
            <a:off x="584163" y="3595914"/>
            <a:ext cx="1168437" cy="4191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43200" y="3619500"/>
            <a:ext cx="1143000" cy="4191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31743" y="5600700"/>
            <a:ext cx="1143000" cy="4191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64943" y="5600700"/>
            <a:ext cx="1066800" cy="4191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91000" y="5600700"/>
            <a:ext cx="990600" cy="4191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81600" y="5572187"/>
            <a:ext cx="990600" cy="41910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0328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381000"/>
            <a:ext cx="8229600" cy="639763"/>
          </a:xfrm>
        </p:spPr>
        <p:txBody>
          <a:bodyPr/>
          <a:lstStyle/>
          <a:p>
            <a:r>
              <a:rPr lang="en-US" sz="3200" b="1" smtClean="0"/>
              <a:t>Q &amp; A</a:t>
            </a:r>
          </a:p>
        </p:txBody>
      </p:sp>
      <p:sp>
        <p:nvSpPr>
          <p:cNvPr id="18436" name="Text Box 3"/>
          <p:cNvSpPr>
            <a:spLocks noGrp="1" noChangeArrowheads="1"/>
          </p:cNvSpPr>
          <p:nvPr>
            <p:ph type="body" idx="1"/>
          </p:nvPr>
        </p:nvSpPr>
        <p:spPr>
          <a:xfrm>
            <a:off x="5029200" y="4876800"/>
            <a:ext cx="2133600" cy="685800"/>
          </a:xfrm>
          <a:noFill/>
        </p:spPr>
        <p:txBody>
          <a:bodyPr/>
          <a:lstStyle/>
          <a:p>
            <a:pPr>
              <a:buFontTx/>
              <a:buNone/>
            </a:pPr>
            <a:r>
              <a:rPr lang="en-US" sz="2000" b="1" dirty="0" smtClean="0">
                <a:solidFill>
                  <a:srgbClr val="0000FF"/>
                </a:solidFill>
              </a:rPr>
              <a:t>Thank you. </a:t>
            </a:r>
            <a:endParaRPr lang="en-US" sz="2000" b="1" dirty="0" smtClean="0"/>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438400"/>
            <a:ext cx="37338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ARO Cyber Situation Awareness MURI </a:t>
            </a:r>
            <a:endParaRPr lang="en-US"/>
          </a:p>
        </p:txBody>
      </p:sp>
    </p:spTree>
    <p:extLst>
      <p:ext uri="{BB962C8B-B14F-4D97-AF65-F5344CB8AC3E}">
        <p14:creationId xmlns:p14="http://schemas.microsoft.com/office/powerpoint/2010/main" val="3171023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0"/>
            <a:ext cx="41910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ChangeArrowheads="1"/>
          </p:cNvSpPr>
          <p:nvPr/>
        </p:nvSpPr>
        <p:spPr bwMode="auto">
          <a:xfrm>
            <a:off x="0" y="-220663"/>
            <a:ext cx="9144000" cy="1236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13" name="Rectangle 4"/>
          <p:cNvSpPr>
            <a:spLocks noChangeArrowheads="1"/>
          </p:cNvSpPr>
          <p:nvPr/>
        </p:nvSpPr>
        <p:spPr bwMode="auto">
          <a:xfrm>
            <a:off x="76200" y="1219200"/>
            <a:ext cx="4648200" cy="2743200"/>
          </a:xfrm>
          <a:prstGeom prst="rect">
            <a:avLst/>
          </a:prstGeom>
          <a:solidFill>
            <a:schemeClr val="bg1"/>
          </a:solidFill>
          <a:ln w="9525">
            <a:solidFill>
              <a:schemeClr val="tx1"/>
            </a:solidFill>
            <a:miter lim="800000"/>
            <a:headEnd/>
            <a:tailEnd/>
          </a:ln>
        </p:spPr>
        <p:txBody>
          <a:bodyPr wrap="none" anchor="ctr"/>
          <a:lstStyle/>
          <a:p>
            <a:endParaRPr lang="en-US" sz="1800" b="0"/>
          </a:p>
        </p:txBody>
      </p:sp>
      <p:sp>
        <p:nvSpPr>
          <p:cNvPr id="17414" name="Rectangle 5"/>
          <p:cNvSpPr>
            <a:spLocks noChangeArrowheads="1"/>
          </p:cNvSpPr>
          <p:nvPr/>
        </p:nvSpPr>
        <p:spPr bwMode="auto">
          <a:xfrm>
            <a:off x="76200" y="4003675"/>
            <a:ext cx="4648200" cy="276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5" name="Rectangle 6"/>
          <p:cNvSpPr>
            <a:spLocks noChangeArrowheads="1"/>
          </p:cNvSpPr>
          <p:nvPr/>
        </p:nvSpPr>
        <p:spPr bwMode="auto">
          <a:xfrm>
            <a:off x="4775200" y="4025900"/>
            <a:ext cx="4305300" cy="276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6" name="Text Box 7"/>
          <p:cNvSpPr txBox="1">
            <a:spLocks noChangeArrowheads="1"/>
          </p:cNvSpPr>
          <p:nvPr/>
        </p:nvSpPr>
        <p:spPr bwMode="auto">
          <a:xfrm>
            <a:off x="533400" y="-33338"/>
            <a:ext cx="80343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800">
                <a:solidFill>
                  <a:srgbClr val="000080"/>
                </a:solidFill>
              </a:rPr>
              <a:t>ARO MURI: Computer-aided Human-Centric Cyber Situation Awareness: SKRM Inspired Cyber SA Analytics</a:t>
            </a:r>
            <a:endParaRPr lang="en-US" sz="1000">
              <a:solidFill>
                <a:schemeClr val="accent1"/>
              </a:solidFill>
            </a:endParaRPr>
          </a:p>
          <a:p>
            <a:pPr algn="ctr" eaLnBrk="1" hangingPunct="1"/>
            <a:r>
              <a:rPr lang="en-US" sz="1400" b="0"/>
              <a:t>Penn State University (Peng Liu)</a:t>
            </a:r>
          </a:p>
          <a:p>
            <a:pPr algn="ctr" eaLnBrk="1" hangingPunct="1"/>
            <a:r>
              <a:rPr lang="en-US" sz="1400" b="0"/>
              <a:t>Tel. 814-863-0641, E-Mail: </a:t>
            </a:r>
            <a:r>
              <a:rPr lang="en-US" sz="1400" b="0">
                <a:hlinkClick r:id="rId4"/>
              </a:rPr>
              <a:t>pliu@ist.psu.edu</a:t>
            </a:r>
            <a:r>
              <a:rPr lang="en-US" sz="1400" b="0"/>
              <a:t>  </a:t>
            </a:r>
          </a:p>
        </p:txBody>
      </p:sp>
      <p:sp>
        <p:nvSpPr>
          <p:cNvPr id="17417" name="Text Box 8"/>
          <p:cNvSpPr txBox="1">
            <a:spLocks noChangeArrowheads="1"/>
          </p:cNvSpPr>
          <p:nvPr/>
        </p:nvSpPr>
        <p:spPr bwMode="auto">
          <a:xfrm>
            <a:off x="107950" y="1203325"/>
            <a:ext cx="46672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74625" indent="-12065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lvl="2" eaLnBrk="1" hangingPunct="1"/>
            <a:r>
              <a:rPr lang="en-US" u="sng">
                <a:latin typeface="Times New Roman" pitchFamily="18" charset="0"/>
                <a:cs typeface="Times New Roman" pitchFamily="18" charset="0"/>
              </a:rPr>
              <a:t>Objectives</a:t>
            </a:r>
            <a:r>
              <a:rPr lang="en-US" b="0">
                <a:latin typeface="Times New Roman" pitchFamily="18" charset="0"/>
                <a:cs typeface="Times New Roman" pitchFamily="18" charset="0"/>
              </a:rPr>
              <a:t>:  </a:t>
            </a:r>
            <a:r>
              <a:rPr lang="en-US" sz="1600" b="0">
                <a:latin typeface="Times New Roman" pitchFamily="18" charset="0"/>
                <a:cs typeface="Times New Roman" pitchFamily="18" charset="0"/>
              </a:rPr>
              <a:t>Improve Cyber SA through: </a:t>
            </a:r>
          </a:p>
          <a:p>
            <a:pPr lvl="2" eaLnBrk="1" hangingPunct="1">
              <a:buFont typeface="Arial" charset="0"/>
              <a:buChar char="•"/>
            </a:pPr>
            <a:r>
              <a:rPr lang="en-US" sz="1600" b="0">
                <a:latin typeface="Times New Roman" pitchFamily="18" charset="0"/>
                <a:cs typeface="Times New Roman" pitchFamily="18" charset="0"/>
              </a:rPr>
              <a:t>A Situation Knowledge Reference Model (SKRM)  </a:t>
            </a:r>
          </a:p>
          <a:p>
            <a:pPr lvl="2" eaLnBrk="1" hangingPunct="1">
              <a:buFont typeface="Arial" charset="0"/>
              <a:buChar char="•"/>
            </a:pPr>
            <a:r>
              <a:rPr lang="en-US" sz="1600" b="0">
                <a:latin typeface="Times New Roman" pitchFamily="18" charset="0"/>
                <a:cs typeface="Times New Roman" pitchFamily="18" charset="0"/>
              </a:rPr>
              <a:t>A systematic framework for uncertainty management </a:t>
            </a:r>
          </a:p>
          <a:p>
            <a:pPr lvl="2" eaLnBrk="1" hangingPunct="1">
              <a:buFont typeface="Arial" charset="0"/>
              <a:buChar char="•"/>
            </a:pPr>
            <a:r>
              <a:rPr lang="en-US" sz="1600" b="0">
                <a:latin typeface="Times New Roman" pitchFamily="18" charset="0"/>
                <a:cs typeface="Times New Roman" pitchFamily="18" charset="0"/>
              </a:rPr>
              <a:t>Cross-knowledge-abstraction-layer SA analytics</a:t>
            </a:r>
          </a:p>
          <a:p>
            <a:pPr lvl="2" eaLnBrk="1" hangingPunct="1">
              <a:buFont typeface="Arial" charset="0"/>
              <a:buChar char="•"/>
            </a:pPr>
            <a:r>
              <a:rPr lang="en-US" sz="1600" b="0">
                <a:latin typeface="Times New Roman" pitchFamily="18" charset="0"/>
                <a:cs typeface="Times New Roman" pitchFamily="18" charset="0"/>
              </a:rPr>
              <a:t>Game theoretic SA analytics </a:t>
            </a:r>
          </a:p>
          <a:p>
            <a:pPr lvl="2" eaLnBrk="1" hangingPunct="1">
              <a:buFont typeface="Arial" charset="0"/>
              <a:buChar char="•"/>
            </a:pPr>
            <a:endParaRPr lang="en-US" sz="1400" b="0">
              <a:latin typeface="Times New Roman" pitchFamily="18" charset="0"/>
              <a:cs typeface="Times New Roman" pitchFamily="18" charset="0"/>
            </a:endParaRPr>
          </a:p>
          <a:p>
            <a:pPr eaLnBrk="1" hangingPunct="1"/>
            <a:r>
              <a:rPr lang="en-US" sz="1800" u="sng">
                <a:latin typeface="Times New Roman" pitchFamily="18" charset="0"/>
                <a:cs typeface="Times New Roman" pitchFamily="18" charset="0"/>
              </a:rPr>
              <a:t>DoD Benefit: </a:t>
            </a:r>
          </a:p>
          <a:p>
            <a:pPr eaLnBrk="1" hangingPunct="1">
              <a:buFont typeface="Arial" charset="0"/>
              <a:buChar char="•"/>
            </a:pPr>
            <a:r>
              <a:rPr lang="en-US" sz="1600" b="0">
                <a:latin typeface="Times New Roman" pitchFamily="18" charset="0"/>
                <a:cs typeface="Times New Roman" pitchFamily="18" charset="0"/>
              </a:rPr>
              <a:t>  Innovative SA analytics lead to improved capabilities in gaining cyber SA.</a:t>
            </a:r>
            <a:r>
              <a:rPr lang="en-US" sz="1400" b="0">
                <a:latin typeface="Times New Roman" pitchFamily="18" charset="0"/>
                <a:cs typeface="Times New Roman" pitchFamily="18" charset="0"/>
              </a:rPr>
              <a:t> </a:t>
            </a:r>
          </a:p>
        </p:txBody>
      </p:sp>
      <p:sp>
        <p:nvSpPr>
          <p:cNvPr id="17418" name="Text Box 9"/>
          <p:cNvSpPr txBox="1">
            <a:spLocks noChangeArrowheads="1"/>
          </p:cNvSpPr>
          <p:nvPr/>
        </p:nvSpPr>
        <p:spPr bwMode="auto">
          <a:xfrm>
            <a:off x="200025" y="4094163"/>
            <a:ext cx="44259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latin typeface="Times New Roman" pitchFamily="18" charset="0"/>
              </a:rPr>
              <a:t>     </a:t>
            </a:r>
            <a:r>
              <a:rPr lang="en-US" u="sng">
                <a:latin typeface="Times New Roman" pitchFamily="18" charset="0"/>
              </a:rPr>
              <a:t>Scientific/Technical Approach</a:t>
            </a:r>
          </a:p>
          <a:p>
            <a:pPr eaLnBrk="1" hangingPunct="1"/>
            <a:endParaRPr lang="en-US" u="sng">
              <a:latin typeface="Times New Roman" pitchFamily="18" charset="0"/>
            </a:endParaRPr>
          </a:p>
          <a:p>
            <a:pPr eaLnBrk="1" hangingPunct="1">
              <a:buFont typeface="Arial" charset="0"/>
              <a:buChar char="•"/>
            </a:pPr>
            <a:r>
              <a:rPr lang="en-US" sz="1600" b="0">
                <a:latin typeface="Times New Roman" pitchFamily="18" charset="0"/>
              </a:rPr>
              <a:t> Leverage knowledge of “us” </a:t>
            </a:r>
          </a:p>
          <a:p>
            <a:pPr eaLnBrk="1" hangingPunct="1">
              <a:buFont typeface="Arial" charset="0"/>
              <a:buChar char="•"/>
            </a:pPr>
            <a:r>
              <a:rPr lang="en-US" sz="1600" b="0">
                <a:latin typeface="Times New Roman" pitchFamily="18" charset="0"/>
              </a:rPr>
              <a:t> Cross-abstraction-layer situation knowledge </a:t>
            </a:r>
          </a:p>
          <a:p>
            <a:pPr eaLnBrk="1" hangingPunct="1"/>
            <a:r>
              <a:rPr lang="en-US" sz="1600" b="0">
                <a:latin typeface="Times New Roman" pitchFamily="18" charset="0"/>
              </a:rPr>
              <a:t>   integration</a:t>
            </a:r>
          </a:p>
          <a:p>
            <a:pPr eaLnBrk="1" hangingPunct="1">
              <a:buFont typeface="Arial" charset="0"/>
              <a:buChar char="•"/>
            </a:pPr>
            <a:r>
              <a:rPr lang="en-US" sz="1600" b="0">
                <a:latin typeface="Times New Roman" pitchFamily="18" charset="0"/>
              </a:rPr>
              <a:t> Network-wide system all dependency analysis</a:t>
            </a:r>
          </a:p>
          <a:p>
            <a:pPr eaLnBrk="1" hangingPunct="1">
              <a:buFont typeface="Arial" charset="0"/>
              <a:buChar char="•"/>
            </a:pPr>
            <a:r>
              <a:rPr lang="en-US" sz="1600" b="0">
                <a:latin typeface="Times New Roman" pitchFamily="18" charset="0"/>
              </a:rPr>
              <a:t> Probabilistic graphic models</a:t>
            </a:r>
          </a:p>
          <a:p>
            <a:pPr eaLnBrk="1" hangingPunct="1">
              <a:buFont typeface="Arial" charset="0"/>
              <a:buChar char="•"/>
            </a:pPr>
            <a:r>
              <a:rPr lang="en-US" sz="1600" b="0">
                <a:latin typeface="Times New Roman" pitchFamily="18" charset="0"/>
              </a:rPr>
              <a:t> Game theoretic analysis    </a:t>
            </a:r>
            <a:r>
              <a:rPr lang="en-US" sz="1400" b="0">
                <a:latin typeface="Times New Roman" pitchFamily="18" charset="0"/>
              </a:rPr>
              <a:t> </a:t>
            </a:r>
            <a:endParaRPr lang="en-US" sz="1600" b="0">
              <a:latin typeface="Times New Roman" pitchFamily="18" charset="0"/>
            </a:endParaRPr>
          </a:p>
        </p:txBody>
      </p:sp>
      <p:sp>
        <p:nvSpPr>
          <p:cNvPr id="17419" name="Text Box 10"/>
          <p:cNvSpPr txBox="1">
            <a:spLocks noChangeArrowheads="1"/>
          </p:cNvSpPr>
          <p:nvPr/>
        </p:nvSpPr>
        <p:spPr bwMode="auto">
          <a:xfrm>
            <a:off x="4795838" y="4038600"/>
            <a:ext cx="427196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u="sng">
                <a:latin typeface="Times New Roman" pitchFamily="18" charset="0"/>
              </a:rPr>
              <a:t>Accomplishments</a:t>
            </a:r>
          </a:p>
          <a:p>
            <a:pPr eaLnBrk="1" hangingPunct="1">
              <a:buFont typeface="Arial" charset="0"/>
              <a:buChar char="•"/>
            </a:pPr>
            <a:r>
              <a:rPr lang="en-US" sz="1600" b="0">
                <a:latin typeface="Times New Roman" pitchFamily="18" charset="0"/>
              </a:rPr>
              <a:t> A suite of SKRM inspired SA analytics </a:t>
            </a:r>
          </a:p>
          <a:p>
            <a:pPr eaLnBrk="1" hangingPunct="1">
              <a:buFont typeface="Arial" charset="0"/>
              <a:buChar char="•"/>
            </a:pPr>
            <a:r>
              <a:rPr lang="en-US" sz="1600" b="0">
                <a:latin typeface="Times New Roman" pitchFamily="18" charset="0"/>
              </a:rPr>
              <a:t> A Bayesian Networks approach to uncertainty </a:t>
            </a:r>
          </a:p>
          <a:p>
            <a:pPr eaLnBrk="1" hangingPunct="1">
              <a:buFont typeface="Arial" charset="0"/>
              <a:buChar char="•"/>
            </a:pPr>
            <a:r>
              <a:rPr lang="en-US" sz="1600" b="0">
                <a:latin typeface="Times New Roman" pitchFamily="18" charset="0"/>
              </a:rPr>
              <a:t> A method to identify zero-day attack paths   </a:t>
            </a:r>
          </a:p>
          <a:p>
            <a:pPr eaLnBrk="1" hangingPunct="1">
              <a:buFont typeface="Arial" charset="0"/>
              <a:buChar char="•"/>
            </a:pPr>
            <a:r>
              <a:rPr lang="en-US" sz="1600" b="0">
                <a:latin typeface="Times New Roman" pitchFamily="18" charset="0"/>
              </a:rPr>
              <a:t> A signaling game approach to analyze cyber </a:t>
            </a:r>
          </a:p>
          <a:p>
            <a:pPr eaLnBrk="1" hangingPunct="1"/>
            <a:r>
              <a:rPr lang="en-US" sz="1600" b="0">
                <a:latin typeface="Times New Roman" pitchFamily="18" charset="0"/>
              </a:rPr>
              <a:t>   attack-defense dynamics </a:t>
            </a:r>
          </a:p>
          <a:p>
            <a:pPr eaLnBrk="1" hangingPunct="1"/>
            <a:r>
              <a:rPr lang="en-US" u="sng">
                <a:latin typeface="Times New Roman" pitchFamily="18" charset="0"/>
              </a:rPr>
              <a:t>Challenges</a:t>
            </a:r>
            <a:endParaRPr lang="en-US">
              <a:latin typeface="Times New Roman" pitchFamily="18" charset="0"/>
            </a:endParaRPr>
          </a:p>
          <a:p>
            <a:pPr eaLnBrk="1" hangingPunct="1">
              <a:buFont typeface="Arial" charset="0"/>
              <a:buChar char="•"/>
            </a:pPr>
            <a:r>
              <a:rPr lang="en-US" sz="1600" b="0">
                <a:latin typeface="Times New Roman" pitchFamily="18" charset="0"/>
              </a:rPr>
              <a:t> Systematic evaluation &amp; validation </a:t>
            </a:r>
          </a:p>
        </p:txBody>
      </p:sp>
      <p:sp>
        <p:nvSpPr>
          <p:cNvPr id="17420" name="Rectangle 11"/>
          <p:cNvSpPr>
            <a:spLocks noChangeArrowheads="1"/>
          </p:cNvSpPr>
          <p:nvPr/>
        </p:nvSpPr>
        <p:spPr bwMode="auto">
          <a:xfrm>
            <a:off x="4800600" y="11430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7421" name="Rectangle 53"/>
          <p:cNvSpPr>
            <a:spLocks noChangeArrowheads="1"/>
          </p:cNvSpPr>
          <p:nvPr/>
        </p:nvSpPr>
        <p:spPr bwMode="auto">
          <a:xfrm>
            <a:off x="0" y="1066800"/>
            <a:ext cx="9144000" cy="92075"/>
          </a:xfrm>
          <a:prstGeom prst="rect">
            <a:avLst/>
          </a:prstGeom>
          <a:gradFill rotWithShape="0">
            <a:gsLst>
              <a:gs pos="0">
                <a:srgbClr val="FED910"/>
              </a:gs>
              <a:gs pos="100000">
                <a:srgbClr val="0D2B88"/>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spcBef>
                <a:spcPct val="20000"/>
              </a:spcBef>
            </a:pPr>
            <a:endParaRPr lang="en-US"/>
          </a:p>
        </p:txBody>
      </p:sp>
      <p:sp>
        <p:nvSpPr>
          <p:cNvPr id="17422" name="TextBox 47"/>
          <p:cNvSpPr txBox="1">
            <a:spLocks noChangeArrowheads="1"/>
          </p:cNvSpPr>
          <p:nvPr/>
        </p:nvSpPr>
        <p:spPr bwMode="auto">
          <a:xfrm>
            <a:off x="6096000" y="12192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en-US" sz="1600" b="0">
                <a:latin typeface="Times New Roman" pitchFamily="18" charset="0"/>
                <a:cs typeface="Times New Roman" pitchFamily="18" charset="0"/>
              </a:rPr>
              <a:t>Uncertainty analysis</a:t>
            </a:r>
          </a:p>
        </p:txBody>
      </p:sp>
      <p:sp>
        <p:nvSpPr>
          <p:cNvPr id="17423" name="Oval 14"/>
          <p:cNvSpPr>
            <a:spLocks noChangeArrowheads="1"/>
          </p:cNvSpPr>
          <p:nvPr/>
        </p:nvSpPr>
        <p:spPr bwMode="auto">
          <a:xfrm>
            <a:off x="6629400" y="1828800"/>
            <a:ext cx="1371600" cy="1066800"/>
          </a:xfrm>
          <a:prstGeom prst="ellipse">
            <a:avLst/>
          </a:prstGeom>
          <a:noFill/>
          <a:ln w="254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Footer Placeholder 1"/>
          <p:cNvSpPr>
            <a:spLocks noGrp="1"/>
          </p:cNvSpPr>
          <p:nvPr>
            <p:ph type="ftr" sz="quarter" idx="11"/>
          </p:nvPr>
        </p:nvSpPr>
        <p:spPr/>
        <p:txBody>
          <a:bodyPr/>
          <a:lstStyle/>
          <a:p>
            <a:r>
              <a:rPr lang="en-US" smtClean="0"/>
              <a:t>ARO Cyber Situation Awareness MURI </a:t>
            </a:r>
            <a:endParaRPr lang="en-US"/>
          </a:p>
        </p:txBody>
      </p:sp>
    </p:spTree>
    <p:extLst>
      <p:ext uri="{BB962C8B-B14F-4D97-AF65-F5344CB8AC3E}">
        <p14:creationId xmlns:p14="http://schemas.microsoft.com/office/powerpoint/2010/main" val="302969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762000" y="3657600"/>
            <a:ext cx="3183467" cy="1362075"/>
          </a:xfrm>
        </p:spPr>
        <p:txBody>
          <a:bodyPr/>
          <a:lstStyle/>
          <a:p>
            <a:r>
              <a:rPr lang="en-US" altLang="zh-CN" sz="3600" cap="none" dirty="0" smtClean="0">
                <a:ea typeface="宋体" pitchFamily="2" charset="-122"/>
              </a:rPr>
              <a:t>Part 1</a:t>
            </a:r>
            <a:endParaRPr lang="en-US" sz="3600" cap="none" dirty="0" smtClean="0"/>
          </a:p>
        </p:txBody>
      </p:sp>
      <p:sp>
        <p:nvSpPr>
          <p:cNvPr id="7171" name="Text Placeholder 5"/>
          <p:cNvSpPr>
            <a:spLocks noGrp="1"/>
          </p:cNvSpPr>
          <p:nvPr>
            <p:ph type="body" idx="1"/>
          </p:nvPr>
        </p:nvSpPr>
        <p:spPr>
          <a:xfrm>
            <a:off x="685800" y="2133600"/>
            <a:ext cx="7772400" cy="1500188"/>
          </a:xfrm>
        </p:spPr>
        <p:txBody>
          <a:bodyPr/>
          <a:lstStyle/>
          <a:p>
            <a:r>
              <a:rPr lang="en-US" b="1" dirty="0" smtClean="0">
                <a:solidFill>
                  <a:srgbClr val="0000FF"/>
                </a:solidFill>
              </a:rPr>
              <a:t>Research Highlight</a:t>
            </a:r>
            <a:r>
              <a:rPr lang="en-US" dirty="0" smtClean="0"/>
              <a:t>: </a:t>
            </a:r>
          </a:p>
        </p:txBody>
      </p:sp>
      <p:sp>
        <p:nvSpPr>
          <p:cNvPr id="2" name="Footer Placeholder 1"/>
          <p:cNvSpPr>
            <a:spLocks noGrp="1"/>
          </p:cNvSpPr>
          <p:nvPr>
            <p:ph type="ftr" sz="quarter" idx="11"/>
          </p:nvPr>
        </p:nvSpPr>
        <p:spPr/>
        <p:txBody>
          <a:bodyPr/>
          <a:lstStyle/>
          <a:p>
            <a:r>
              <a:rPr lang="en-US" smtClean="0"/>
              <a:t>ARO Cyber Situation Awareness MURI </a:t>
            </a:r>
            <a:endParaRPr lang="en-US"/>
          </a:p>
        </p:txBody>
      </p:sp>
      <p:sp>
        <p:nvSpPr>
          <p:cNvPr id="5" name="Freeform 4"/>
          <p:cNvSpPr/>
          <p:nvPr/>
        </p:nvSpPr>
        <p:spPr>
          <a:xfrm>
            <a:off x="4571999" y="3112393"/>
            <a:ext cx="2455333" cy="2153873"/>
          </a:xfrm>
          <a:custGeom>
            <a:avLst/>
            <a:gdLst>
              <a:gd name="connsiteX0" fmla="*/ 0 w 3240004"/>
              <a:gd name="connsiteY0" fmla="*/ 273947 h 1643652"/>
              <a:gd name="connsiteX1" fmla="*/ 273947 w 3240004"/>
              <a:gd name="connsiteY1" fmla="*/ 0 h 1643652"/>
              <a:gd name="connsiteX2" fmla="*/ 2966057 w 3240004"/>
              <a:gd name="connsiteY2" fmla="*/ 0 h 1643652"/>
              <a:gd name="connsiteX3" fmla="*/ 3240004 w 3240004"/>
              <a:gd name="connsiteY3" fmla="*/ 273947 h 1643652"/>
              <a:gd name="connsiteX4" fmla="*/ 3240004 w 3240004"/>
              <a:gd name="connsiteY4" fmla="*/ 1369705 h 1643652"/>
              <a:gd name="connsiteX5" fmla="*/ 2966057 w 3240004"/>
              <a:gd name="connsiteY5" fmla="*/ 1643652 h 1643652"/>
              <a:gd name="connsiteX6" fmla="*/ 273947 w 3240004"/>
              <a:gd name="connsiteY6" fmla="*/ 1643652 h 1643652"/>
              <a:gd name="connsiteX7" fmla="*/ 0 w 3240004"/>
              <a:gd name="connsiteY7" fmla="*/ 1369705 h 1643652"/>
              <a:gd name="connsiteX8" fmla="*/ 0 w 3240004"/>
              <a:gd name="connsiteY8" fmla="*/ 273947 h 164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0004" h="1643652">
                <a:moveTo>
                  <a:pt x="0" y="273947"/>
                </a:moveTo>
                <a:cubicBezTo>
                  <a:pt x="0" y="122650"/>
                  <a:pt x="122650" y="0"/>
                  <a:pt x="273947" y="0"/>
                </a:cubicBezTo>
                <a:lnTo>
                  <a:pt x="2966057" y="0"/>
                </a:lnTo>
                <a:cubicBezTo>
                  <a:pt x="3117354" y="0"/>
                  <a:pt x="3240004" y="122650"/>
                  <a:pt x="3240004" y="273947"/>
                </a:cubicBezTo>
                <a:lnTo>
                  <a:pt x="3240004" y="1369705"/>
                </a:lnTo>
                <a:cubicBezTo>
                  <a:pt x="3240004" y="1521002"/>
                  <a:pt x="3117354" y="1643652"/>
                  <a:pt x="2966057" y="1643652"/>
                </a:cubicBezTo>
                <a:lnTo>
                  <a:pt x="273947" y="1643652"/>
                </a:lnTo>
                <a:cubicBezTo>
                  <a:pt x="122650" y="1643652"/>
                  <a:pt x="0" y="1521002"/>
                  <a:pt x="0" y="1369705"/>
                </a:cubicBezTo>
                <a:lnTo>
                  <a:pt x="0" y="273947"/>
                </a:lnTo>
                <a:close/>
              </a:path>
            </a:pathLst>
          </a:cu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spcFirstLastPara="0" vert="horz" wrap="square" lIns="161516" tIns="161516" rIns="161516" bIns="161516" numCol="1" spcCol="1270" anchor="ctr" anchorCtr="0">
            <a:noAutofit/>
          </a:bodyPr>
          <a:lstStyle/>
          <a:p>
            <a:pPr lvl="0" algn="ctr" defTabSz="1422400" rtl="0">
              <a:lnSpc>
                <a:spcPct val="90000"/>
              </a:lnSpc>
              <a:spcBef>
                <a:spcPct val="0"/>
              </a:spcBef>
              <a:spcAft>
                <a:spcPct val="35000"/>
              </a:spcAft>
            </a:pPr>
            <a:r>
              <a:rPr kumimoji="1" lang="en-US" sz="2400" b="1" spc="50" dirty="0" smtClean="0">
                <a:ln w="12700" cmpd="sng">
                  <a:prstDash val="solid"/>
                </a:ln>
                <a:effectLst>
                  <a:glow rad="53100">
                    <a:schemeClr val="accent6">
                      <a:satMod val="180000"/>
                      <a:alpha val="30000"/>
                    </a:schemeClr>
                  </a:glow>
                </a:effectLst>
              </a:rPr>
              <a:t>2014:</a:t>
            </a:r>
            <a:r>
              <a:rPr kumimoji="1" lang="en-US" sz="2400" b="1" kern="1200" cap="none" spc="50" dirty="0" smtClean="0">
                <a:ln w="12700" cmpd="sng">
                  <a:prstDash val="solid"/>
                </a:ln>
                <a:effectLst>
                  <a:glow rad="53100">
                    <a:schemeClr val="accent6">
                      <a:satMod val="180000"/>
                      <a:alpha val="30000"/>
                    </a:schemeClr>
                  </a:glow>
                </a:effectLst>
              </a:rPr>
              <a:t> cross-layer BN analysis of </a:t>
            </a:r>
            <a:r>
              <a:rPr kumimoji="1" lang="en-US" sz="2400" b="1" spc="50" dirty="0" smtClean="0">
                <a:ln w="12700" cmpd="sng">
                  <a:prstDash val="solid"/>
                </a:ln>
                <a:effectLst>
                  <a:glow rad="53100">
                    <a:schemeClr val="accent6">
                      <a:satMod val="180000"/>
                      <a:alpha val="30000"/>
                    </a:schemeClr>
                  </a:glow>
                </a:effectLst>
              </a:rPr>
              <a:t>stealth bridges in cloud</a:t>
            </a:r>
            <a:endParaRPr lang="zh-CN" altLang="en-US" sz="2400" b="1" kern="1200" cap="none" spc="50" dirty="0">
              <a:ln w="12700" cmpd="sng">
                <a:prstDash val="solid"/>
              </a:ln>
              <a:effectLst>
                <a:glow rad="53100">
                  <a:schemeClr val="accent6">
                    <a:satMod val="180000"/>
                    <a:alpha val="30000"/>
                  </a:schemeClr>
                </a:glow>
              </a:effectLst>
            </a:endParaRPr>
          </a:p>
        </p:txBody>
      </p:sp>
    </p:spTree>
    <p:extLst>
      <p:ext uri="{BB962C8B-B14F-4D97-AF65-F5344CB8AC3E}">
        <p14:creationId xmlns:p14="http://schemas.microsoft.com/office/powerpoint/2010/main" val="2102652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The Stealthy Bridge Problem </a:t>
            </a:r>
            <a:r>
              <a:rPr lang="en-US" sz="3200" dirty="0" smtClean="0"/>
              <a:t/>
            </a:r>
            <a:br>
              <a:rPr lang="en-US" sz="3200" dirty="0" smtClean="0"/>
            </a:br>
            <a:r>
              <a:rPr lang="en-US" sz="3200" dirty="0" smtClean="0"/>
              <a:t>in </a:t>
            </a:r>
            <a:r>
              <a:rPr lang="en-US" sz="3200" dirty="0" smtClean="0"/>
              <a:t>Cloud</a:t>
            </a:r>
            <a:endParaRPr lang="en-US" sz="3200" dirty="0"/>
          </a:p>
        </p:txBody>
      </p:sp>
      <p:sp>
        <p:nvSpPr>
          <p:cNvPr id="6" name="Cloud 5"/>
          <p:cNvSpPr/>
          <p:nvPr/>
        </p:nvSpPr>
        <p:spPr>
          <a:xfrm>
            <a:off x="478343" y="1757780"/>
            <a:ext cx="6515100" cy="3314700"/>
          </a:xfrm>
          <a:prstGeom prst="cloud">
            <a:avLst/>
          </a:prstGeom>
          <a:solidFill>
            <a:schemeClr val="tx2">
              <a:lumMod val="20000"/>
              <a:lumOff val="80000"/>
            </a:schemeClr>
          </a:solidFill>
          <a:ln>
            <a:solidFill>
              <a:srgbClr val="4F81BD"/>
            </a:solidFill>
          </a:ln>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143000" y="2743200"/>
            <a:ext cx="2095500" cy="1416685"/>
          </a:xfrm>
          <a:prstGeom prst="rect">
            <a:avLst/>
          </a:prstGeom>
          <a:extLst>
            <a:ext uri="{FAA26D3D-D897-4be2-8F04-BA451C77F1D7}">
              <ma14:placeholderFlag xmlns:ma14="http://schemas.microsoft.com/office/mac/drawingml/2011/main" xmlns=""/>
            </a:ext>
          </a:extLst>
        </p:spPr>
      </p:pic>
      <p:sp>
        <p:nvSpPr>
          <p:cNvPr id="9" name="Text Box 17"/>
          <p:cNvSpPr txBox="1"/>
          <p:nvPr/>
        </p:nvSpPr>
        <p:spPr>
          <a:xfrm>
            <a:off x="1476393" y="2438400"/>
            <a:ext cx="14859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ffectLst/>
                <a:ea typeface="ＭＳ 明朝"/>
                <a:cs typeface="Times New Roman"/>
              </a:rPr>
              <a:t>Enterprise A</a:t>
            </a:r>
            <a:endParaRPr lang="en-US" sz="1200" dirty="0">
              <a:effectLst/>
              <a:ea typeface="ＭＳ 明朝"/>
              <a:cs typeface="Times New Roman"/>
            </a:endParaRP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3810001" y="2286000"/>
            <a:ext cx="2133600" cy="1170876"/>
          </a:xfrm>
          <a:prstGeom prst="rect">
            <a:avLst/>
          </a:prstGeom>
          <a:extLst>
            <a:ext uri="{FAA26D3D-D897-4be2-8F04-BA451C77F1D7}">
              <ma14:placeholderFlag xmlns:ma14="http://schemas.microsoft.com/office/mac/drawingml/2011/main" xmlns=""/>
            </a:ext>
          </a:extLst>
        </p:spPr>
      </p:pic>
      <p:sp>
        <p:nvSpPr>
          <p:cNvPr id="11" name="Text Box 18"/>
          <p:cNvSpPr txBox="1"/>
          <p:nvPr/>
        </p:nvSpPr>
        <p:spPr>
          <a:xfrm>
            <a:off x="4003977" y="1943100"/>
            <a:ext cx="14859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ffectLst/>
                <a:ea typeface="ＭＳ 明朝"/>
                <a:cs typeface="Times New Roman"/>
              </a:rPr>
              <a:t>Enterprise B</a:t>
            </a:r>
            <a:endParaRPr lang="en-US" sz="1200" dirty="0">
              <a:effectLst/>
              <a:ea typeface="ＭＳ 明朝"/>
              <a:cs typeface="Times New Roman"/>
            </a:endParaRPr>
          </a:p>
        </p:txBody>
      </p:sp>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3505200" y="3889172"/>
            <a:ext cx="1086871" cy="835228"/>
          </a:xfrm>
          <a:prstGeom prst="rect">
            <a:avLst/>
          </a:prstGeom>
          <a:extLst>
            <a:ext uri="{FAA26D3D-D897-4be2-8F04-BA451C77F1D7}">
              <ma14:placeholderFlag xmlns:ma14="http://schemas.microsoft.com/office/mac/drawingml/2011/main" xmlns=""/>
            </a:ext>
          </a:extLst>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4876800" y="3886200"/>
            <a:ext cx="914401" cy="609600"/>
          </a:xfrm>
          <a:prstGeom prst="rect">
            <a:avLst/>
          </a:prstGeom>
          <a:extLst>
            <a:ext uri="{FAA26D3D-D897-4be2-8F04-BA451C77F1D7}">
              <ma14:placeholderFlag xmlns:ma14="http://schemas.microsoft.com/office/mac/drawingml/2011/main" xmlns=""/>
            </a:ext>
          </a:extLst>
        </p:spPr>
      </p:pic>
      <p:sp>
        <p:nvSpPr>
          <p:cNvPr id="14" name="Text Box 18"/>
          <p:cNvSpPr txBox="1"/>
          <p:nvPr/>
        </p:nvSpPr>
        <p:spPr>
          <a:xfrm>
            <a:off x="3886200" y="3619500"/>
            <a:ext cx="3048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a typeface="ＭＳ 明朝"/>
                <a:cs typeface="Times New Roman"/>
              </a:rPr>
              <a:t>C</a:t>
            </a:r>
            <a:endParaRPr lang="en-US" sz="1200" dirty="0">
              <a:effectLst/>
              <a:ea typeface="ＭＳ 明朝"/>
              <a:cs typeface="Times New Roman"/>
            </a:endParaRPr>
          </a:p>
        </p:txBody>
      </p:sp>
      <p:sp>
        <p:nvSpPr>
          <p:cNvPr id="15" name="Text Box 18"/>
          <p:cNvSpPr txBox="1"/>
          <p:nvPr/>
        </p:nvSpPr>
        <p:spPr>
          <a:xfrm>
            <a:off x="5143500" y="3581400"/>
            <a:ext cx="3429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ea typeface="ＭＳ 明朝"/>
                <a:cs typeface="Times New Roman"/>
              </a:rPr>
              <a:t>D</a:t>
            </a:r>
            <a:endParaRPr lang="en-US" sz="1200" dirty="0">
              <a:effectLst/>
              <a:ea typeface="ＭＳ 明朝"/>
              <a:cs typeface="Times New Roman"/>
            </a:endParaRPr>
          </a:p>
        </p:txBody>
      </p:sp>
      <p:sp>
        <p:nvSpPr>
          <p:cNvPr id="16" name="Text Box 18"/>
          <p:cNvSpPr txBox="1"/>
          <p:nvPr/>
        </p:nvSpPr>
        <p:spPr>
          <a:xfrm>
            <a:off x="6134100" y="3200400"/>
            <a:ext cx="1485900" cy="5334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4000" dirty="0" smtClean="0">
                <a:effectLst/>
                <a:ea typeface="ＭＳ 明朝"/>
                <a:cs typeface="Times New Roman"/>
              </a:rPr>
              <a:t>…</a:t>
            </a:r>
            <a:endParaRPr lang="en-US" sz="1200" dirty="0">
              <a:effectLst/>
              <a:ea typeface="ＭＳ 明朝"/>
              <a:cs typeface="Times New Roman"/>
            </a:endParaRPr>
          </a:p>
        </p:txBody>
      </p:sp>
      <p:sp>
        <p:nvSpPr>
          <p:cNvPr id="17" name="Text Box 21"/>
          <p:cNvSpPr txBox="1"/>
          <p:nvPr/>
        </p:nvSpPr>
        <p:spPr>
          <a:xfrm>
            <a:off x="3394159" y="5240976"/>
            <a:ext cx="1028700" cy="3429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b="1" dirty="0">
                <a:effectLst/>
                <a:ea typeface="ＭＳ 明朝"/>
                <a:cs typeface="Times New Roman"/>
              </a:rPr>
              <a:t>Cloud</a:t>
            </a:r>
            <a:endParaRPr lang="en-US" sz="1200" dirty="0">
              <a:effectLst/>
              <a:ea typeface="ＭＳ 明朝"/>
              <a:cs typeface="Times New Roman"/>
            </a:endParaRPr>
          </a:p>
        </p:txBody>
      </p:sp>
      <p:sp>
        <p:nvSpPr>
          <p:cNvPr id="18" name="7-Point Star 17"/>
          <p:cNvSpPr/>
          <p:nvPr/>
        </p:nvSpPr>
        <p:spPr>
          <a:xfrm>
            <a:off x="2335974" y="3124885"/>
            <a:ext cx="457200" cy="457200"/>
          </a:xfrm>
          <a:prstGeom prst="star7">
            <a:avLst/>
          </a:prstGeom>
          <a:solidFill>
            <a:srgbClr val="FF0000">
              <a:alpha val="55000"/>
            </a:srgb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7-Point Star 18"/>
          <p:cNvSpPr/>
          <p:nvPr/>
        </p:nvSpPr>
        <p:spPr>
          <a:xfrm>
            <a:off x="4953000" y="2514600"/>
            <a:ext cx="457200" cy="457200"/>
          </a:xfrm>
          <a:prstGeom prst="star7">
            <a:avLst/>
          </a:prstGeom>
          <a:solidFill>
            <a:srgbClr val="FF0000">
              <a:alpha val="55000"/>
            </a:srgb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Left-Up Arrow 19"/>
          <p:cNvSpPr/>
          <p:nvPr/>
        </p:nvSpPr>
        <p:spPr>
          <a:xfrm>
            <a:off x="2819400" y="3048000"/>
            <a:ext cx="2552700" cy="647700"/>
          </a:xfrm>
          <a:prstGeom prst="leftUpArrow">
            <a:avLst>
              <a:gd name="adj1" fmla="val 14193"/>
              <a:gd name="adj2" fmla="val 25000"/>
              <a:gd name="adj3" fmla="val 25000"/>
            </a:avLst>
          </a:prstGeom>
          <a:solidFill>
            <a:srgbClr val="FF0000">
              <a:alpha val="70000"/>
            </a:srgb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3241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52"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Scale>
                                      <p:cBhvr>
                                        <p:cTn id="65"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20"/>
                                        </p:tgtEl>
                                        <p:attrNameLst>
                                          <p:attrName>ppt_x</p:attrName>
                                          <p:attrName>ppt_y</p:attrName>
                                        </p:attrNameLst>
                                      </p:cBhvr>
                                    </p:animMotion>
                                    <p:animEffect transition="in" filter="fade">
                                      <p:cBhvr>
                                        <p:cTn id="6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p:bldP spid="14" grpId="0"/>
      <p:bldP spid="15" grpId="0"/>
      <p:bldP spid="16" grpId="0"/>
      <p:bldP spid="17" grpId="0"/>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7" y="228600"/>
            <a:ext cx="9144000" cy="1143000"/>
          </a:xfrm>
        </p:spPr>
        <p:txBody>
          <a:bodyPr>
            <a:normAutofit/>
          </a:bodyPr>
          <a:lstStyle/>
          <a:p>
            <a:r>
              <a:rPr lang="en-US" dirty="0" smtClean="0"/>
              <a:t>Cloud Features Enabling </a:t>
            </a:r>
            <a:r>
              <a:rPr lang="en-US" dirty="0" smtClean="0"/>
              <a:t/>
            </a:r>
            <a:br>
              <a:rPr lang="en-US" dirty="0" smtClean="0"/>
            </a:br>
            <a:r>
              <a:rPr lang="en-US" dirty="0" smtClean="0"/>
              <a:t>Stealthy </a:t>
            </a:r>
            <a:r>
              <a:rPr lang="en-US" dirty="0" smtClean="0"/>
              <a:t>Bridges</a:t>
            </a:r>
            <a:endParaRPr lang="en-US" dirty="0"/>
          </a:p>
        </p:txBody>
      </p:sp>
      <p:sp>
        <p:nvSpPr>
          <p:cNvPr id="6" name="Content Placeholder 5"/>
          <p:cNvSpPr>
            <a:spLocks noGrp="1"/>
          </p:cNvSpPr>
          <p:nvPr>
            <p:ph idx="1"/>
          </p:nvPr>
        </p:nvSpPr>
        <p:spPr>
          <a:xfrm>
            <a:off x="457200" y="1600200"/>
            <a:ext cx="8153400" cy="4419600"/>
          </a:xfrm>
        </p:spPr>
        <p:txBody>
          <a:bodyPr/>
          <a:lstStyle/>
          <a:p>
            <a:r>
              <a:rPr lang="en-US" dirty="0" smtClean="0"/>
              <a:t>Virtual Machine Image Sharing</a:t>
            </a:r>
          </a:p>
          <a:p>
            <a:pPr lvl="1"/>
            <a:r>
              <a:rPr lang="en-US" dirty="0" smtClean="0"/>
              <a:t>VMI repository</a:t>
            </a:r>
          </a:p>
          <a:p>
            <a:pPr lvl="1"/>
            <a:r>
              <a:rPr lang="en-US" dirty="0" smtClean="0"/>
              <a:t>Malicious VMI with security holes, e.g. backdoors</a:t>
            </a:r>
            <a:endParaRPr lang="en-US" dirty="0"/>
          </a:p>
          <a:p>
            <a:pPr marL="457200" lvl="1" indent="0">
              <a:buNone/>
            </a:pPr>
            <a:endParaRPr lang="en-US" dirty="0" smtClean="0"/>
          </a:p>
          <a:p>
            <a:pPr marL="457200" lvl="1" indent="0">
              <a:buNone/>
            </a:pPr>
            <a:endParaRPr lang="en-US" dirty="0" smtClean="0"/>
          </a:p>
          <a:p>
            <a:r>
              <a:rPr lang="en-US" dirty="0" smtClean="0"/>
              <a:t>Virtual Machine Co-Residency</a:t>
            </a:r>
          </a:p>
          <a:p>
            <a:pPr lvl="1"/>
            <a:r>
              <a:rPr lang="en-US" dirty="0" smtClean="0"/>
              <a:t>No perfect isolation between virtual machines</a:t>
            </a:r>
          </a:p>
          <a:p>
            <a:pPr lvl="1"/>
            <a:r>
              <a:rPr lang="en-US" dirty="0" smtClean="0"/>
              <a:t>Co-residency can be leveraged, e.g. side-channel </a:t>
            </a:r>
            <a:endParaRPr lang="en-US" dirty="0"/>
          </a:p>
        </p:txBody>
      </p:sp>
      <p:pic>
        <p:nvPicPr>
          <p:cNvPr id="3" name="Picture 2" descr="b21d05fbe7acb3ab96e56f11562e579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581400"/>
            <a:ext cx="1752600" cy="1314450"/>
          </a:xfrm>
          <a:prstGeom prst="rect">
            <a:avLst/>
          </a:prstGeom>
        </p:spPr>
      </p:pic>
      <p:pic>
        <p:nvPicPr>
          <p:cNvPr id="4" name="Picture 3" descr="u=2102240299,4240286945&amp;fm=23&amp;gp=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1" y="1523999"/>
            <a:ext cx="1524000" cy="1219200"/>
          </a:xfrm>
          <a:prstGeom prst="rect">
            <a:avLst/>
          </a:prstGeom>
        </p:spPr>
      </p:pic>
    </p:spTree>
    <p:extLst>
      <p:ext uri="{BB962C8B-B14F-4D97-AF65-F5344CB8AC3E}">
        <p14:creationId xmlns:p14="http://schemas.microsoft.com/office/powerpoint/2010/main" val="1593241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noAutofit/>
          </a:bodyPr>
          <a:lstStyle/>
          <a:p>
            <a:r>
              <a:rPr lang="en-US" dirty="0" smtClean="0"/>
              <a:t>Stealthy Bridges </a:t>
            </a:r>
            <a:r>
              <a:rPr lang="en-US" dirty="0"/>
              <a:t>are </a:t>
            </a:r>
            <a:r>
              <a:rPr lang="en-US" dirty="0" smtClean="0"/>
              <a:t/>
            </a:r>
            <a:br>
              <a:rPr lang="en-US" dirty="0" smtClean="0"/>
            </a:br>
            <a:r>
              <a:rPr lang="en-US" dirty="0" smtClean="0"/>
              <a:t>Inherently </a:t>
            </a:r>
            <a:r>
              <a:rPr lang="en-US" dirty="0"/>
              <a:t>Unknown </a:t>
            </a:r>
          </a:p>
        </p:txBody>
      </p:sp>
      <p:sp>
        <p:nvSpPr>
          <p:cNvPr id="6" name="Content Placeholder 5"/>
          <p:cNvSpPr>
            <a:spLocks noGrp="1"/>
          </p:cNvSpPr>
          <p:nvPr>
            <p:ph idx="1"/>
          </p:nvPr>
        </p:nvSpPr>
        <p:spPr>
          <a:xfrm>
            <a:off x="457200" y="1600201"/>
            <a:ext cx="8153400" cy="4419600"/>
          </a:xfrm>
        </p:spPr>
        <p:txBody>
          <a:bodyPr/>
          <a:lstStyle/>
          <a:p>
            <a:r>
              <a:rPr lang="en-US" dirty="0"/>
              <a:t>E</a:t>
            </a:r>
            <a:r>
              <a:rPr lang="en-US" dirty="0" smtClean="0"/>
              <a:t>xploit </a:t>
            </a:r>
            <a:r>
              <a:rPr lang="en-US" dirty="0"/>
              <a:t>unknown vulnerabilities </a:t>
            </a:r>
          </a:p>
          <a:p>
            <a:r>
              <a:rPr lang="en-US" dirty="0"/>
              <a:t>C</a:t>
            </a:r>
            <a:r>
              <a:rPr lang="en-US" dirty="0" smtClean="0"/>
              <a:t>annot </a:t>
            </a:r>
            <a:r>
              <a:rPr lang="en-US" dirty="0"/>
              <a:t>be easily distinguished from </a:t>
            </a:r>
            <a:r>
              <a:rPr lang="en-US" dirty="0" smtClean="0"/>
              <a:t>authorized </a:t>
            </a:r>
            <a:r>
              <a:rPr lang="en-US" dirty="0"/>
              <a:t>activities </a:t>
            </a:r>
          </a:p>
          <a:p>
            <a:pPr lvl="1"/>
            <a:r>
              <a:rPr lang="en-US" dirty="0" smtClean="0"/>
              <a:t>E.g</a:t>
            </a:r>
            <a:r>
              <a:rPr lang="en-US" dirty="0"/>
              <a:t>. side-channel attacks extract information by passively observing resources </a:t>
            </a:r>
            <a:endParaRPr lang="en-US" dirty="0" smtClean="0"/>
          </a:p>
          <a:p>
            <a:pPr lvl="1"/>
            <a:r>
              <a:rPr lang="en-US" dirty="0" smtClean="0"/>
              <a:t>E.g</a:t>
            </a:r>
            <a:r>
              <a:rPr lang="en-US" dirty="0" smtClean="0"/>
              <a:t>. Logging into an virtual machine instance by leveraging </a:t>
            </a:r>
            <a:r>
              <a:rPr lang="en-US" dirty="0"/>
              <a:t>intentionally left </a:t>
            </a:r>
            <a:r>
              <a:rPr lang="en-US" dirty="0" smtClean="0"/>
              <a:t>credentials</a:t>
            </a:r>
            <a:endParaRPr lang="en-US" dirty="0"/>
          </a:p>
          <a:p>
            <a:pPr lvl="1"/>
            <a:endParaRPr lang="en-US" dirty="0" smtClean="0"/>
          </a:p>
        </p:txBody>
      </p:sp>
    </p:spTree>
    <p:extLst>
      <p:ext uri="{BB962C8B-B14F-4D97-AF65-F5344CB8AC3E}">
        <p14:creationId xmlns:p14="http://schemas.microsoft.com/office/powerpoint/2010/main" val="3415820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912"/>
            <a:ext cx="8229600" cy="700087"/>
          </a:xfrm>
        </p:spPr>
        <p:txBody>
          <a:bodyPr>
            <a:normAutofit/>
          </a:bodyPr>
          <a:lstStyle/>
          <a:p>
            <a:r>
              <a:rPr lang="en-US" sz="3200" dirty="0" smtClean="0"/>
              <a:t>Our observation</a:t>
            </a:r>
            <a:endParaRPr lang="en-US" sz="3200" dirty="0"/>
          </a:p>
        </p:txBody>
      </p:sp>
      <p:sp>
        <p:nvSpPr>
          <p:cNvPr id="3" name="Content Placeholder 2"/>
          <p:cNvSpPr>
            <a:spLocks noGrp="1"/>
          </p:cNvSpPr>
          <p:nvPr>
            <p:ph idx="1"/>
          </p:nvPr>
        </p:nvSpPr>
        <p:spPr/>
        <p:txBody>
          <a:bodyPr/>
          <a:lstStyle/>
          <a:p>
            <a:pPr marL="0" indent="0">
              <a:buNone/>
            </a:pPr>
            <a:r>
              <a:rPr lang="en-US" dirty="0" smtClean="0"/>
              <a:t>Stealthy </a:t>
            </a:r>
            <a:r>
              <a:rPr lang="en-US" dirty="0"/>
              <a:t>bridges </a:t>
            </a:r>
            <a:r>
              <a:rPr lang="en-US" i="1" dirty="0" smtClean="0">
                <a:solidFill>
                  <a:srgbClr val="0000FF"/>
                </a:solidFill>
              </a:rPr>
              <a:t>per se </a:t>
            </a:r>
            <a:r>
              <a:rPr lang="en-US" dirty="0" smtClean="0"/>
              <a:t>are difficult to </a:t>
            </a:r>
            <a:r>
              <a:rPr lang="en-US" dirty="0"/>
              <a:t>detect, </a:t>
            </a:r>
            <a:r>
              <a:rPr lang="en-US" dirty="0" smtClean="0"/>
              <a:t>	</a:t>
            </a:r>
          </a:p>
          <a:p>
            <a:pPr marL="0" indent="0">
              <a:buNone/>
            </a:pPr>
            <a:r>
              <a:rPr lang="en-US" dirty="0" smtClean="0"/>
              <a:t>			but,</a:t>
            </a:r>
          </a:p>
          <a:p>
            <a:pPr marL="0" indent="0">
              <a:buNone/>
            </a:pPr>
            <a:r>
              <a:rPr lang="en-US" dirty="0" smtClean="0"/>
              <a:t>	</a:t>
            </a:r>
          </a:p>
          <a:p>
            <a:pPr marL="0" indent="0">
              <a:buNone/>
            </a:pPr>
            <a:r>
              <a:rPr lang="en-US" i="1" dirty="0" smtClean="0">
                <a:solidFill>
                  <a:srgbClr val="0000FF"/>
                </a:solidFill>
              </a:rPr>
              <a:t>the </a:t>
            </a:r>
            <a:r>
              <a:rPr lang="en-US" i="1" dirty="0">
                <a:solidFill>
                  <a:srgbClr val="0000FF"/>
                </a:solidFill>
              </a:rPr>
              <a:t>intrusion steps before and after</a:t>
            </a:r>
            <a:r>
              <a:rPr lang="en-US" dirty="0"/>
              <a:t> the construction of stealthy bridges may trigger some abnormal activities. </a:t>
            </a:r>
          </a:p>
          <a:p>
            <a:endParaRPr lang="en-US" dirty="0"/>
          </a:p>
        </p:txBody>
      </p:sp>
    </p:spTree>
    <p:extLst>
      <p:ext uri="{BB962C8B-B14F-4D97-AF65-F5344CB8AC3E}">
        <p14:creationId xmlns:p14="http://schemas.microsoft.com/office/powerpoint/2010/main" val="1884851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15785</TotalTime>
  <Words>2210</Words>
  <Application>Microsoft Office PowerPoint</Application>
  <PresentationFormat>On-screen Show (4:3)</PresentationFormat>
  <Paragraphs>315</Paragraphs>
  <Slides>44</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ＭＳ 明朝</vt:lpstr>
      <vt:lpstr>宋体</vt:lpstr>
      <vt:lpstr>Arial</vt:lpstr>
      <vt:lpstr>Book Antiqua</vt:lpstr>
      <vt:lpstr>Calibri</vt:lpstr>
      <vt:lpstr>Times New Roman</vt:lpstr>
      <vt:lpstr>Office Theme</vt:lpstr>
      <vt:lpstr>Acrobat Document</vt:lpstr>
      <vt:lpstr>Gaining Cyber Situation Awareness in Enterprise Networks: A Systems Approach</vt:lpstr>
      <vt:lpstr>PowerPoint Presentation</vt:lpstr>
      <vt:lpstr>Theme A</vt:lpstr>
      <vt:lpstr>Gaining Cyber SA in Enterprises</vt:lpstr>
      <vt:lpstr>Part 1</vt:lpstr>
      <vt:lpstr>The Stealthy Bridge Problem  in Cloud</vt:lpstr>
      <vt:lpstr>Cloud Features Enabling  Stealthy Bridges</vt:lpstr>
      <vt:lpstr>Stealthy Bridges are  Inherently Unknown </vt:lpstr>
      <vt:lpstr>Our observation</vt:lpstr>
      <vt:lpstr>Our Approach</vt:lpstr>
      <vt:lpstr>Logical Attack Graph</vt:lpstr>
      <vt:lpstr>Public Cloud Structure</vt:lpstr>
      <vt:lpstr>Cloud-level Attack Graph Model </vt:lpstr>
      <vt:lpstr>Bayesian Network</vt:lpstr>
      <vt:lpstr>Bayesian Network</vt:lpstr>
      <vt:lpstr>Identify the Uncertainties</vt:lpstr>
      <vt:lpstr>Uncertainty of Stealthy  Bridges Existence  </vt:lpstr>
      <vt:lpstr>Uncertainty of Attacker Action </vt:lpstr>
      <vt:lpstr>Uncertainty of Exploitation Success</vt:lpstr>
      <vt:lpstr>Uncertainty of Evidence</vt:lpstr>
      <vt:lpstr>Implementation: Cloud-level Attack Graph Generation  </vt:lpstr>
      <vt:lpstr>Implementation: BN Construction</vt:lpstr>
      <vt:lpstr>Experiment: Attack Scenario</vt:lpstr>
      <vt:lpstr>Experiment: Attack Scenario</vt:lpstr>
      <vt:lpstr>PowerPoint Presentation</vt:lpstr>
      <vt:lpstr>BN Input and Output</vt:lpstr>
      <vt:lpstr>BN Input and Output</vt:lpstr>
      <vt:lpstr>BN Input and Output</vt:lpstr>
      <vt:lpstr>Experiment 1: Evidence is observed  in the order of attack steps</vt:lpstr>
      <vt:lpstr>Experiment 2: Test the influence of  false alerts to BN  </vt:lpstr>
      <vt:lpstr>Experiment 3: Test the influence of  evidence confidence value to the BN  </vt:lpstr>
      <vt:lpstr>Experiment 4: test the affect of evidence  input order to the BN analysis  </vt:lpstr>
      <vt:lpstr>Part 2</vt:lpstr>
      <vt:lpstr>PowerPoint Presentation</vt:lpstr>
      <vt:lpstr>Overview:  service dependency discovery </vt:lpstr>
      <vt:lpstr>PowerPoint Presentation</vt:lpstr>
      <vt:lpstr>PowerPoint Presentation</vt:lpstr>
      <vt:lpstr>PowerPoint Presentation</vt:lpstr>
      <vt:lpstr>PowerPoint Presentation</vt:lpstr>
      <vt:lpstr>Evaluation </vt:lpstr>
      <vt:lpstr>PowerPoint Presentation</vt:lpstr>
      <vt:lpstr>PowerPoint Presentation</vt:lpstr>
      <vt:lpstr>Q &amp; A</vt:lpstr>
      <vt:lpstr>PowerPoint Presentation</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dc:creator>
  <cp:lastModifiedBy>Peng Liu</cp:lastModifiedBy>
  <cp:revision>697</cp:revision>
  <cp:lastPrinted>2013-10-21T15:07:19Z</cp:lastPrinted>
  <dcterms:created xsi:type="dcterms:W3CDTF">2010-09-07T23:09:17Z</dcterms:created>
  <dcterms:modified xsi:type="dcterms:W3CDTF">2014-11-16T03:44:50Z</dcterms:modified>
</cp:coreProperties>
</file>