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0"/>
  </p:notesMasterIdLst>
  <p:sldIdLst>
    <p:sldId id="289" r:id="rId3"/>
    <p:sldId id="313" r:id="rId4"/>
    <p:sldId id="291" r:id="rId5"/>
    <p:sldId id="292" r:id="rId6"/>
    <p:sldId id="295" r:id="rId7"/>
    <p:sldId id="314" r:id="rId8"/>
    <p:sldId id="315" r:id="rId9"/>
    <p:sldId id="316" r:id="rId10"/>
    <p:sldId id="317" r:id="rId11"/>
    <p:sldId id="319" r:id="rId12"/>
    <p:sldId id="320" r:id="rId13"/>
    <p:sldId id="322" r:id="rId14"/>
    <p:sldId id="321" r:id="rId15"/>
    <p:sldId id="324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1" r:id="rId25"/>
    <p:sldId id="284" r:id="rId26"/>
    <p:sldId id="333" r:id="rId27"/>
    <p:sldId id="335" r:id="rId28"/>
    <p:sldId id="334" r:id="rId29"/>
    <p:sldId id="336" r:id="rId30"/>
    <p:sldId id="337" r:id="rId31"/>
    <p:sldId id="338" r:id="rId32"/>
    <p:sldId id="340" r:id="rId33"/>
    <p:sldId id="341" r:id="rId34"/>
    <p:sldId id="342" r:id="rId35"/>
    <p:sldId id="343" r:id="rId36"/>
    <p:sldId id="344" r:id="rId37"/>
    <p:sldId id="349" r:id="rId38"/>
    <p:sldId id="347" r:id="rId39"/>
    <p:sldId id="348" r:id="rId40"/>
    <p:sldId id="350" r:id="rId41"/>
    <p:sldId id="351" r:id="rId42"/>
    <p:sldId id="356" r:id="rId43"/>
    <p:sldId id="355" r:id="rId44"/>
    <p:sldId id="293" r:id="rId45"/>
    <p:sldId id="352" r:id="rId46"/>
    <p:sldId id="353" r:id="rId47"/>
    <p:sldId id="354" r:id="rId48"/>
    <p:sldId id="294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7A9"/>
    <a:srgbClr val="FF9900"/>
    <a:srgbClr val="FFFF00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E:\MURI\Analyzer\no_p3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'no_p3_better name'!$K$1</c:f>
              <c:strCache>
                <c:ptCount val="1"/>
                <c:pt idx="0">
                  <c:v>Width</c:v>
                </c:pt>
              </c:strCache>
            </c:strRef>
          </c:tx>
          <c:invertIfNegative val="0"/>
          <c:cat>
            <c:strRef>
              <c:f>'no_p3_better name'!$B$2:$B$11</c:f>
              <c:strCache>
                <c:ptCount val="10"/>
                <c:pt idx="0">
                  <c:v>pilot1</c:v>
                </c:pt>
                <c:pt idx="1">
                  <c:v>pilot2</c:v>
                </c:pt>
                <c:pt idx="2">
                  <c:v>pilot4</c:v>
                </c:pt>
                <c:pt idx="3">
                  <c:v>101</c:v>
                </c:pt>
                <c:pt idx="4">
                  <c:v>128</c:v>
                </c:pt>
                <c:pt idx="5">
                  <c:v>174</c:v>
                </c:pt>
                <c:pt idx="6">
                  <c:v>193</c:v>
                </c:pt>
                <c:pt idx="7">
                  <c:v>239</c:v>
                </c:pt>
                <c:pt idx="8">
                  <c:v>246</c:v>
                </c:pt>
                <c:pt idx="9">
                  <c:v>285</c:v>
                </c:pt>
              </c:strCache>
            </c:strRef>
          </c:cat>
          <c:val>
            <c:numRef>
              <c:f>'no_p3_better name'!$K$2:$K$11</c:f>
              <c:numCache>
                <c:formatCode>General</c:formatCode>
                <c:ptCount val="10"/>
                <c:pt idx="0">
                  <c:v>8.0</c:v>
                </c:pt>
                <c:pt idx="1">
                  <c:v>2.0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8.0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</c:ser>
        <c:ser>
          <c:idx val="2"/>
          <c:order val="1"/>
          <c:tx>
            <c:strRef>
              <c:f>'no_p3_better name'!$L$1</c:f>
              <c:strCache>
                <c:ptCount val="1"/>
                <c:pt idx="0">
                  <c:v>Depth</c:v>
                </c:pt>
              </c:strCache>
            </c:strRef>
          </c:tx>
          <c:invertIfNegative val="0"/>
          <c:cat>
            <c:strRef>
              <c:f>'no_p3_better name'!$B$2:$B$11</c:f>
              <c:strCache>
                <c:ptCount val="10"/>
                <c:pt idx="0">
                  <c:v>pilot1</c:v>
                </c:pt>
                <c:pt idx="1">
                  <c:v>pilot2</c:v>
                </c:pt>
                <c:pt idx="2">
                  <c:v>pilot4</c:v>
                </c:pt>
                <c:pt idx="3">
                  <c:v>101</c:v>
                </c:pt>
                <c:pt idx="4">
                  <c:v>128</c:v>
                </c:pt>
                <c:pt idx="5">
                  <c:v>174</c:v>
                </c:pt>
                <c:pt idx="6">
                  <c:v>193</c:v>
                </c:pt>
                <c:pt idx="7">
                  <c:v>239</c:v>
                </c:pt>
                <c:pt idx="8">
                  <c:v>246</c:v>
                </c:pt>
                <c:pt idx="9">
                  <c:v>285</c:v>
                </c:pt>
              </c:strCache>
            </c:strRef>
          </c:cat>
          <c:val>
            <c:numRef>
              <c:f>'no_p3_better name'!$L$2:$L$11</c:f>
              <c:numCache>
                <c:formatCode>General</c:formatCode>
                <c:ptCount val="10"/>
                <c:pt idx="0">
                  <c:v>3.0</c:v>
                </c:pt>
                <c:pt idx="1">
                  <c:v>4.0</c:v>
                </c:pt>
                <c:pt idx="2">
                  <c:v>1.0</c:v>
                </c:pt>
                <c:pt idx="3">
                  <c:v>3.0</c:v>
                </c:pt>
                <c:pt idx="4">
                  <c:v>4.0</c:v>
                </c:pt>
                <c:pt idx="5">
                  <c:v>3.0</c:v>
                </c:pt>
                <c:pt idx="6">
                  <c:v>5.0</c:v>
                </c:pt>
                <c:pt idx="7">
                  <c:v>9.0</c:v>
                </c:pt>
                <c:pt idx="8">
                  <c:v>2.0</c:v>
                </c:pt>
                <c:pt idx="9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748376"/>
        <c:axId val="384595704"/>
      </c:barChart>
      <c:catAx>
        <c:axId val="582748376"/>
        <c:scaling>
          <c:orientation val="minMax"/>
        </c:scaling>
        <c:delete val="0"/>
        <c:axPos val="b"/>
        <c:majorTickMark val="out"/>
        <c:minorTickMark val="none"/>
        <c:tickLblPos val="nextTo"/>
        <c:crossAx val="384595704"/>
        <c:crosses val="autoZero"/>
        <c:auto val="1"/>
        <c:lblAlgn val="ctr"/>
        <c:lblOffset val="100"/>
        <c:noMultiLvlLbl val="0"/>
      </c:catAx>
      <c:valAx>
        <c:axId val="384595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2748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D2338-94DB-4FA7-8BF7-3F797A505B53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D1FD-D752-4A28-A74F-D0BF4426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ABAC82-3A93-4E4E-B266-652FACB668EB}" type="slidenum">
              <a:rPr lang="en-US" sz="1100" b="0"/>
              <a:pPr eaLnBrk="1" hangingPunct="1"/>
              <a:t>3</a:t>
            </a:fld>
            <a:endParaRPr lang="en-US" sz="11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9C85190-67D7-4A47-8E8A-0DC071D661F8}" type="slidenum">
              <a:rPr lang="en-US"/>
              <a:pPr algn="r" eaLnBrk="1" hangingPunct="1"/>
              <a:t>39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9889A11-D5D6-5A48-A03A-0BAAB68C5D78}" type="slidenum">
              <a:rPr lang="en-US"/>
              <a:pPr algn="r" eaLnBrk="1" hangingPunct="1"/>
              <a:t>40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0D11BB-298D-4CA3-9AE1-24B3933422F2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BDF4254-8369-4A48-B0EE-012FF7F66B09}" type="slidenum">
              <a:rPr lang="en-US"/>
              <a:pPr algn="r" eaLnBrk="1" hangingPunct="1"/>
              <a:t>44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EF7CC20-43AE-E948-9805-14B895B91D6A}" type="slidenum">
              <a:rPr lang="en-US"/>
              <a:pPr algn="r" eaLnBrk="1" hangingPunct="1"/>
              <a:t>45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AFEA3C1-0B0F-A448-A9B8-1A3E61D05AFF}" type="slidenum">
              <a:rPr lang="en-US"/>
              <a:pPr algn="r" eaLnBrk="1" hangingPunct="1"/>
              <a:t>46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0305971-B09E-2543-9BC9-3981B69C8761}" type="slidenum">
              <a:rPr lang="en-US"/>
              <a:pPr algn="r" eaLnBrk="1" hangingPunct="1"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67CF2B-929C-2F4A-BED6-712637208CC1}" type="slidenum">
              <a:rPr lang="en-US"/>
              <a:pPr algn="r" eaLnBrk="1" hangingPunct="1"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230E812-65EF-664F-8209-940185B5F5A8}" type="slidenum">
              <a:rPr lang="en-US"/>
              <a:pPr algn="r" eaLnBrk="1" hangingPunct="1"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25AFBF3-407C-7747-B6E8-45E1885B508D}" type="slidenum">
              <a:rPr lang="en-US"/>
              <a:pPr algn="r" eaLnBrk="1" hangingPunct="1"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5329C1A-0741-F745-AB34-90E44BDD7D89}" type="slidenum">
              <a:rPr lang="en-US"/>
              <a:pPr algn="r" eaLnBrk="1" hangingPunct="1"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 anchor="b"/>
          <a:lstStyle>
            <a:lvl1pPr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DEB155D-FB42-8545-8B9F-32019EC5B63F}" type="slidenum">
              <a:rPr lang="en-US"/>
              <a:pPr algn="r" eaLnBrk="1" hangingPunct="1"/>
              <a:t>26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Whether the select creates hypothesis (select</a:t>
            </a:r>
            <a:r>
              <a:rPr lang="en-US" altLang="zh-CN" baseline="0" dirty="0" smtClean="0"/>
              <a:t> could be: filtering or identifying something noteworthy)</a:t>
            </a:r>
            <a:endParaRPr lang="en-US" altLang="zh-CN" dirty="0" smtClean="0"/>
          </a:p>
          <a:p>
            <a:r>
              <a:rPr lang="en-US" altLang="zh-CN" dirty="0" smtClean="0"/>
              <a:t>First</a:t>
            </a:r>
            <a:r>
              <a:rPr lang="en-US" altLang="zh-CN" baseline="0" dirty="0" smtClean="0"/>
              <a:t> do </a:t>
            </a:r>
            <a:r>
              <a:rPr lang="en-US" altLang="zh-CN" baseline="0" dirty="0" err="1" smtClean="0"/>
              <a:t>subgraph</a:t>
            </a:r>
            <a:r>
              <a:rPr lang="en-US" altLang="zh-CN" baseline="0" dirty="0" smtClean="0"/>
              <a:t> analysis</a:t>
            </a:r>
          </a:p>
          <a:p>
            <a:r>
              <a:rPr lang="en-US" altLang="zh-CN" baseline="0" dirty="0" smtClean="0"/>
              <a:t>Then we make the select as a special node and then </a:t>
            </a:r>
            <a:r>
              <a:rPr lang="en-US" altLang="zh-CN" baseline="0" dirty="0" err="1" smtClean="0"/>
              <a:t>subgraph</a:t>
            </a:r>
            <a:r>
              <a:rPr lang="en-US" altLang="zh-CN" baseline="0" dirty="0" smtClean="0"/>
              <a:t> analysis to compare the 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91DA7-53E3-4827-81DC-09F7E5D7F05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1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Generate graph for novice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Com: they</a:t>
            </a:r>
            <a:r>
              <a:rPr lang="en-US" altLang="zh-CN" baseline="0" dirty="0" smtClean="0"/>
              <a:t> are continuously narrowing the data, not doing duplicated stuff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Link: change data sources,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91DA7-53E3-4827-81DC-09F7E5D7F05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52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4AAA-C18F-4D0A-BF6D-55E745E32EE2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AE69-A6E5-489F-8DF2-A1404F62930F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08F4-0E75-4839-B65D-E578F810D3DE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41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2560-6860-4310-B766-FC51FA098D68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2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19400" cy="39687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2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2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E86C-9784-4F4B-8021-4EE9E5533432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EBA-CC5F-40BF-B5E0-483B5A9C7CC2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6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12A1-5502-48BE-8924-5E2888B73FCF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09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9F9F-DAD9-4484-8B02-DBD981220A21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2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DA8D-4623-4396-9855-90306A90751E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2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CBC3-A679-4D41-890B-D23E7855E1A6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7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217E-5F20-412A-B2DD-7C5383472203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7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3.gif"/><Relationship Id="rId16" Type="http://schemas.openxmlformats.org/officeDocument/2006/relationships/image" Target="../media/image2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E7DD-D383-4B50-B2F9-20C78F68DD8A}" type="datetime1">
              <a:rPr lang="zh-CN" altLang="en-US" smtClean="0"/>
              <a:t>11/18/14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7" name="Picture 3" descr="psu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5" y="6021509"/>
            <a:ext cx="1524000" cy="8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3-09-12 at 1.47.50 P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372"/>
            <a:ext cx="1371600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236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6" descr="http://www.icb.ucsb.edu/partners/logos/small-aro-logo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1838"/>
            <a:ext cx="1066800" cy="1066800"/>
          </a:xfrm>
          <a:prstGeom prst="rect">
            <a:avLst/>
          </a:prstGeom>
          <a:noFill/>
        </p:spPr>
      </p:pic>
      <p:sp>
        <p:nvSpPr>
          <p:cNvPr id="15" name="Rectangle 53"/>
          <p:cNvSpPr>
            <a:spLocks noChangeArrowheads="1"/>
          </p:cNvSpPr>
          <p:nvPr/>
        </p:nvSpPr>
        <p:spPr bwMode="auto">
          <a:xfrm>
            <a:off x="0" y="12192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FE22-017A-4DBA-BF43-3205754F62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11/18/14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15" descr="Screen Shot 2013-09-12 at 1.47.50 PM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65048" cy="119177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675726"/>
            <a:ext cx="1326562" cy="5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ntranet.ist.psu.edu/co/SiteAssets/SitePages/Managing%20Information,%20Powering%20Intelligence%20Graphics/tagline-mark+black-06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0"/>
            <a:ext cx="2190749" cy="7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Non-intrusive Capturing and Analysis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200" dirty="0" smtClean="0"/>
              <a:t>Cognitive Process of Network Security Analyst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Annual Review</a:t>
            </a:r>
            <a:br>
              <a:rPr lang="en-US" sz="2700" dirty="0" smtClean="0"/>
            </a:br>
            <a:r>
              <a:rPr lang="en-US" sz="2700" dirty="0" smtClean="0"/>
              <a:t>ARO MURI on Computer-aided Human-centric Cyber SA</a:t>
            </a:r>
            <a:br>
              <a:rPr lang="en-US" sz="2700" dirty="0" smtClean="0"/>
            </a:br>
            <a:r>
              <a:rPr lang="en-US" sz="2700" dirty="0" smtClean="0"/>
              <a:t>November 18, 2014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3657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Pennsylvania State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Yen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Chen </a:t>
            </a:r>
            <a:r>
              <a:rPr lang="en-US" dirty="0" err="1" smtClean="0">
                <a:solidFill>
                  <a:schemeClr val="tx1"/>
                </a:solidFill>
              </a:rPr>
              <a:t>Zhong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Gaoyao</a:t>
            </a:r>
            <a:r>
              <a:rPr lang="en-US" dirty="0" smtClean="0">
                <a:solidFill>
                  <a:schemeClr val="tx1"/>
                </a:solidFill>
              </a:rPr>
              <a:t> Xiao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Peng Liu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419600" y="4191000"/>
            <a:ext cx="403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 smtClean="0">
                <a:solidFill>
                  <a:srgbClr val="000000"/>
                </a:solidFill>
              </a:rPr>
              <a:t>Army Research Laboratory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Robert </a:t>
            </a:r>
            <a:r>
              <a:rPr lang="en-US" dirty="0" err="1" smtClean="0">
                <a:solidFill>
                  <a:srgbClr val="000000"/>
                </a:solidFill>
              </a:rPr>
              <a:t>Erbacher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Steve Hutchinson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Renee </a:t>
            </a:r>
            <a:r>
              <a:rPr lang="en-US" dirty="0" err="1" smtClean="0">
                <a:solidFill>
                  <a:srgbClr val="000000"/>
                </a:solidFill>
              </a:rPr>
              <a:t>Etoty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Hasan</a:t>
            </a:r>
            <a:r>
              <a:rPr lang="en-US" dirty="0" smtClean="0">
                <a:solidFill>
                  <a:srgbClr val="000000"/>
                </a:solidFill>
              </a:rPr>
              <a:t> Cam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Christopher </a:t>
            </a:r>
            <a:r>
              <a:rPr lang="en-US" dirty="0" err="1" smtClean="0">
                <a:solidFill>
                  <a:srgbClr val="000000"/>
                </a:solidFill>
              </a:rPr>
              <a:t>Garneau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William </a:t>
            </a:r>
            <a:r>
              <a:rPr lang="en-US" dirty="0" err="1" smtClean="0">
                <a:solidFill>
                  <a:srgbClr val="000000"/>
                </a:solidFill>
              </a:rPr>
              <a:t>Glodek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Picture 26" descr="https://encrypted-tbn0.gstatic.com/images?q=tbn:ANd9GcTIN6eWh0NYbgcDyF8icYNPwT3UStl9GKVWuIvZwtG75isiROaBvA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28001" cy="62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" charset="0"/>
              </a:rPr>
              <a:t>Scientific </a:t>
            </a:r>
            <a:r>
              <a:rPr lang="en-US" sz="3200" b="1" dirty="0" smtClean="0">
                <a:latin typeface="Arial" charset="0"/>
              </a:rPr>
              <a:t>Principles (MURI Overview, Liu)</a:t>
            </a:r>
            <a:r>
              <a:rPr lang="en-US" sz="3200" b="1" dirty="0" smtClean="0">
                <a:latin typeface="Arial" charset="0"/>
                <a:ea typeface="宋体" charset="0"/>
                <a:cs typeface="宋体" charset="0"/>
              </a:rPr>
              <a:t> 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499F3D-6BA4-0B4E-B502-8A24A2EF5BF9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458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/>
              <a:t>Cybersecurity</a:t>
            </a:r>
            <a:r>
              <a:rPr lang="en-US" sz="2000" dirty="0"/>
              <a:t> research shows a new trend: moving from qualitative to quantitative science; from data-insufficient science to data-abundant science.   </a:t>
            </a:r>
          </a:p>
          <a:p>
            <a:pPr eaLnBrk="1" hangingPunct="1"/>
            <a:endParaRPr lang="en-US" sz="2000" dirty="0"/>
          </a:p>
          <a:p>
            <a:pPr lvl="1" eaLnBrk="1" hangingPunct="1"/>
            <a:r>
              <a:rPr lang="en-US" sz="2000" b="0" dirty="0"/>
              <a:t>The availability of sea of sensed information opens up fascinating opportunities to understand both mission and adversary activity through modeling and analytics.  This will require creative mission-aware analysis of heterogeneous data with cross-compartment and cross-abstraction-layer dependencies in the presence of significant uncertainty and untrustworthiness.   </a:t>
            </a:r>
          </a:p>
          <a:p>
            <a:pPr eaLnBrk="1" hangingPunct="1"/>
            <a:endParaRPr lang="en-US" sz="2000" dirty="0"/>
          </a:p>
          <a:p>
            <a:pPr eaLnBrk="1" hangingPunct="1">
              <a:spcAft>
                <a:spcPts val="900"/>
              </a:spcAft>
            </a:pPr>
            <a:r>
              <a:rPr lang="en-US" sz="2000" dirty="0">
                <a:solidFill>
                  <a:srgbClr val="0000FF"/>
                </a:solidFill>
              </a:rPr>
              <a:t>SA tools should incorporate human cognition and decision making characteristics at the design phase.    </a:t>
            </a:r>
          </a:p>
        </p:txBody>
      </p:sp>
    </p:spTree>
    <p:extLst>
      <p:ext uri="{BB962C8B-B14F-4D97-AF65-F5344CB8AC3E}">
        <p14:creationId xmlns:p14="http://schemas.microsoft.com/office/powerpoint/2010/main" val="258422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657600" y="1676400"/>
            <a:ext cx="4648200" cy="388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33528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rot="5400000" flipH="1" flipV="1">
            <a:off x="5257801" y="2667000"/>
            <a:ext cx="1371600" cy="3175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962400" y="4114800"/>
            <a:ext cx="1522413" cy="1370013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4038600"/>
            <a:ext cx="1600200" cy="13716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5334000" y="3505200"/>
            <a:ext cx="1253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3300"/>
                </a:solidFill>
              </a:rPr>
              <a:t>Cognitive</a:t>
            </a:r>
          </a:p>
          <a:p>
            <a:pPr algn="ctr" eaLnBrk="1" hangingPunct="1"/>
            <a:r>
              <a:rPr lang="en-US" sz="2000" dirty="0" smtClean="0">
                <a:solidFill>
                  <a:srgbClr val="FF3300"/>
                </a:solidFill>
              </a:rPr>
              <a:t>Trace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4876800" y="762000"/>
            <a:ext cx="1998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Computer and </a:t>
            </a:r>
          </a:p>
          <a:p>
            <a:pPr eaLnBrk="1" hangingPunct="1"/>
            <a:r>
              <a:rPr lang="en-US" sz="1600" dirty="0"/>
              <a:t>Information Science</a:t>
            </a:r>
          </a:p>
          <a:p>
            <a:pPr eaLnBrk="1" hangingPunct="1"/>
            <a:r>
              <a:rPr lang="en-US" sz="1600" dirty="0"/>
              <a:t>of Cyber SA</a:t>
            </a: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2590800" y="5486400"/>
            <a:ext cx="18270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Cognitive Science </a:t>
            </a:r>
          </a:p>
          <a:p>
            <a:pPr eaLnBrk="1" hangingPunct="1"/>
            <a:r>
              <a:rPr lang="en-US" sz="1600" dirty="0"/>
              <a:t>of Cyber SA</a:t>
            </a: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6308725" y="5486400"/>
            <a:ext cx="2169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Decision Making </a:t>
            </a:r>
          </a:p>
          <a:p>
            <a:pPr eaLnBrk="1" hangingPunct="1"/>
            <a:r>
              <a:rPr lang="en-US" sz="1600" dirty="0"/>
              <a:t>and Learning Science</a:t>
            </a:r>
          </a:p>
          <a:p>
            <a:pPr eaLnBrk="1" hangingPunct="1"/>
            <a:r>
              <a:rPr lang="en-US" sz="1600" dirty="0"/>
              <a:t>of Cyber SA</a:t>
            </a:r>
          </a:p>
        </p:txBody>
      </p:sp>
      <p:sp>
        <p:nvSpPr>
          <p:cNvPr id="31755" name="TextBox 17"/>
          <p:cNvSpPr txBox="1">
            <a:spLocks noChangeArrowheads="1"/>
          </p:cNvSpPr>
          <p:nvPr/>
        </p:nvSpPr>
        <p:spPr bwMode="auto">
          <a:xfrm>
            <a:off x="228600" y="304800"/>
            <a:ext cx="3743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/>
              <a:t>Q1: </a:t>
            </a:r>
            <a:r>
              <a:rPr lang="en-US" sz="2000" b="0" dirty="0">
                <a:solidFill>
                  <a:srgbClr val="FF0000"/>
                </a:solidFill>
              </a:rPr>
              <a:t>What are the differences between expert analysts and rookies?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57600" y="914400"/>
            <a:ext cx="2209800" cy="17526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2400300" y="2171700"/>
            <a:ext cx="3733800" cy="1219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581400" y="990600"/>
            <a:ext cx="3657600" cy="35052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19075" y="1773238"/>
            <a:ext cx="3743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Q2: What analytics and tools are needed to effectively boost job performance?</a:t>
            </a:r>
          </a:p>
          <a:p>
            <a:pPr eaLnBrk="1" hangingPunct="1">
              <a:defRPr/>
            </a:pPr>
            <a:endParaRPr lang="en-US" altLang="en-US" b="0" dirty="0" smtClean="0">
              <a:solidFill>
                <a:schemeClr val="accent1">
                  <a:lumMod val="7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altLang="en-US" b="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Q3: How to develop the better tools? </a:t>
            </a:r>
          </a:p>
        </p:txBody>
      </p:sp>
      <p:sp>
        <p:nvSpPr>
          <p:cNvPr id="317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F2BD74-5974-014F-A9A6-E8EACF3DEE22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057400" y="61989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Previous CTAs of Network Security Analysts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6324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Sense Making 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81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Network Analysis</a:t>
            </a:r>
            <a:r>
              <a:rPr lang="en-US" dirty="0" smtClean="0">
                <a:solidFill>
                  <a:srgbClr val="0000FF"/>
                </a:solidFill>
              </a:rPr>
              <a:t>, Temporal Causality, Argumentation Systems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3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391" grpId="0"/>
      <p:bldP spid="16392" grpId="0"/>
      <p:bldP spid="16393" grpId="0"/>
      <p:bldP spid="1639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" charset="0"/>
                <a:ea typeface="宋体" charset="0"/>
                <a:cs typeface="宋体" charset="0"/>
              </a:rPr>
              <a:t>Technical </a:t>
            </a:r>
            <a:r>
              <a:rPr lang="en-US" sz="3200" b="1" dirty="0" smtClean="0">
                <a:latin typeface="Arial" charset="0"/>
                <a:ea typeface="宋体" charset="0"/>
                <a:cs typeface="宋体" charset="0"/>
              </a:rPr>
              <a:t>Approach (MURI Overview, Liu) 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5FAA44-0CB5-5641-8F45-F4DAF356FD8F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27100" y="1371600"/>
            <a:ext cx="70866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Draw </a:t>
            </a:r>
            <a:r>
              <a:rPr lang="en-US" sz="2000" dirty="0">
                <a:solidFill>
                  <a:srgbClr val="0000FF"/>
                </a:solidFill>
              </a:rPr>
              <a:t>inspirations</a:t>
            </a:r>
            <a:r>
              <a:rPr lang="en-US" sz="2000" dirty="0"/>
              <a:t> from cognitive task analysis, simulations, modeling of analysts’ decision making, and human subject research findings.  </a:t>
            </a:r>
          </a:p>
          <a:p>
            <a:pPr eaLnBrk="1" hangingPunct="1"/>
            <a:endParaRPr lang="en-US" sz="2000" dirty="0"/>
          </a:p>
          <a:p>
            <a:pPr eaLnBrk="1" hangingPunct="1">
              <a:spcAft>
                <a:spcPts val="900"/>
              </a:spcAft>
            </a:pPr>
            <a:r>
              <a:rPr lang="en-US" sz="2000" dirty="0"/>
              <a:t>Use these inspirations to develop a </a:t>
            </a:r>
            <a:r>
              <a:rPr lang="en-US" sz="2000" dirty="0">
                <a:solidFill>
                  <a:srgbClr val="0000FF"/>
                </a:solidFill>
              </a:rPr>
              <a:t>new paradigm </a:t>
            </a:r>
            <a:r>
              <a:rPr lang="en-US" sz="2000" dirty="0"/>
              <a:t>of computer-aided cyber SA</a:t>
            </a:r>
          </a:p>
          <a:p>
            <a:pPr lvl="1" eaLnBrk="1" hangingPunct="1">
              <a:spcAft>
                <a:spcPts val="900"/>
              </a:spcAft>
            </a:pPr>
            <a:r>
              <a:rPr lang="en-US" sz="2000" b="0" dirty="0"/>
              <a:t>Develop new analytics and better tools</a:t>
            </a:r>
          </a:p>
          <a:p>
            <a:pPr lvl="1" eaLnBrk="1" hangingPunct="1">
              <a:spcAft>
                <a:spcPts val="900"/>
              </a:spcAft>
            </a:pPr>
            <a:r>
              <a:rPr lang="en-US" sz="2000" b="0" dirty="0"/>
              <a:t>Let tools and analysts work in concert</a:t>
            </a:r>
          </a:p>
          <a:p>
            <a:pPr lvl="1" eaLnBrk="1" hangingPunct="1">
              <a:spcAft>
                <a:spcPts val="900"/>
              </a:spcAft>
            </a:pPr>
            <a:r>
              <a:rPr lang="en-US" sz="2000" b="0" dirty="0"/>
              <a:t>“Green the desert” between the sensor side and the human side</a:t>
            </a:r>
          </a:p>
          <a:p>
            <a:pPr lvl="1" eaLnBrk="1" hangingPunct="1">
              <a:spcAft>
                <a:spcPts val="900"/>
              </a:spcAft>
            </a:pPr>
            <a:endParaRPr lang="en-US" sz="2000" dirty="0"/>
          </a:p>
          <a:p>
            <a:pPr eaLnBrk="1" hangingPunct="1">
              <a:spcAft>
                <a:spcPts val="900"/>
              </a:spcAft>
            </a:pPr>
            <a:r>
              <a:rPr lang="en-US" sz="2000" dirty="0"/>
              <a:t>Develop an </a:t>
            </a:r>
            <a:r>
              <a:rPr lang="en-US" sz="2000" dirty="0">
                <a:solidFill>
                  <a:srgbClr val="0000FF"/>
                </a:solidFill>
              </a:rPr>
              <a:t>end-to-end, holistic </a:t>
            </a:r>
            <a:r>
              <a:rPr lang="en-US" sz="2000" dirty="0"/>
              <a:t>solution: </a:t>
            </a:r>
          </a:p>
          <a:p>
            <a:pPr lvl="1" eaLnBrk="1" hangingPunct="1">
              <a:spcAft>
                <a:spcPts val="900"/>
              </a:spcAft>
            </a:pPr>
            <a:r>
              <a:rPr lang="en-US" sz="2000" b="0" dirty="0"/>
              <a:t>In contrast, prior work treated the three vertices of the “triangle” as disjoint research areas</a:t>
            </a:r>
          </a:p>
        </p:txBody>
      </p:sp>
    </p:spTree>
    <p:extLst>
      <p:ext uri="{BB962C8B-B14F-4D97-AF65-F5344CB8AC3E}">
        <p14:creationId xmlns:p14="http://schemas.microsoft.com/office/powerpoint/2010/main" val="1910978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New Paradigm: A Non-intrusive Capturing of the Cognitive Process of Analysts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Inspired by the challenges of previous CTA’s</a:t>
            </a:r>
          </a:p>
          <a:p>
            <a:pPr lvl="1"/>
            <a:r>
              <a:rPr lang="en-US" dirty="0" smtClean="0"/>
              <a:t>CTA’s are costly</a:t>
            </a:r>
          </a:p>
          <a:p>
            <a:pPr lvl="1"/>
            <a:r>
              <a:rPr lang="en-US" dirty="0" smtClean="0"/>
              <a:t>Difficult to obtain the fine-grained cognitive processes of analysts</a:t>
            </a:r>
          </a:p>
          <a:p>
            <a:r>
              <a:rPr lang="en-US" dirty="0" smtClean="0"/>
              <a:t>Informed by Sense Making Theory</a:t>
            </a:r>
          </a:p>
          <a:p>
            <a:pPr lvl="1"/>
            <a:r>
              <a:rPr lang="en-US" dirty="0" smtClean="0"/>
              <a:t>Provides domain-agonistic constructs: Actions, Observations, Hypotheses (AOH)</a:t>
            </a:r>
          </a:p>
          <a:p>
            <a:r>
              <a:rPr lang="en-US" dirty="0" smtClean="0"/>
              <a:t>Non-intrusive capture of AOH-based cognitive traces of analysts.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1316355" cy="122999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8742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AOH-based Cognitive Trace</a:t>
            </a:r>
            <a:endParaRPr lang="en-US" dirty="0"/>
          </a:p>
        </p:txBody>
      </p:sp>
      <p:pic>
        <p:nvPicPr>
          <p:cNvPr id="4" name="图片 7"/>
          <p:cNvPicPr>
            <a:picLocks noGrp="1" noChangeAspect="1"/>
          </p:cNvPicPr>
          <p:nvPr>
            <p:ph idx="1"/>
          </p:nvPr>
        </p:nvPicPr>
        <p:blipFill>
          <a:blip r:embed="rId2"/>
          <a:srcRect t="-11851" b="-11851"/>
          <a:stretch>
            <a:fillRect/>
          </a:stretch>
        </p:blipFill>
        <p:spPr>
          <a:xfrm>
            <a:off x="762000" y="1550188"/>
            <a:ext cx="7509135" cy="45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2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Framework for Capturing AOH-based Cognitive Trace</a:t>
            </a:r>
            <a:endParaRPr lang="en-US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7888224" cy="31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Architecture of Cognitive Trace Capture Tool (ARSCA)</a:t>
            </a:r>
            <a:endParaRPr lang="en-US" dirty="0"/>
          </a:p>
        </p:txBody>
      </p:sp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>
          <a:blip r:embed="rId2"/>
          <a:srcRect l="-137" r="-137"/>
          <a:stretch>
            <a:fillRect/>
          </a:stretch>
        </p:blipFill>
        <p:spPr>
          <a:xfrm>
            <a:off x="762000" y="1828800"/>
            <a:ext cx="7848600" cy="43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Interface of ARSCA</a:t>
            </a:r>
            <a:endParaRPr lang="en-US" dirty="0"/>
          </a:p>
        </p:txBody>
      </p:sp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>
          <a:blip r:embed="rId2"/>
          <a:srcRect l="-59229" r="-59229"/>
          <a:stretch>
            <a:fillRect/>
          </a:stretch>
        </p:blipFill>
        <p:spPr>
          <a:xfrm>
            <a:off x="-914400" y="1295400"/>
            <a:ext cx="9968996" cy="54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Network Topology of VAST 2012</a:t>
            </a:r>
            <a:endParaRPr lang="en-US" dirty="0"/>
          </a:p>
        </p:txBody>
      </p:sp>
      <p:pic>
        <p:nvPicPr>
          <p:cNvPr id="4" name="图片 3" descr="C:\Users\Amy\Google Drive\VAST\VAST 2012\Mini 2 Bank of Money regional Network Op\MC2-Vast2012\topolog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5" r="-859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37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AOH Objects and Their Relationships in An Analyst’s Cognitive Trace</a:t>
            </a:r>
            <a:endParaRPr lang="en-US" sz="3600" dirty="0"/>
          </a:p>
        </p:txBody>
      </p:sp>
      <p:pic>
        <p:nvPicPr>
          <p:cNvPr id="4" name="图片 4"/>
          <p:cNvPicPr>
            <a:picLocks noGrp="1" noChangeAspect="1"/>
          </p:cNvPicPr>
          <p:nvPr>
            <p:ph idx="1"/>
          </p:nvPr>
        </p:nvPicPr>
        <p:blipFill>
          <a:blip r:embed="rId2"/>
          <a:srcRect t="-33155" b="-33155"/>
          <a:stretch>
            <a:fillRect/>
          </a:stretch>
        </p:blipFill>
        <p:spPr>
          <a:xfrm>
            <a:off x="381000" y="12192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1318498"/>
            <a:ext cx="4648200" cy="26439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4025900"/>
            <a:ext cx="46482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75200" y="4013200"/>
            <a:ext cx="43688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263" y="1318498"/>
            <a:ext cx="4529137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Objectives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  <a:p>
            <a:pPr marL="117475" indent="-11747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Understand the cognitive process of cyber analysts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Non-intrusive capture of the cognitive process of cyber analysts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Automated analysis of the cognitive traces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Design training procedure based on an improved understanding about the cognitive process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</a:rPr>
              <a:t>Design cognitive aids based on improved understanding about the cognitive process of analysts.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117475" indent="-117475">
              <a:spcBef>
                <a:spcPct val="2000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4038600"/>
            <a:ext cx="47529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Scientific/Technical Approach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Developed a general framework for capturing cognitive traces based on Action-Observation-Hypothesis (AOH) model. 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E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xtended Analytical Reasoning Support Tool for Cyber Analysis (ARSCA) to integrate with incident reports.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Designed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</a:rPr>
              <a:t>experiments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for studying the potential benefits of linking incident reports to relevant cognitive traces.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Introduced a novel Network Representation of filtering activities for extracting data triage behaviors of analysts.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</a:rPr>
              <a:t>Developed an algorithm for automating the construction of  Filtering Networks from cognitive traces.</a:t>
            </a:r>
          </a:p>
          <a:p>
            <a:pPr marL="630238" lvl="1" indent="-173038"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lang="en-US" sz="1400" i="1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</a:p>
          <a:p>
            <a:pPr marL="171450" indent="-171450"/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76519" y="4069576"/>
            <a:ext cx="4519881" cy="29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Accomplishments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Conducted additional experiments, in collaboration with Army Research Lab, involving CNDSP analysts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Initial trace </a:t>
            </a:r>
            <a:r>
              <a:rPr lang="en-US" sz="1300" dirty="0">
                <a:solidFill>
                  <a:prstClr val="black"/>
                </a:solidFill>
                <a:latin typeface="Times New Roman" pitchFamily="18" charset="0"/>
              </a:rPr>
              <a:t>analysis </a:t>
            </a: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suggest relationship between characteristics of traces and performance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  <a:latin typeface="Times New Roman" pitchFamily="18" charset="0"/>
              </a:rPr>
              <a:t>Initial analysis of filtering networks indicate different data triage strategies among analysts.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Opportunities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Technology Transition: Support shift transition among analysts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Technology Transition: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</a:rPr>
              <a:t>ARSCA-based training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procedure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Investigate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</a:rPr>
              <a:t>the difference strategies between experts and novice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</a:rPr>
              <a:t> Investigate using aggregated analyst experiences to support analytical reasoning process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1318498"/>
            <a:ext cx="0" cy="2643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014" y="0"/>
            <a:ext cx="6948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Computer-Aided Human Centric Cyber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Situation Awareness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J. Yen, C.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Zhong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G. Xiao, P. Liu,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R.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Erbacher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S. Hutchinson, R.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Etoty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H. Cam, C.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Garneau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W. </a:t>
            </a:r>
            <a:r>
              <a:rPr lang="en-US" sz="1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Glodek</a:t>
            </a:r>
            <a:endParaRPr lang="en-US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048000"/>
            <a:ext cx="950680" cy="903355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4"/>
          <a:srcRect l="-137" r="-137"/>
          <a:stretch>
            <a:fillRect/>
          </a:stretch>
        </p:blipFill>
        <p:spPr>
          <a:xfrm>
            <a:off x="4800600" y="1524000"/>
            <a:ext cx="3276600" cy="1981200"/>
          </a:xfrm>
          <a:prstGeom prst="rect">
            <a:avLst/>
          </a:prstGeom>
        </p:spPr>
      </p:pic>
      <p:sp>
        <p:nvSpPr>
          <p:cNvPr id="2" name="Bent Arrow 1"/>
          <p:cNvSpPr/>
          <p:nvPr/>
        </p:nvSpPr>
        <p:spPr>
          <a:xfrm rot="5400000">
            <a:off x="8115300" y="2019300"/>
            <a:ext cx="457200" cy="3810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8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7283"/>
              </p:ext>
            </p:extLst>
          </p:nvPr>
        </p:nvGraphicFramePr>
        <p:xfrm>
          <a:off x="8001000" y="2514600"/>
          <a:ext cx="1032270" cy="68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Graph" r:id="rId5" imgW="5486400" imgH="3657600" progId="MtbGraph.Document.16">
                  <p:embed/>
                </p:oleObj>
              </mc:Choice>
              <mc:Fallback>
                <p:oleObj name="Graph" r:id="rId5" imgW="5486400" imgH="3657600" progId="MtbGraph.Document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1032270" cy="688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35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An Example of Trace File</a:t>
            </a:r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221276" cy="51059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18288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27432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5029200"/>
            <a:ext cx="640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38862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Action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Hypothesis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Observations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Observations</a:t>
            </a:r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705600" cy="55972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Cognitive Traces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1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The Completion Time and the Number of A-O-H Objects Grouped by Performance </a:t>
            </a:r>
            <a:r>
              <a:rPr lang="en-US" altLang="zh-CN" sz="2800" dirty="0"/>
              <a:t>Scores </a:t>
            </a:r>
            <a:endParaRPr lang="zh-CN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28607"/>
              </p:ext>
            </p:extLst>
          </p:nvPr>
        </p:nvGraphicFramePr>
        <p:xfrm>
          <a:off x="762000" y="1143000"/>
          <a:ext cx="7510272" cy="498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510272" cy="4988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460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and Numbers of Operations Across Ten Analysts</a:t>
            </a:r>
            <a:endParaRPr lang="en-US" dirty="0"/>
          </a:p>
        </p:txBody>
      </p:sp>
      <p:graphicFrame>
        <p:nvGraphicFramePr>
          <p:cNvPr id="4" name="对象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79939"/>
              </p:ext>
            </p:extLst>
          </p:nvPr>
        </p:nvGraphicFramePr>
        <p:xfrm>
          <a:off x="1066800" y="1526381"/>
          <a:ext cx="6858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6381"/>
                        <a:ext cx="6858000" cy="457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14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Width and Depth of Hypothesis Trees</a:t>
            </a:r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328927"/>
              </p:ext>
            </p:extLst>
          </p:nvPr>
        </p:nvGraphicFramePr>
        <p:xfrm>
          <a:off x="762000" y="2133600"/>
          <a:ext cx="738187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CC277-C6CE-459D-82D7-5C603A5FF58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73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Operations </a:t>
            </a:r>
            <a:r>
              <a:rPr lang="en-US" dirty="0" err="1" smtClean="0"/>
              <a:t>vs</a:t>
            </a:r>
            <a:r>
              <a:rPr lang="en-US" dirty="0" smtClean="0"/>
              <a:t> Performance </a:t>
            </a:r>
            <a:endParaRPr lang="en-US" dirty="0"/>
          </a:p>
        </p:txBody>
      </p:sp>
      <p:graphicFrame>
        <p:nvGraphicFramePr>
          <p:cNvPr id="4" name="对象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851946"/>
              </p:ext>
            </p:extLst>
          </p:nvPr>
        </p:nvGraphicFramePr>
        <p:xfrm>
          <a:off x="1066799" y="1526380"/>
          <a:ext cx="6740129" cy="449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1526380"/>
                        <a:ext cx="6740129" cy="4493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514600" y="4419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b="1" dirty="0">
                <a:latin typeface="Arial" charset="0"/>
                <a:ea typeface="宋体" charset="0"/>
                <a:cs typeface="宋体" charset="0"/>
              </a:rPr>
              <a:t>The proposed cyber SA </a:t>
            </a:r>
            <a:r>
              <a:rPr lang="en-US" altLang="zh-CN" sz="3200" b="1" dirty="0" smtClean="0">
                <a:latin typeface="Arial" charset="0"/>
                <a:ea typeface="宋体" charset="0"/>
                <a:cs typeface="宋体" charset="0"/>
              </a:rPr>
              <a:t>framework </a:t>
            </a:r>
            <a:br>
              <a:rPr lang="en-US" altLang="zh-CN" sz="3200" b="1" dirty="0" smtClean="0"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3200" b="1" dirty="0" smtClean="0">
                <a:latin typeface="Arial" charset="0"/>
                <a:ea typeface="宋体" charset="0"/>
                <a:cs typeface="宋体" charset="0"/>
              </a:rPr>
              <a:t>(MURI Overview, Liu) 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38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71550" indent="-5143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q"/>
            </a:pPr>
            <a:r>
              <a:rPr lang="en-US" sz="2400" dirty="0"/>
              <a:t>The life-cycle side</a:t>
            </a:r>
            <a:endParaRPr lang="en-US" sz="1200" dirty="0"/>
          </a:p>
          <a:p>
            <a:pPr lvl="1" eaLnBrk="1" hangingPunct="1">
              <a:buFont typeface="Wingdings" charset="0"/>
              <a:buChar char="q"/>
            </a:pPr>
            <a:r>
              <a:rPr lang="en-US" sz="2000" dirty="0"/>
              <a:t>Shows the SA tasks in each </a:t>
            </a:r>
            <a:r>
              <a:rPr lang="en-US" sz="2000" dirty="0">
                <a:solidFill>
                  <a:srgbClr val="0000FF"/>
                </a:solidFill>
              </a:rPr>
              <a:t>stage</a:t>
            </a:r>
            <a:r>
              <a:rPr lang="en-US" sz="2000" dirty="0"/>
              <a:t> of cyber SA</a:t>
            </a:r>
          </a:p>
          <a:p>
            <a:pPr lvl="1" eaLnBrk="1" hangingPunct="1">
              <a:buFont typeface="Wingdings" charset="0"/>
              <a:buChar char="q"/>
            </a:pPr>
            <a:r>
              <a:rPr lang="en-US" sz="2000" dirty="0"/>
              <a:t>Vision pushes us to “</a:t>
            </a:r>
            <a:r>
              <a:rPr lang="en-US" sz="2000" dirty="0">
                <a:solidFill>
                  <a:srgbClr val="0000FF"/>
                </a:solidFill>
              </a:rPr>
              <a:t>think out-of-the-box</a:t>
            </a:r>
            <a:r>
              <a:rPr lang="en-US" sz="2000" dirty="0"/>
              <a:t>” in performing these tasks </a:t>
            </a:r>
          </a:p>
          <a:p>
            <a:pPr lvl="1" eaLnBrk="1" hangingPunct="1">
              <a:buFont typeface="Wingdings" charset="0"/>
              <a:buChar char="q"/>
            </a:pPr>
            <a:endParaRPr lang="en-US" sz="2000" dirty="0"/>
          </a:p>
          <a:p>
            <a:pPr eaLnBrk="1" hangingPunct="1">
              <a:buFont typeface="Wingdings" charset="0"/>
              <a:buChar char="q"/>
            </a:pPr>
            <a:r>
              <a:rPr lang="en-US" sz="2400" dirty="0"/>
              <a:t>The computer-aided cognition side</a:t>
            </a:r>
            <a:endParaRPr lang="en-US" sz="1600" dirty="0"/>
          </a:p>
          <a:p>
            <a:pPr lvl="1" eaLnBrk="1" hangingPunct="1">
              <a:buFont typeface="Wingdings" charset="0"/>
              <a:buChar char="q"/>
            </a:pPr>
            <a:r>
              <a:rPr lang="en-US" sz="2000" dirty="0"/>
              <a:t>Build the right cognition models</a:t>
            </a:r>
          </a:p>
          <a:p>
            <a:pPr lvl="1" eaLnBrk="1" hangingPunct="1">
              <a:buFont typeface="Wingdings" charset="0"/>
              <a:buChar char="q"/>
            </a:pPr>
            <a:r>
              <a:rPr lang="en-US" sz="2000" dirty="0"/>
              <a:t>Build cognition-friendly SA tools  </a:t>
            </a:r>
            <a:endParaRPr lang="en-US" sz="2000" dirty="0" smtClean="0"/>
          </a:p>
          <a:p>
            <a:pPr lvl="1" eaLnBrk="1" hangingPunct="1">
              <a:buFont typeface="Wingdings" charset="0"/>
              <a:buChar char="q"/>
            </a:pPr>
            <a:endParaRPr lang="en-US" sz="2000" dirty="0"/>
          </a:p>
          <a:p>
            <a:pPr>
              <a:buFont typeface="Wingdings" charset="0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A link of the two sides is the analysis of cognitive trace</a:t>
            </a:r>
          </a:p>
          <a:p>
            <a:pPr lvl="1">
              <a:buFont typeface="Wingdings" charset="0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Traces are collected from stages in the life-cycle side</a:t>
            </a:r>
          </a:p>
          <a:p>
            <a:pPr lvl="1">
              <a:buFont typeface="Wingdings" charset="0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Analysis results can be used to build computer-aided cognition models/supports.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820" name="TextBox 12"/>
          <p:cNvSpPr txBox="1">
            <a:spLocks noChangeArrowheads="1"/>
          </p:cNvSpPr>
          <p:nvPr/>
        </p:nvSpPr>
        <p:spPr bwMode="auto">
          <a:xfrm>
            <a:off x="533400" y="1524000"/>
            <a:ext cx="418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It is a ‘coin’ with two sides: 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998A37-D6EE-3541-8389-C302568D1F23}" type="slidenum">
              <a:rPr lang="en-US" sz="1400"/>
              <a:pPr/>
              <a:t>26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8397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Cognitive Trace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Scalability</a:t>
            </a:r>
            <a:r>
              <a:rPr lang="en-US" dirty="0" smtClean="0"/>
              <a:t> for Big Data: Enables efficient analysis of a large number of cognitive traces.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Domain-agonistic </a:t>
            </a:r>
            <a:r>
              <a:rPr lang="en-US" dirty="0" smtClean="0"/>
              <a:t>analysis methodology: Aim to extract patterns of analyst behaviors that have broad applicability.</a:t>
            </a:r>
          </a:p>
          <a:p>
            <a:pPr lvl="1"/>
            <a:r>
              <a:rPr lang="en-US" dirty="0" smtClean="0"/>
              <a:t>Data Triage Behaviors</a:t>
            </a:r>
          </a:p>
          <a:p>
            <a:r>
              <a:rPr lang="en-US" dirty="0" smtClean="0"/>
              <a:t>Leverages qualitative observations from traces and quantitative network analysis methods.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4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Three Filtering Activities Captured in Trace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for certain condition on a data source</a:t>
            </a:r>
          </a:p>
          <a:p>
            <a:r>
              <a:rPr lang="en-US" dirty="0" smtClean="0"/>
              <a:t>Select a set of observations with certain common conditions</a:t>
            </a:r>
          </a:p>
          <a:p>
            <a:r>
              <a:rPr lang="en-US" dirty="0" smtClean="0"/>
              <a:t>Search for certain condition on a data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4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Filtering for a Condition (FILTER)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999487"/>
            <a:ext cx="7886700" cy="4177475"/>
          </a:xfrm>
        </p:spPr>
        <p:txBody>
          <a:bodyPr/>
          <a:lstStyle/>
          <a:p>
            <a:r>
              <a:rPr lang="en-US" altLang="zh-CN" dirty="0" smtClean="0"/>
              <a:t>FILTER </a:t>
            </a:r>
          </a:p>
          <a:p>
            <a:r>
              <a:rPr lang="en-US" altLang="zh-CN" sz="2000" dirty="0" smtClean="0"/>
              <a:t>&lt;</a:t>
            </a:r>
            <a:r>
              <a:rPr lang="en-US" altLang="zh-CN" sz="2000" dirty="0"/>
              <a:t>Item Timestamp="08/08 16:15:50"&gt;</a:t>
            </a:r>
            <a:br>
              <a:rPr lang="en-US" altLang="zh-CN" sz="2000" dirty="0"/>
            </a:br>
            <a:r>
              <a:rPr lang="en-US" altLang="zh-CN" sz="2000" dirty="0"/>
              <a:t>FILTER(</a:t>
            </a:r>
            <a:br>
              <a:rPr lang="en-US" altLang="zh-CN" sz="2000" dirty="0"/>
            </a:br>
            <a:r>
              <a:rPr lang="en-US" altLang="zh-CN" sz="2000" dirty="0"/>
              <a:t> Select * from Task2IDS where </a:t>
            </a:r>
            <a:r>
              <a:rPr lang="en-US" altLang="zh-CN" sz="2000" dirty="0" err="1"/>
              <a:t>DestPort</a:t>
            </a:r>
            <a:r>
              <a:rPr lang="en-US" altLang="zh-CN" sz="2000" dirty="0"/>
              <a:t>!= '80',</a:t>
            </a:r>
            <a:br>
              <a:rPr lang="en-US" altLang="zh-CN" sz="2000" dirty="0"/>
            </a:br>
            <a:r>
              <a:rPr lang="en-US" altLang="zh-CN" sz="2000" dirty="0"/>
              <a:t>Task2IDS</a:t>
            </a:r>
            <a:br>
              <a:rPr lang="en-US" altLang="zh-CN" sz="2000" dirty="0"/>
            </a:br>
            <a:r>
              <a:rPr lang="en-US" altLang="zh-CN" sz="2000" dirty="0"/>
              <a:t>)</a:t>
            </a:r>
            <a:br>
              <a:rPr lang="en-US" altLang="zh-CN" sz="2000" dirty="0"/>
            </a:br>
            <a:r>
              <a:rPr lang="en-US" altLang="zh-CN" sz="2000" dirty="0"/>
              <a:t>&lt;/Item&gt;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7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5"/>
          <p:cNvSpPr txBox="1">
            <a:spLocks noChangeArrowheads="1"/>
          </p:cNvSpPr>
          <p:nvPr/>
        </p:nvSpPr>
        <p:spPr bwMode="auto">
          <a:xfrm>
            <a:off x="7543800" y="4495800"/>
            <a:ext cx="135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System Analysts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15097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57400" y="17526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21336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2982913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8" name="TextBox 19"/>
          <p:cNvSpPr txBox="1">
            <a:spLocks noChangeArrowheads="1"/>
          </p:cNvSpPr>
          <p:nvPr/>
        </p:nvSpPr>
        <p:spPr bwMode="auto">
          <a:xfrm>
            <a:off x="228600" y="32004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/>
              <a:t>Computer network</a:t>
            </a:r>
          </a:p>
        </p:txBody>
      </p:sp>
      <p:sp>
        <p:nvSpPr>
          <p:cNvPr id="5129" name="TextBox 20"/>
          <p:cNvSpPr txBox="1">
            <a:spLocks noChangeArrowheads="1"/>
          </p:cNvSpPr>
          <p:nvPr/>
        </p:nvSpPr>
        <p:spPr bwMode="auto">
          <a:xfrm>
            <a:off x="1752600" y="609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Software</a:t>
            </a:r>
          </a:p>
          <a:p>
            <a:pPr eaLnBrk="1" hangingPunct="1"/>
            <a:r>
              <a:rPr lang="en-US" sz="1200"/>
              <a:t>Sensors, probes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Hyper Sentry</a:t>
            </a:r>
          </a:p>
          <a:p>
            <a:pPr eaLnBrk="1" hangingPunct="1">
              <a:buFont typeface="Arial" charset="0"/>
              <a:buChar char="•"/>
            </a:pPr>
            <a:r>
              <a:rPr lang="en-US" sz="1000"/>
              <a:t> Cruiser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15240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1" name="TextBox 23"/>
          <p:cNvSpPr txBox="1">
            <a:spLocks noChangeArrowheads="1"/>
          </p:cNvSpPr>
          <p:nvPr/>
        </p:nvSpPr>
        <p:spPr bwMode="auto">
          <a:xfrm rot="-5400000">
            <a:off x="5634038" y="2214562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Multi-Sensory Human Computer Interaction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7086600" y="2384425"/>
            <a:ext cx="381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2362200" y="3581400"/>
            <a:ext cx="1219200" cy="10668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>
              <a:solidFill>
                <a:schemeClr val="tx1"/>
              </a:solidFill>
            </a:endParaRPr>
          </a:p>
          <a:p>
            <a:pPr algn="ctr">
              <a:buFont typeface="Arial" charset="0"/>
              <a:buChar char="•"/>
              <a:defRPr/>
            </a:pPr>
            <a:endParaRPr lang="en-US" sz="900">
              <a:solidFill>
                <a:schemeClr val="tx1"/>
              </a:solidFill>
            </a:endParaRP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Enterprise Model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Activity Logs 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IDS reports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900">
                <a:solidFill>
                  <a:schemeClr val="tx1"/>
                </a:solidFill>
              </a:rPr>
              <a:t> Vulnerabilities</a:t>
            </a:r>
          </a:p>
          <a:p>
            <a:pPr algn="ctr">
              <a:defRPr/>
            </a:pPr>
            <a:r>
              <a:rPr lang="en-US" sz="9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304800"/>
            <a:ext cx="2514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Cognitive Models &amp; Decision Aids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Instance Based Learning Models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 Simulation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 Measures of SA &amp; Shared SA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67000" y="990600"/>
            <a:ext cx="609600" cy="2209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6" name="TextBox 29"/>
          <p:cNvSpPr txBox="1">
            <a:spLocks noChangeArrowheads="1"/>
          </p:cNvSpPr>
          <p:nvPr/>
        </p:nvSpPr>
        <p:spPr bwMode="auto">
          <a:xfrm>
            <a:off x="2057400" y="23256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5137" name="TextBox 30"/>
          <p:cNvSpPr txBox="1">
            <a:spLocks noChangeArrowheads="1"/>
          </p:cNvSpPr>
          <p:nvPr/>
        </p:nvSpPr>
        <p:spPr bwMode="auto">
          <a:xfrm>
            <a:off x="2057400" y="2347913"/>
            <a:ext cx="27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 </a:t>
            </a:r>
          </a:p>
        </p:txBody>
      </p:sp>
      <p:sp>
        <p:nvSpPr>
          <p:cNvPr id="5138" name="TextBox 31"/>
          <p:cNvSpPr txBox="1">
            <a:spLocks noChangeArrowheads="1"/>
          </p:cNvSpPr>
          <p:nvPr/>
        </p:nvSpPr>
        <p:spPr bwMode="auto">
          <a:xfrm rot="-5400000">
            <a:off x="2086769" y="1875631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/>
              <a:t>Data Conditioning</a:t>
            </a:r>
          </a:p>
          <a:p>
            <a:pPr algn="ctr" eaLnBrk="1" hangingPunct="1"/>
            <a:r>
              <a:rPr lang="en-US" sz="1200"/>
              <a:t>Association &amp; Correlation</a:t>
            </a:r>
          </a:p>
        </p:txBody>
      </p:sp>
      <p:sp>
        <p:nvSpPr>
          <p:cNvPr id="33" name="Up-Down Arrow 32"/>
          <p:cNvSpPr/>
          <p:nvPr/>
        </p:nvSpPr>
        <p:spPr>
          <a:xfrm>
            <a:off x="6781800" y="1219200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362200" y="1795463"/>
            <a:ext cx="304800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2895600" y="3200400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339975" y="2176463"/>
            <a:ext cx="304800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339975" y="2994025"/>
            <a:ext cx="3048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9200" y="1600200"/>
            <a:ext cx="12192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5400" y="1619250"/>
            <a:ext cx="1143000" cy="1724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Automated </a:t>
            </a:r>
          </a:p>
          <a:p>
            <a:pPr>
              <a:defRPr/>
            </a:pPr>
            <a:r>
              <a:rPr lang="en-US" sz="1200" dirty="0"/>
              <a:t>Reasoning </a:t>
            </a:r>
          </a:p>
          <a:p>
            <a:pPr>
              <a:defRPr/>
            </a:pPr>
            <a:r>
              <a:rPr lang="en-US" sz="1200" dirty="0"/>
              <a:t>Tools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000" dirty="0"/>
              <a:t>  R-CAST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1000" dirty="0"/>
              <a:t>Plan-based narratives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1000" dirty="0"/>
              <a:t>Graphical models</a:t>
            </a:r>
          </a:p>
          <a:p>
            <a:pPr marL="119063" indent="-119063">
              <a:buFont typeface="Arial" pitchFamily="34" charset="0"/>
              <a:buChar char="•"/>
              <a:defRPr/>
            </a:pPr>
            <a:r>
              <a:rPr lang="en-US" sz="1000" dirty="0"/>
              <a:t>Uncertainty analysis</a:t>
            </a:r>
          </a:p>
        </p:txBody>
      </p:sp>
      <p:sp>
        <p:nvSpPr>
          <p:cNvPr id="43" name="Up-Down Arrow 42"/>
          <p:cNvSpPr/>
          <p:nvPr/>
        </p:nvSpPr>
        <p:spPr>
          <a:xfrm>
            <a:off x="5562600" y="3429000"/>
            <a:ext cx="152400" cy="1295400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6705600" y="3429000"/>
            <a:ext cx="152400" cy="1295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6248400" y="2384425"/>
            <a:ext cx="304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5638800" y="1257300"/>
            <a:ext cx="152400" cy="304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57600" y="1600200"/>
            <a:ext cx="10668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Information Aggregation &amp; Fusion</a:t>
            </a:r>
          </a:p>
          <a:p>
            <a:pPr marL="112713" indent="-57150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 Transaction Graph  methods</a:t>
            </a:r>
          </a:p>
          <a:p>
            <a:pPr marL="112713" indent="-57150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</a:rPr>
              <a:t>Damage assessment</a:t>
            </a:r>
          </a:p>
        </p:txBody>
      </p:sp>
      <p:sp>
        <p:nvSpPr>
          <p:cNvPr id="48" name="Left-Right Arrow 47"/>
          <p:cNvSpPr/>
          <p:nvPr/>
        </p:nvSpPr>
        <p:spPr>
          <a:xfrm>
            <a:off x="4724400" y="2384425"/>
            <a:ext cx="304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3276600" y="2384425"/>
            <a:ext cx="304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53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1066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eft-Right Arrow 49"/>
          <p:cNvSpPr/>
          <p:nvPr/>
        </p:nvSpPr>
        <p:spPr>
          <a:xfrm rot="19571566">
            <a:off x="7188200" y="102235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1839750">
            <a:off x="7107238" y="347345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4800600"/>
            <a:ext cx="3657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5158" name="Group 53"/>
          <p:cNvGrpSpPr>
            <a:grpSpLocks/>
          </p:cNvGrpSpPr>
          <p:nvPr/>
        </p:nvGrpSpPr>
        <p:grpSpPr bwMode="auto">
          <a:xfrm>
            <a:off x="4191000" y="5029200"/>
            <a:ext cx="3048000" cy="1447800"/>
            <a:chOff x="152400" y="1447800"/>
            <a:chExt cx="7162800" cy="3962400"/>
          </a:xfrm>
        </p:grpSpPr>
        <p:pic>
          <p:nvPicPr>
            <p:cNvPr id="516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456807"/>
              <a:ext cx="1509712" cy="150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1905794" y="2590467"/>
              <a:ext cx="227569" cy="23027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5794" y="2972804"/>
              <a:ext cx="227569" cy="22592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5794" y="3820026"/>
              <a:ext cx="227569" cy="2302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72" name="TextBox 58"/>
            <p:cNvSpPr txBox="1">
              <a:spLocks noChangeArrowheads="1"/>
            </p:cNvSpPr>
            <p:nvPr/>
          </p:nvSpPr>
          <p:spPr bwMode="auto">
            <a:xfrm>
              <a:off x="152400" y="4038599"/>
              <a:ext cx="1600200" cy="92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800"/>
                <a:t>Computer network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01198" y="2360195"/>
              <a:ext cx="533478" cy="190734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Left-Right Arrow 60"/>
            <p:cNvSpPr/>
            <p:nvPr/>
          </p:nvSpPr>
          <p:spPr>
            <a:xfrm>
              <a:off x="6934676" y="3220453"/>
              <a:ext cx="380524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lowchart: Magnetic Disk 61"/>
            <p:cNvSpPr/>
            <p:nvPr/>
          </p:nvSpPr>
          <p:spPr>
            <a:xfrm>
              <a:off x="2207976" y="4341395"/>
              <a:ext cx="1219913" cy="1068805"/>
            </a:xfrm>
            <a:prstGeom prst="flowChartMagneticDisk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Char char="•"/>
                <a:defRPr/>
              </a:pPr>
              <a:endParaRPr lang="en-US" sz="70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50080" y="1447800"/>
              <a:ext cx="2514441" cy="6082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Char char="•"/>
                <a:defRPr/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3887" y="2360195"/>
              <a:ext cx="611823" cy="167706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78" name="TextBox 64"/>
            <p:cNvSpPr txBox="1">
              <a:spLocks noChangeArrowheads="1"/>
            </p:cNvSpPr>
            <p:nvPr/>
          </p:nvSpPr>
          <p:spPr bwMode="auto">
            <a:xfrm>
              <a:off x="1905000" y="3163669"/>
              <a:ext cx="184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  <a:p>
              <a:pPr eaLnBrk="1" hangingPunct="1"/>
              <a:endParaRPr lang="en-US"/>
            </a:p>
          </p:txBody>
        </p:sp>
        <p:sp>
          <p:nvSpPr>
            <p:cNvPr id="5179" name="TextBox 65"/>
            <p:cNvSpPr txBox="1">
              <a:spLocks noChangeArrowheads="1"/>
            </p:cNvSpPr>
            <p:nvPr/>
          </p:nvSpPr>
          <p:spPr bwMode="auto">
            <a:xfrm>
              <a:off x="1905794" y="3185695"/>
              <a:ext cx="611823" cy="129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000"/>
                <a:t> 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400"/>
                <a:t> 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sz="1200"/>
                <a:t> </a:t>
              </a:r>
            </a:p>
          </p:txBody>
        </p:sp>
        <p:sp>
          <p:nvSpPr>
            <p:cNvPr id="67" name="Up-Down Arrow 66"/>
            <p:cNvSpPr/>
            <p:nvPr/>
          </p:nvSpPr>
          <p:spPr>
            <a:xfrm>
              <a:off x="6628765" y="2056063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2207976" y="2633915"/>
              <a:ext cx="305911" cy="1868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Up-Down Arrow 68"/>
            <p:cNvSpPr/>
            <p:nvPr/>
          </p:nvSpPr>
          <p:spPr>
            <a:xfrm>
              <a:off x="2741454" y="4037263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2189321" y="3016251"/>
              <a:ext cx="302182" cy="1824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2189321" y="3833062"/>
              <a:ext cx="302182" cy="1824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875371" y="2438400"/>
              <a:ext cx="1219916" cy="18291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86" name="TextBox 72"/>
            <p:cNvSpPr txBox="1">
              <a:spLocks noChangeArrowheads="1"/>
            </p:cNvSpPr>
            <p:nvPr/>
          </p:nvSpPr>
          <p:spPr bwMode="auto">
            <a:xfrm>
              <a:off x="4953000" y="2457272"/>
              <a:ext cx="1143000" cy="31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sz="800"/>
            </a:p>
          </p:txBody>
        </p:sp>
        <p:sp>
          <p:nvSpPr>
            <p:cNvPr id="74" name="Up-Down Arrow 73"/>
            <p:cNvSpPr/>
            <p:nvPr/>
          </p:nvSpPr>
          <p:spPr>
            <a:xfrm>
              <a:off x="5408852" y="4267536"/>
              <a:ext cx="152954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Up-Down Arrow 74"/>
            <p:cNvSpPr/>
            <p:nvPr/>
          </p:nvSpPr>
          <p:spPr>
            <a:xfrm>
              <a:off x="6554152" y="4267536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Left-Right Arrow 75"/>
            <p:cNvSpPr/>
            <p:nvPr/>
          </p:nvSpPr>
          <p:spPr>
            <a:xfrm>
              <a:off x="6095287" y="3220453"/>
              <a:ext cx="305911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Up-Down Arrow 76"/>
            <p:cNvSpPr/>
            <p:nvPr/>
          </p:nvSpPr>
          <p:spPr>
            <a:xfrm>
              <a:off x="5487194" y="2095167"/>
              <a:ext cx="152957" cy="304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72656" y="2347162"/>
              <a:ext cx="1100536" cy="169010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57150">
                <a:buFont typeface="Arial" charset="0"/>
                <a:buChar char="•"/>
                <a:defRPr/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79" name="Left-Right Arrow 78"/>
            <p:cNvSpPr/>
            <p:nvPr/>
          </p:nvSpPr>
          <p:spPr>
            <a:xfrm>
              <a:off x="4573192" y="3220453"/>
              <a:ext cx="302179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Left-Right Arrow 79"/>
            <p:cNvSpPr/>
            <p:nvPr/>
          </p:nvSpPr>
          <p:spPr>
            <a:xfrm>
              <a:off x="3125709" y="3220453"/>
              <a:ext cx="302179" cy="23027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59" name="Picture 2" descr="C:\Users\Nancy\AppData\Local\Microsoft\Windows\Temporary Internet Files\Content.IE5\WDPM0UVZ\MC9001560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4667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2" descr="C:\Users\Nancy\AppData\Local\Microsoft\Windows\Temporary Internet Files\Content.IE5\WDPM0UVZ\MC9001560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0200"/>
            <a:ext cx="4667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2" descr="C:\Users\Nancy\AppData\Local\Microsoft\Windows\Temporary Internet Files\Content.IE5\WDPM0UVZ\MC9001560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457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Left-Right Arrow 85"/>
          <p:cNvSpPr/>
          <p:nvPr/>
        </p:nvSpPr>
        <p:spPr>
          <a:xfrm rot="18857979">
            <a:off x="7006431" y="5187157"/>
            <a:ext cx="331787" cy="1143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Left-Right Arrow 86"/>
          <p:cNvSpPr/>
          <p:nvPr/>
        </p:nvSpPr>
        <p:spPr>
          <a:xfrm rot="2262230">
            <a:off x="7086600" y="6089650"/>
            <a:ext cx="260350" cy="904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4" name="TextBox 87"/>
          <p:cNvSpPr txBox="1">
            <a:spLocks noChangeArrowheads="1"/>
          </p:cNvSpPr>
          <p:nvPr/>
        </p:nvSpPr>
        <p:spPr bwMode="auto">
          <a:xfrm rot="10800000" flipV="1">
            <a:off x="457200" y="3733800"/>
            <a:ext cx="1169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Real World</a:t>
            </a:r>
          </a:p>
        </p:txBody>
      </p:sp>
      <p:sp>
        <p:nvSpPr>
          <p:cNvPr id="90" name="Right Arrow 89"/>
          <p:cNvSpPr/>
          <p:nvPr/>
        </p:nvSpPr>
        <p:spPr>
          <a:xfrm rot="2590265" flipV="1">
            <a:off x="1108075" y="4970463"/>
            <a:ext cx="1493838" cy="265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6" name="TextBox 81"/>
          <p:cNvSpPr txBox="1">
            <a:spLocks noChangeArrowheads="1"/>
          </p:cNvSpPr>
          <p:nvPr/>
        </p:nvSpPr>
        <p:spPr bwMode="auto">
          <a:xfrm>
            <a:off x="2362200" y="5638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Test-bed</a:t>
            </a:r>
          </a:p>
        </p:txBody>
      </p:sp>
      <p:sp>
        <p:nvSpPr>
          <p:cNvPr id="5167" name="Oval 14"/>
          <p:cNvSpPr>
            <a:spLocks noChangeArrowheads="1"/>
          </p:cNvSpPr>
          <p:nvPr/>
        </p:nvSpPr>
        <p:spPr bwMode="auto">
          <a:xfrm>
            <a:off x="5122068" y="103188"/>
            <a:ext cx="3693319" cy="3402012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089CC277-C6CE-459D-82D7-5C603A5FF580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770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Selecting Observations with a Common Condition (SELECT+LINK)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097023"/>
            <a:ext cx="7886700" cy="407993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SELECT+LINK is a type of Filtering</a:t>
            </a:r>
          </a:p>
          <a:p>
            <a:r>
              <a:rPr lang="en-US" altLang="zh-CN" sz="2000" dirty="0" smtClean="0"/>
              <a:t>&lt;</a:t>
            </a:r>
            <a:r>
              <a:rPr lang="en-US" altLang="zh-CN" sz="2000" dirty="0"/>
              <a:t>Item Timestamp="08/08 16:12:32"&gt;</a:t>
            </a:r>
            <a:br>
              <a:rPr lang="en-US" altLang="zh-CN" sz="2000" dirty="0"/>
            </a:br>
            <a:r>
              <a:rPr lang="en-US" altLang="zh-CN" sz="2000" dirty="0"/>
              <a:t>SELECT (</a:t>
            </a:r>
            <a:br>
              <a:rPr lang="en-US" altLang="zh-CN" sz="2000" dirty="0"/>
            </a:br>
            <a:r>
              <a:rPr lang="en-US" altLang="zh-CN" sz="2000" dirty="0"/>
              <a:t>FIREWALL-[4/5/2012 10:19:00 PM]-[Deny]-[TCP](172.23.235.57, 10.32.5.51),</a:t>
            </a:r>
            <a:br>
              <a:rPr lang="en-US" altLang="zh-CN" sz="2000" dirty="0"/>
            </a:br>
            <a:r>
              <a:rPr lang="en-US" altLang="zh-CN" sz="2000" dirty="0"/>
              <a:t>FIREWALL-[4/5/2012 10:19:00 PM]-[Deny]-[TCP](172.23.235.57, 10.32.5.51),</a:t>
            </a:r>
            <a:br>
              <a:rPr lang="en-US" altLang="zh-CN" sz="2000" dirty="0"/>
            </a:br>
            <a:r>
              <a:rPr lang="en-US" altLang="zh-CN" sz="2000" dirty="0"/>
              <a:t>FIREWALL-[4/5/2012 10:19:00 PM]-[Deny]-[TCP](172.23.235.57, 10.32.5.51)</a:t>
            </a:r>
            <a:br>
              <a:rPr lang="en-US" altLang="zh-CN" sz="2000" dirty="0"/>
            </a:br>
            <a:r>
              <a:rPr lang="en-US" altLang="zh-CN" sz="2000" dirty="0" smtClean="0"/>
              <a:t>)</a:t>
            </a:r>
          </a:p>
          <a:p>
            <a:pPr marL="457200" lvl="1" indent="0">
              <a:buNone/>
            </a:pPr>
            <a:r>
              <a:rPr lang="en-US" altLang="zh-CN" sz="2000" dirty="0" smtClean="0"/>
              <a:t>&lt;/</a:t>
            </a:r>
            <a:r>
              <a:rPr lang="en-US" altLang="zh-CN" sz="2000" dirty="0"/>
              <a:t>Item</a:t>
            </a:r>
            <a:r>
              <a:rPr lang="en-US" altLang="zh-CN" sz="2000" dirty="0" smtClean="0"/>
              <a:t>&gt;</a:t>
            </a:r>
          </a:p>
          <a:p>
            <a:pPr marL="457200" lvl="1" indent="0">
              <a:buNone/>
            </a:pPr>
            <a:r>
              <a:rPr lang="en-US" altLang="zh-CN" sz="2000" dirty="0"/>
              <a:t>&lt;Item Timestamp="08/08 16:12:52"&gt;</a:t>
            </a:r>
            <a:br>
              <a:rPr lang="en-US" altLang="zh-CN" sz="2000" dirty="0"/>
            </a:br>
            <a:r>
              <a:rPr lang="en-US" altLang="zh-CN" sz="2000" dirty="0"/>
              <a:t>LINK (</a:t>
            </a:r>
            <a:br>
              <a:rPr lang="en-US" altLang="zh-CN" sz="2000" dirty="0"/>
            </a:br>
            <a:r>
              <a:rPr lang="en-US" altLang="zh-CN" sz="2000" dirty="0" smtClean="0"/>
              <a:t>Same </a:t>
            </a:r>
            <a:r>
              <a:rPr lang="en-US" altLang="zh-CN" sz="2000" dirty="0" err="1"/>
              <a:t>Dest</a:t>
            </a:r>
            <a:r>
              <a:rPr lang="en-US" altLang="zh-CN" sz="2000" dirty="0"/>
              <a:t> Port: 21,</a:t>
            </a:r>
            <a:br>
              <a:rPr lang="en-US" altLang="zh-CN" sz="2000" dirty="0"/>
            </a:br>
            <a:r>
              <a:rPr lang="en-US" altLang="zh-CN" sz="2000" dirty="0"/>
              <a:t>FIREWALL-[4/5/2012 10:19:00 PM]-[Deny]-[TCP](172.23.235.57, 10.32.5.51)</a:t>
            </a:r>
            <a:br>
              <a:rPr lang="en-US" altLang="zh-CN" sz="2000" dirty="0"/>
            </a:br>
            <a:r>
              <a:rPr lang="en-US" altLang="zh-CN" sz="2000" dirty="0"/>
              <a:t>FIREWALL-[4/5/2012 10:19:00 PM]-[Deny]-[TCP](172.23.235.57, 10.32.5.51)</a:t>
            </a:r>
            <a:br>
              <a:rPr lang="en-US" altLang="zh-CN" sz="2000" dirty="0"/>
            </a:br>
            <a:r>
              <a:rPr lang="en-US" altLang="zh-CN" sz="2000" dirty="0"/>
              <a:t>FIREWALL-[4/5/2012 10:19:00 PM]-[Deny]-[TCP](172.23.235.57, 10.32.5.51)</a:t>
            </a:r>
            <a:br>
              <a:rPr lang="en-US" altLang="zh-CN" sz="2000" dirty="0"/>
            </a:br>
            <a:r>
              <a:rPr lang="en-US" altLang="zh-CN" sz="2000" dirty="0"/>
              <a:t>)</a:t>
            </a:r>
            <a:br>
              <a:rPr lang="en-US" altLang="zh-CN" sz="2000" dirty="0"/>
            </a:br>
            <a:r>
              <a:rPr lang="en-US" altLang="zh-CN" sz="2000" dirty="0"/>
              <a:t>&lt;/Item&gt;</a:t>
            </a:r>
            <a:endParaRPr lang="en-US" altLang="zh-CN" sz="2000" dirty="0" smtClean="0"/>
          </a:p>
          <a:p>
            <a:pPr lvl="1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Search for a Condition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097023"/>
            <a:ext cx="7886700" cy="4079939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SEARCH is a type of Filtering</a:t>
            </a:r>
          </a:p>
          <a:p>
            <a:r>
              <a:rPr lang="en-US" altLang="zh-CN" sz="2000" dirty="0" smtClean="0"/>
              <a:t>&lt;</a:t>
            </a:r>
            <a:r>
              <a:rPr lang="en-US" altLang="zh-CN" sz="2000" dirty="0"/>
              <a:t>Item Timestamp="08/07 09:55:10"&gt;</a:t>
            </a:r>
          </a:p>
          <a:p>
            <a:pPr marL="457200" lvl="1" indent="0">
              <a:buNone/>
            </a:pPr>
            <a:r>
              <a:rPr lang="en-US" altLang="zh-CN" sz="2000" dirty="0"/>
              <a:t>SEARCH(</a:t>
            </a:r>
          </a:p>
          <a:p>
            <a:pPr marL="457200" lvl="1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err="1"/>
              <a:t>Firewall_Logs</a:t>
            </a:r>
            <a:r>
              <a:rPr lang="en-US" altLang="zh-CN" sz="2000" dirty="0"/>
              <a:t>,</a:t>
            </a:r>
          </a:p>
          <a:p>
            <a:pPr marL="457200" lvl="1" indent="0">
              <a:buNone/>
            </a:pPr>
            <a:r>
              <a:rPr lang="en-US" altLang="zh-CN" sz="2000" dirty="0"/>
              <a:t>172.23.2</a:t>
            </a:r>
          </a:p>
          <a:p>
            <a:pPr marL="457200" lvl="1" indent="0">
              <a:buNone/>
            </a:pPr>
            <a:r>
              <a:rPr lang="en-US" altLang="zh-CN" sz="2000" dirty="0" smtClean="0"/>
              <a:t>)</a:t>
            </a:r>
          </a:p>
          <a:p>
            <a:pPr marL="457200" lvl="1" indent="0">
              <a:buNone/>
            </a:pPr>
            <a:r>
              <a:rPr lang="en-US" altLang="zh-CN" sz="2000" dirty="0" smtClean="0"/>
              <a:t>&lt;/</a:t>
            </a:r>
            <a:r>
              <a:rPr lang="en-US" altLang="zh-CN" sz="2000" dirty="0"/>
              <a:t>Item</a:t>
            </a:r>
            <a:r>
              <a:rPr lang="en-US" altLang="zh-CN" sz="2000" dirty="0" smtClean="0"/>
              <a:t>&gt;</a:t>
            </a:r>
          </a:p>
          <a:p>
            <a:pPr marL="457200" lvl="1" indent="0">
              <a:buNone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8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 of Filtering Activities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F(d, c, t) is a filtering activity, where d is a data source, c is a filtering condition, and t is the time.  </a:t>
            </a:r>
            <a:endParaRPr lang="en-US" altLang="zh-CN" dirty="0"/>
          </a:p>
          <a:p>
            <a:r>
              <a:rPr lang="en-US" altLang="zh-CN" dirty="0" smtClean="0"/>
              <a:t>Simple conditions: R</a:t>
            </a:r>
            <a:r>
              <a:rPr lang="en-US" altLang="zh-CN" dirty="0"/>
              <a:t>(field, value), where R is a logic operator (&gt;, &gt;=, &lt;, &lt;=, =, &lt;&gt;), field is defined in data source. </a:t>
            </a:r>
            <a:r>
              <a:rPr lang="en-US" altLang="zh-CN" dirty="0" smtClean="0"/>
              <a:t> </a:t>
            </a:r>
          </a:p>
          <a:p>
            <a:r>
              <a:rPr lang="en-US" altLang="zh-CN" dirty="0"/>
              <a:t>Complex Condition:  a set of simple conditions </a:t>
            </a:r>
            <a:r>
              <a:rPr lang="en-US" altLang="zh-CN" dirty="0" smtClean="0"/>
              <a:t>combined by </a:t>
            </a:r>
            <a:r>
              <a:rPr lang="en-US" altLang="zh-CN" dirty="0"/>
              <a:t>AND and OR.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5156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Complementary Relationship Between Filters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1828800" y="1752600"/>
            <a:ext cx="5105400" cy="289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2362200"/>
            <a:ext cx="762000" cy="16764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334000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results of the two filters have no overlap.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F1: Filter for </a:t>
            </a:r>
            <a:r>
              <a:rPr lang="en-US" dirty="0" err="1" smtClean="0"/>
              <a:t>DestPort</a:t>
            </a:r>
            <a:r>
              <a:rPr lang="en-US" dirty="0" smtClean="0"/>
              <a:t> = 80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F2: Filter for </a:t>
            </a:r>
            <a:r>
              <a:rPr lang="en-US" dirty="0" err="1" smtClean="0"/>
              <a:t>DestPort</a:t>
            </a:r>
            <a:r>
              <a:rPr lang="en-US" dirty="0" smtClean="0"/>
              <a:t>  &lt;&gt; 80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1676400" y="2398931"/>
            <a:ext cx="1066800" cy="496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 flipH="1">
            <a:off x="6172200" y="2121932"/>
            <a:ext cx="1371600" cy="773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1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Subsumption</a:t>
            </a:r>
            <a:r>
              <a:rPr lang="en-US" sz="3200" dirty="0" smtClean="0"/>
              <a:t> Relationship Between Filters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1828800" y="1752600"/>
            <a:ext cx="5105400" cy="289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2362200"/>
            <a:ext cx="762000" cy="16764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334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F3 is-subsumed-by F2: </a:t>
            </a:r>
            <a:r>
              <a:rPr lang="en-US" sz="2800" dirty="0"/>
              <a:t>T</a:t>
            </a:r>
            <a:r>
              <a:rPr lang="en-US" sz="2800" dirty="0" smtClean="0"/>
              <a:t>he filtering result of F3 is always a subset of the filtering result of F2.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1752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F2: Filter Alerts for </a:t>
            </a:r>
            <a:r>
              <a:rPr lang="en-US" dirty="0" err="1" smtClean="0"/>
              <a:t>DestPort</a:t>
            </a:r>
            <a:r>
              <a:rPr lang="en-US" dirty="0" smtClean="0"/>
              <a:t>  &lt;&gt; 80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4" idx="2"/>
          </p:cNvCxnSpPr>
          <p:nvPr/>
        </p:nvCxnSpPr>
        <p:spPr>
          <a:xfrm flipH="1">
            <a:off x="6172200" y="2398931"/>
            <a:ext cx="1371600" cy="496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810000" y="3581400"/>
            <a:ext cx="22098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4495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F3: Filter Alerts for </a:t>
            </a:r>
            <a:r>
              <a:rPr lang="en-US" dirty="0" err="1" smtClean="0"/>
              <a:t>DestPort</a:t>
            </a:r>
            <a:r>
              <a:rPr lang="en-US" dirty="0" smtClean="0"/>
              <a:t> &lt; 80 AND </a:t>
            </a:r>
            <a:r>
              <a:rPr lang="en-US" dirty="0" err="1" smtClean="0"/>
              <a:t>DestPort</a:t>
            </a:r>
            <a:r>
              <a:rPr lang="en-US" dirty="0" smtClean="0"/>
              <a:t> = 6667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  <a:endCxn id="3" idx="5"/>
          </p:cNvCxnSpPr>
          <p:nvPr/>
        </p:nvCxnSpPr>
        <p:spPr>
          <a:xfrm flipH="1" flipV="1">
            <a:off x="5696182" y="4361889"/>
            <a:ext cx="476018" cy="457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6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Corresponding Relationship Between Filters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04800" y="2133600"/>
            <a:ext cx="3581400" cy="2819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Alerts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2590800"/>
            <a:ext cx="762000" cy="16764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F1: Filter Alerts for </a:t>
            </a:r>
            <a:r>
              <a:rPr lang="en-US" dirty="0" err="1" smtClean="0"/>
              <a:t>DestPort</a:t>
            </a:r>
            <a:r>
              <a:rPr lang="en-US" dirty="0" smtClean="0"/>
              <a:t>  = 6667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1828800" y="1828800"/>
            <a:ext cx="873592" cy="10075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3600" y="129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F2: Filter Firewall Logs for </a:t>
            </a:r>
            <a:r>
              <a:rPr lang="en-US" dirty="0" err="1" smtClean="0"/>
              <a:t>DestPort</a:t>
            </a:r>
            <a:r>
              <a:rPr lang="en-US" dirty="0" smtClean="0"/>
              <a:t> = 6667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19600" y="2133600"/>
            <a:ext cx="3810000" cy="2895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Firewall Logs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791200" y="3886200"/>
            <a:ext cx="16002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53340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F1 corresponds-to F2: </a:t>
            </a:r>
            <a:r>
              <a:rPr lang="en-US" sz="2800" dirty="0"/>
              <a:t>T</a:t>
            </a:r>
            <a:r>
              <a:rPr lang="en-US" sz="2800" dirty="0" smtClean="0"/>
              <a:t>he filtering conditions for F1 and F2 are equivalent, though applying to different data sources.  </a:t>
            </a:r>
          </a:p>
        </p:txBody>
      </p:sp>
      <p:cxnSp>
        <p:nvCxnSpPr>
          <p:cNvPr id="29" name="Straight Arrow Connector 28"/>
          <p:cNvCxnSpPr>
            <a:stCxn id="4" idx="2"/>
          </p:cNvCxnSpPr>
          <p:nvPr/>
        </p:nvCxnSpPr>
        <p:spPr>
          <a:xfrm flipH="1">
            <a:off x="7010400" y="1941731"/>
            <a:ext cx="419100" cy="202066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65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Relationships Between Filtering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each filtering activities into a standard form (F1, I11, I12, …) AND (F2, I21, I22, …) …</a:t>
            </a:r>
            <a:endParaRPr lang="en-US" dirty="0"/>
          </a:p>
          <a:p>
            <a:r>
              <a:rPr lang="en-US" dirty="0" smtClean="0"/>
              <a:t>Where F1, F2 are fields of a data source</a:t>
            </a:r>
          </a:p>
          <a:p>
            <a:r>
              <a:rPr lang="en-US" dirty="0" smtClean="0"/>
              <a:t>I11, I12, … are intervals for F1</a:t>
            </a:r>
          </a:p>
          <a:p>
            <a:r>
              <a:rPr lang="en-US" dirty="0" smtClean="0"/>
              <a:t>I21, I22, … are intervals for F2</a:t>
            </a:r>
          </a:p>
          <a:p>
            <a:r>
              <a:rPr lang="en-US" dirty="0" smtClean="0"/>
              <a:t>Comparing two filtering activity by </a:t>
            </a:r>
          </a:p>
          <a:p>
            <a:pPr lvl="1"/>
            <a:r>
              <a:rPr lang="en-US" dirty="0" smtClean="0"/>
              <a:t>Comparing intervals associated with the same field.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462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3200" y="838199"/>
            <a:ext cx="2590800" cy="5338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b="1" dirty="0" smtClean="0"/>
              <a:t>Nodes (Filtering)</a:t>
            </a:r>
          </a:p>
          <a:p>
            <a:pPr marL="0" indent="0">
              <a:buNone/>
            </a:pPr>
            <a:r>
              <a:rPr lang="en-US" altLang="zh-CN" dirty="0" smtClean="0"/>
              <a:t>Ordered by time around the circle.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b="1" dirty="0" smtClean="0"/>
              <a:t>Edges </a:t>
            </a:r>
          </a:p>
          <a:p>
            <a:pPr marL="0" indent="0">
              <a:buNone/>
            </a:pPr>
            <a:r>
              <a:rPr lang="en-US" altLang="zh-CN" dirty="0" smtClean="0"/>
              <a:t>(Relationship from a filtering to its preceding activities)</a:t>
            </a:r>
          </a:p>
          <a:p>
            <a:r>
              <a:rPr lang="en-US" altLang="zh-CN" b="1" dirty="0" smtClean="0"/>
              <a:t>Orange</a:t>
            </a:r>
            <a:r>
              <a:rPr lang="en-US" altLang="zh-CN" dirty="0" smtClean="0"/>
              <a:t>: Complementary</a:t>
            </a:r>
          </a:p>
          <a:p>
            <a:r>
              <a:rPr lang="en-US" altLang="zh-CN" b="1" dirty="0" smtClean="0"/>
              <a:t>Red</a:t>
            </a:r>
            <a:r>
              <a:rPr lang="en-US" altLang="zh-CN" dirty="0" smtClean="0"/>
              <a:t>: Equal to </a:t>
            </a:r>
          </a:p>
          <a:p>
            <a:r>
              <a:rPr lang="en-US" altLang="zh-CN" b="1" dirty="0" smtClean="0"/>
              <a:t>Blue</a:t>
            </a:r>
            <a:r>
              <a:rPr lang="en-US" altLang="zh-CN" dirty="0" smtClean="0"/>
              <a:t>: Subsumed by</a:t>
            </a:r>
          </a:p>
          <a:p>
            <a:r>
              <a:rPr lang="en-US" altLang="zh-CN" b="1" dirty="0" smtClean="0"/>
              <a:t>Green</a:t>
            </a:r>
            <a:r>
              <a:rPr lang="en-US" altLang="zh-CN" dirty="0" smtClean="0"/>
              <a:t>: Corresponding to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5562600" cy="52856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09800" y="76200"/>
            <a:ext cx="5499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The Filtering Network of An Analyst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585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0" y="152400"/>
            <a:ext cx="5829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Filtering Network of Another Analysts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895122"/>
            <a:ext cx="5552364" cy="5271441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228600" y="914400"/>
            <a:ext cx="2362200" cy="4609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Both </a:t>
            </a:r>
            <a:r>
              <a:rPr lang="en-US" altLang="zh-CN" dirty="0"/>
              <a:t>a</a:t>
            </a:r>
            <a:r>
              <a:rPr lang="en-US" altLang="zh-CN" dirty="0" smtClean="0"/>
              <a:t>nalysts have high performance score.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Their filtering networks reveal different data triage strategies.</a:t>
            </a:r>
          </a:p>
        </p:txBody>
      </p:sp>
    </p:spTree>
    <p:extLst>
      <p:ext uri="{BB962C8B-B14F-4D97-AF65-F5344CB8AC3E}">
        <p14:creationId xmlns:p14="http://schemas.microsoft.com/office/powerpoint/2010/main" val="782514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ea typeface="宋体" charset="0"/>
                <a:cs typeface="宋体" charset="0"/>
              </a:rPr>
              <a:t>Technology Transfer (1) </a:t>
            </a:r>
            <a:endParaRPr lang="en-US" sz="3200" b="1">
              <a:latin typeface="Arial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203C0B-B54F-154C-BB14-4FA879DB345B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45060" name="Content Placeholder 2"/>
          <p:cNvSpPr txBox="1">
            <a:spLocks/>
          </p:cNvSpPr>
          <p:nvPr/>
        </p:nvSpPr>
        <p:spPr bwMode="auto">
          <a:xfrm>
            <a:off x="-92075" y="1344613"/>
            <a:ext cx="19208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Partner:</a:t>
            </a:r>
          </a:p>
          <a:p>
            <a:pPr algn="r"/>
            <a:r>
              <a:rPr lang="en-US" sz="2000"/>
              <a:t>Contact: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Focus: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Status: </a:t>
            </a:r>
          </a:p>
          <a:p>
            <a:pPr algn="r"/>
            <a:r>
              <a:rPr lang="en-US" sz="2000"/>
              <a:t>	</a:t>
            </a:r>
          </a:p>
        </p:txBody>
      </p:sp>
      <p:sp>
        <p:nvSpPr>
          <p:cNvPr id="45061" name="Content Placeholder 2"/>
          <p:cNvSpPr txBox="1">
            <a:spLocks/>
          </p:cNvSpPr>
          <p:nvPr/>
        </p:nvSpPr>
        <p:spPr bwMode="auto">
          <a:xfrm>
            <a:off x="1828800" y="1357313"/>
            <a:ext cx="7096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ARL</a:t>
            </a:r>
          </a:p>
          <a:p>
            <a:pPr eaLnBrk="1" hangingPunct="1"/>
            <a:r>
              <a:rPr lang="en-US" sz="2000"/>
              <a:t>Rob Erbacher, Bill Glodek, Steve Hutchinson, Hasan Cam, Renee Etoty, Chris Garneau </a:t>
            </a:r>
          </a:p>
          <a:p>
            <a:pPr eaLnBrk="1" hangingPunct="1"/>
            <a:r>
              <a:rPr lang="en-US" sz="2000"/>
              <a:t>Collect the cognitive traces of CNDSP analysts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-- Over two years</a:t>
            </a:r>
          </a:p>
          <a:p>
            <a:pPr eaLnBrk="1" hangingPunct="1"/>
            <a:r>
              <a:rPr lang="en-US" sz="2000"/>
              <a:t>-- Over 30 traces collected</a:t>
            </a:r>
          </a:p>
          <a:p>
            <a:pPr eaLnBrk="1" hangingPunct="1"/>
            <a:r>
              <a:rPr lang="en-US" sz="2000"/>
              <a:t>-- ARSCA tool is being used at ARL </a:t>
            </a:r>
          </a:p>
          <a:p>
            <a:pPr eaLnBrk="1" hangingPunct="1"/>
            <a:r>
              <a:rPr lang="en-US" sz="2000"/>
              <a:t>-- Weekly teleconferences</a:t>
            </a:r>
          </a:p>
          <a:p>
            <a:pPr eaLnBrk="1" hangingPunct="1"/>
            <a:r>
              <a:rPr lang="en-US" sz="2000"/>
              <a:t>-- In discussion: directly operate on ARL datasets </a:t>
            </a:r>
          </a:p>
        </p:txBody>
      </p:sp>
    </p:spTree>
    <p:extLst>
      <p:ext uri="{BB962C8B-B14F-4D97-AF65-F5344CB8AC3E}">
        <p14:creationId xmlns:p14="http://schemas.microsoft.com/office/powerpoint/2010/main" val="476712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C4196-3A13-4DF4-9CD9-C9B25C114212}" type="slidenum">
              <a:rPr lang="en-US" sz="1400" b="0"/>
              <a:pPr eaLnBrk="1" hangingPunct="1"/>
              <a:t>4</a:t>
            </a:fld>
            <a:endParaRPr lang="en-US" sz="1400" b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8600"/>
            <a:ext cx="8229600" cy="7159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宋体" pitchFamily="2" charset="-122"/>
              </a:rPr>
              <a:t>Year 5 Accomplishments at a Glance</a:t>
            </a:r>
            <a:endParaRPr lang="en-US" sz="3200" b="1" dirty="0" smtClean="0"/>
          </a:p>
        </p:txBody>
      </p:sp>
      <p:sp>
        <p:nvSpPr>
          <p:cNvPr id="6148" name="Text Box 28"/>
          <p:cNvSpPr txBox="1">
            <a:spLocks noChangeArrowheads="1"/>
          </p:cNvSpPr>
          <p:nvPr/>
        </p:nvSpPr>
        <p:spPr bwMode="auto">
          <a:xfrm>
            <a:off x="76200" y="838200"/>
            <a:ext cx="4800600" cy="33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/>
              <a:t>Publications: </a:t>
            </a:r>
            <a:endParaRPr lang="en-US" sz="1800" b="0" dirty="0"/>
          </a:p>
          <a:p>
            <a:pPr marL="171450" indent="-171450">
              <a:buFont typeface="Arial"/>
              <a:buChar char="•"/>
            </a:pPr>
            <a:r>
              <a:rPr lang="en-US" sz="1200" b="0" dirty="0" smtClean="0"/>
              <a:t>C</a:t>
            </a:r>
            <a:r>
              <a:rPr lang="en-US" sz="1200" b="0" dirty="0"/>
              <a:t>. </a:t>
            </a:r>
            <a:r>
              <a:rPr lang="en-US" sz="1200" b="0" dirty="0" err="1"/>
              <a:t>Zhong</a:t>
            </a:r>
            <a:r>
              <a:rPr lang="en-US" sz="1200" b="0" dirty="0"/>
              <a:t>, D. S. </a:t>
            </a:r>
            <a:r>
              <a:rPr lang="en-US" sz="1200" b="0" dirty="0" err="1"/>
              <a:t>Kirubakaran</a:t>
            </a:r>
            <a:r>
              <a:rPr lang="en-US" sz="1200" b="0" dirty="0"/>
              <a:t>, J. Yen, P. Liu, S. Hutchinson, H. Cam, “How to Use Experience in Cyber Analysis: An Analytical Reasoning Support System,” in </a:t>
            </a:r>
            <a:r>
              <a:rPr lang="en-US" sz="1200" b="0" i="1" dirty="0"/>
              <a:t>Proc. 2013 IEEE Conference on ISI, </a:t>
            </a:r>
            <a:r>
              <a:rPr lang="en-US" sz="1200" b="0" dirty="0"/>
              <a:t>2013</a:t>
            </a:r>
            <a:r>
              <a:rPr lang="en-US" sz="1200" b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dirty="0"/>
              <a:t>C. </a:t>
            </a:r>
            <a:r>
              <a:rPr lang="en-US" sz="1200" b="0" dirty="0" err="1"/>
              <a:t>Zhong</a:t>
            </a:r>
            <a:r>
              <a:rPr lang="en-US" sz="1200" b="0" dirty="0"/>
              <a:t>, M. Zhao, G. Xiao, J. </a:t>
            </a:r>
            <a:r>
              <a:rPr lang="en-US" sz="1200" b="0" dirty="0" err="1"/>
              <a:t>Xu</a:t>
            </a:r>
            <a:r>
              <a:rPr lang="en-US" sz="1200" b="0" dirty="0"/>
              <a:t>, “Agile Cyber Analysis: Leveraging Visualization as Functions in Collaborative Visual Analytics,” in Proceedings of </a:t>
            </a:r>
            <a:r>
              <a:rPr lang="en-US" sz="1200" b="0" i="1" dirty="0"/>
              <a:t>IEEE VAST Challenge 2013 Workshop</a:t>
            </a:r>
            <a:r>
              <a:rPr lang="en-US" sz="1200" b="0" dirty="0"/>
              <a:t>  of IEEE 2013 Visualization Conference</a:t>
            </a:r>
            <a:r>
              <a:rPr lang="en-US" sz="1200" b="0" dirty="0" smtClean="0"/>
              <a:t>.</a:t>
            </a:r>
            <a:endParaRPr lang="en-US" sz="1200" b="0" dirty="0"/>
          </a:p>
          <a:p>
            <a:pPr marL="171450" indent="-171450">
              <a:buFont typeface="Arial"/>
              <a:buChar char="•"/>
            </a:pPr>
            <a:r>
              <a:rPr lang="en-US" sz="1200" b="0" dirty="0" smtClean="0"/>
              <a:t>C</a:t>
            </a:r>
            <a:r>
              <a:rPr lang="en-US" sz="1200" b="0" dirty="0"/>
              <a:t>. </a:t>
            </a:r>
            <a:r>
              <a:rPr lang="en-US" sz="1200" b="0" dirty="0" err="1"/>
              <a:t>Zhong</a:t>
            </a:r>
            <a:r>
              <a:rPr lang="en-US" sz="1200" b="0" dirty="0"/>
              <a:t>, D. Samuel, J. Yen, P. Liu, R. </a:t>
            </a:r>
            <a:r>
              <a:rPr lang="en-US" sz="1200" b="0" dirty="0" err="1"/>
              <a:t>Erbacher</a:t>
            </a:r>
            <a:r>
              <a:rPr lang="en-US" sz="1200" b="0" dirty="0"/>
              <a:t>, S. Hutchinson, R. </a:t>
            </a:r>
            <a:r>
              <a:rPr lang="en-US" sz="1200" b="0" dirty="0" err="1"/>
              <a:t>Etoty</a:t>
            </a:r>
            <a:r>
              <a:rPr lang="en-US" sz="1200" b="0" dirty="0"/>
              <a:t>, H. Cam, and W. </a:t>
            </a:r>
            <a:r>
              <a:rPr lang="en-US" sz="1200" b="0" dirty="0" err="1"/>
              <a:t>Glodek</a:t>
            </a:r>
            <a:r>
              <a:rPr lang="en-US" sz="1200" b="0" dirty="0"/>
              <a:t>, “</a:t>
            </a:r>
            <a:r>
              <a:rPr lang="en-US" sz="1200" b="0" dirty="0" err="1"/>
              <a:t>RankAOH</a:t>
            </a:r>
            <a:r>
              <a:rPr lang="en-US" sz="1200" b="0" dirty="0"/>
              <a:t>: Context-</a:t>
            </a:r>
            <a:r>
              <a:rPr lang="en-US" sz="1200" b="0" dirty="0" smtClean="0"/>
              <a:t>driven Similarity</a:t>
            </a:r>
            <a:r>
              <a:rPr lang="en-US" sz="1200" b="0" dirty="0"/>
              <a:t>-based Retrieval of Experiences in Cyber Analysis,” to appear in Proceedings of IEEE </a:t>
            </a:r>
            <a:r>
              <a:rPr lang="en-US" sz="1200" b="0" dirty="0" err="1"/>
              <a:t>CogSIMA</a:t>
            </a:r>
            <a:r>
              <a:rPr lang="en-US" sz="1200" b="0" dirty="0"/>
              <a:t> Conference, 2014.   </a:t>
            </a:r>
          </a:p>
          <a:p>
            <a:pPr marL="171450" indent="-171450">
              <a:buFont typeface="Arial"/>
              <a:buChar char="•"/>
            </a:pPr>
            <a:r>
              <a:rPr lang="en-US" sz="1200" b="0" dirty="0" smtClean="0"/>
              <a:t>Yen</a:t>
            </a:r>
            <a:r>
              <a:rPr lang="en-US" sz="1200" b="0" dirty="0"/>
              <a:t>, R. </a:t>
            </a:r>
            <a:r>
              <a:rPr lang="en-US" sz="1200" b="0" dirty="0" err="1"/>
              <a:t>Erbacher</a:t>
            </a:r>
            <a:r>
              <a:rPr lang="en-US" sz="1200" b="0" dirty="0"/>
              <a:t>, C. </a:t>
            </a:r>
            <a:r>
              <a:rPr lang="en-US" sz="1200" b="0" dirty="0" err="1"/>
              <a:t>Zhong</a:t>
            </a:r>
            <a:r>
              <a:rPr lang="en-US" sz="1200" b="0" dirty="0"/>
              <a:t>, and P. Liu, “Cognitive Process”, in Cyber Situation Awareness, A. </a:t>
            </a:r>
            <a:r>
              <a:rPr lang="en-US" sz="1200" b="0" dirty="0" err="1"/>
              <a:t>Kott</a:t>
            </a:r>
            <a:r>
              <a:rPr lang="en-US" sz="1200" b="0" dirty="0"/>
              <a:t>, C. Wang, R. </a:t>
            </a:r>
            <a:r>
              <a:rPr lang="en-US" sz="1200" b="0" dirty="0" err="1"/>
              <a:t>Erbacher</a:t>
            </a:r>
            <a:r>
              <a:rPr lang="en-US" sz="1200" b="0" dirty="0"/>
              <a:t> (</a:t>
            </a:r>
            <a:r>
              <a:rPr lang="en-US" sz="1200" b="0" dirty="0" err="1"/>
              <a:t>ed</a:t>
            </a:r>
            <a:r>
              <a:rPr lang="en-US" sz="1200" b="0" dirty="0"/>
              <a:t>), in press.</a:t>
            </a:r>
          </a:p>
          <a:p>
            <a:endParaRPr lang="en-US" sz="1200" dirty="0" smtClean="0"/>
          </a:p>
        </p:txBody>
      </p:sp>
      <p:sp>
        <p:nvSpPr>
          <p:cNvPr id="6149" name="Text Box 28"/>
          <p:cNvSpPr txBox="1">
            <a:spLocks noChangeArrowheads="1"/>
          </p:cNvSpPr>
          <p:nvPr/>
        </p:nvSpPr>
        <p:spPr bwMode="auto">
          <a:xfrm>
            <a:off x="12700" y="5562600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Tools: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1800" b="0" dirty="0" smtClean="0"/>
              <a:t>ARSCA</a:t>
            </a:r>
            <a:endParaRPr lang="en-US" sz="1800" b="0" dirty="0"/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4876800" y="1143000"/>
            <a:ext cx="4191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Technology </a:t>
            </a:r>
            <a:r>
              <a:rPr lang="en-US" dirty="0"/>
              <a:t>T</a:t>
            </a:r>
            <a:r>
              <a:rPr lang="en-US" dirty="0" smtClean="0"/>
              <a:t>ransfer</a:t>
            </a:r>
            <a:r>
              <a:rPr lang="en-US" dirty="0"/>
              <a:t>: 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/>
              <a:t>Deep collaborations with ARL researchers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b="0" dirty="0" smtClean="0"/>
              <a:t>Brought the ARSCA toolkit to       Adelphi site 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b="0" dirty="0" smtClean="0"/>
              <a:t>20 ARL security analysts participated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b="0" dirty="0" smtClean="0"/>
              <a:t>Weekly teleconferences</a:t>
            </a:r>
          </a:p>
          <a:p>
            <a:pPr marL="800100" lvl="1" indent="-342900" eaLnBrk="1" hangingPunct="1">
              <a:buFont typeface="Arial"/>
              <a:buChar char="•"/>
            </a:pPr>
            <a:r>
              <a:rPr lang="en-US" b="0" dirty="0" smtClean="0"/>
              <a:t>Joint work on a series of papers  </a:t>
            </a:r>
          </a:p>
          <a:p>
            <a:pPr marL="57150" indent="-342900" eaLnBrk="1" hangingPunct="1">
              <a:buFont typeface="Arial"/>
              <a:buChar char="•"/>
            </a:pPr>
            <a:r>
              <a:rPr lang="en-US" b="0" dirty="0" smtClean="0"/>
              <a:t>Shift Transition </a:t>
            </a:r>
          </a:p>
          <a:p>
            <a:pPr marL="57150" indent="-342900" eaLnBrk="1" hangingPunct="1">
              <a:buFont typeface="Arial"/>
              <a:buChar char="•"/>
            </a:pPr>
            <a:r>
              <a:rPr lang="en-US" b="0" dirty="0" smtClean="0"/>
              <a:t>ARSCA-based Training Procedure</a:t>
            </a:r>
          </a:p>
          <a:p>
            <a:pPr marL="57150" indent="-342900" eaLnBrk="1" hangingPunct="1">
              <a:buFont typeface="Arial"/>
              <a:buChar char="•"/>
            </a:pPr>
            <a:r>
              <a:rPr lang="en-US" b="0" dirty="0" smtClean="0"/>
              <a:t>Integration of ARSCA and CAULDRON through Petri Nets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0" y="3733800"/>
            <a:ext cx="480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/>
              <a:t>Awards: </a:t>
            </a:r>
            <a:endParaRPr lang="en-US" sz="1800" dirty="0"/>
          </a:p>
          <a:p>
            <a:pPr marL="342900" indent="-342900" eaLnBrk="1" hangingPunct="1">
              <a:buFont typeface="Arial"/>
              <a:buChar char="•"/>
            </a:pPr>
            <a:r>
              <a:rPr lang="en-US" sz="1300" b="0" dirty="0" smtClean="0"/>
              <a:t>Chen </a:t>
            </a:r>
            <a:r>
              <a:rPr lang="en-US" sz="1300" b="0" dirty="0" err="1" smtClean="0"/>
              <a:t>Zhong</a:t>
            </a:r>
            <a:r>
              <a:rPr lang="en-US" sz="1300" b="0" dirty="0" smtClean="0"/>
              <a:t>: </a:t>
            </a:r>
            <a:r>
              <a:rPr lang="en-US" sz="1300" b="0" dirty="0"/>
              <a:t>Grace Hopper Celebration of Women in Computing S</a:t>
            </a:r>
            <a:r>
              <a:rPr lang="en-US" sz="1300" b="0" dirty="0" smtClean="0"/>
              <a:t>cholarship.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1300" b="0" dirty="0" smtClean="0"/>
              <a:t>Chen </a:t>
            </a:r>
            <a:r>
              <a:rPr lang="en-US" sz="1300" b="0" dirty="0" err="1" smtClean="0"/>
              <a:t>Zhong</a:t>
            </a:r>
            <a:r>
              <a:rPr lang="en-US" sz="1300" b="0" dirty="0" smtClean="0"/>
              <a:t>, Honorable Mention, VAST Challenge 2013, Mini-Challenge 3 (Visual Analytic for Cyber SA)</a:t>
            </a:r>
            <a:endParaRPr lang="en-US" sz="1300" b="0" dirty="0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5400" y="4800600"/>
            <a:ext cx="3733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smtClean="0"/>
              <a:t>Students:  </a:t>
            </a:r>
            <a:endParaRPr lang="en-US" sz="1800" dirty="0"/>
          </a:p>
          <a:p>
            <a:pPr marL="342900" indent="-342900" eaLnBrk="1" hangingPunct="1">
              <a:buFont typeface="Arial"/>
              <a:buChar char="•"/>
            </a:pPr>
            <a:r>
              <a:rPr lang="en-US" sz="1400" b="0" dirty="0" smtClean="0"/>
              <a:t>Chen Zhong, PhD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1400" b="0" dirty="0" err="1" smtClean="0"/>
              <a:t>Gaoyao</a:t>
            </a:r>
            <a:r>
              <a:rPr lang="en-US" sz="1400" b="0" dirty="0" smtClean="0"/>
              <a:t> Xiao, PhD</a:t>
            </a:r>
          </a:p>
        </p:txBody>
      </p:sp>
    </p:spTree>
    <p:extLst>
      <p:ext uri="{BB962C8B-B14F-4D97-AF65-F5344CB8AC3E}">
        <p14:creationId xmlns:p14="http://schemas.microsoft.com/office/powerpoint/2010/main" val="331389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ea typeface="宋体" charset="0"/>
                <a:cs typeface="宋体" charset="0"/>
              </a:rPr>
              <a:t>Technology Transfer (2) </a:t>
            </a:r>
            <a:endParaRPr lang="en-US" sz="3200" b="1">
              <a:latin typeface="Arial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684A2B-6EF5-B84E-8620-94AC2A7C92CF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47108" name="Content Placeholder 2"/>
          <p:cNvSpPr txBox="1">
            <a:spLocks/>
          </p:cNvSpPr>
          <p:nvPr/>
        </p:nvSpPr>
        <p:spPr bwMode="auto">
          <a:xfrm>
            <a:off x="-92075" y="1344613"/>
            <a:ext cx="19208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Partner:</a:t>
            </a:r>
          </a:p>
          <a:p>
            <a:pPr algn="r"/>
            <a:r>
              <a:rPr lang="en-US" sz="2000"/>
              <a:t>Contact: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Focus: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Status: </a:t>
            </a:r>
          </a:p>
          <a:p>
            <a:pPr algn="r"/>
            <a:r>
              <a:rPr lang="en-US" sz="2000"/>
              <a:t>	</a:t>
            </a:r>
          </a:p>
        </p:txBody>
      </p:sp>
      <p:sp>
        <p:nvSpPr>
          <p:cNvPr id="47109" name="Content Placeholder 2"/>
          <p:cNvSpPr txBox="1">
            <a:spLocks/>
          </p:cNvSpPr>
          <p:nvPr/>
        </p:nvSpPr>
        <p:spPr bwMode="auto">
          <a:xfrm>
            <a:off x="1828800" y="1357313"/>
            <a:ext cx="7096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ARL</a:t>
            </a:r>
          </a:p>
          <a:p>
            <a:pPr eaLnBrk="1" hangingPunct="1"/>
            <a:r>
              <a:rPr lang="en-US" sz="2000" dirty="0"/>
              <a:t>Rob </a:t>
            </a:r>
            <a:r>
              <a:rPr lang="en-US" sz="2000" dirty="0" err="1"/>
              <a:t>Erbacher</a:t>
            </a:r>
            <a:r>
              <a:rPr lang="en-US" sz="2000" dirty="0"/>
              <a:t>, Bill </a:t>
            </a:r>
            <a:r>
              <a:rPr lang="en-US" sz="2000" dirty="0" err="1"/>
              <a:t>Glodek</a:t>
            </a:r>
            <a:r>
              <a:rPr lang="en-US" sz="2000" dirty="0"/>
              <a:t>, Steve Hutchinson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Shift transitions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-- A user study on shift transition fully designed </a:t>
            </a:r>
          </a:p>
          <a:p>
            <a:pPr eaLnBrk="1" hangingPunct="1"/>
            <a:r>
              <a:rPr lang="en-US" sz="2000" dirty="0"/>
              <a:t>-- IRB developed and approved</a:t>
            </a:r>
          </a:p>
          <a:p>
            <a:pPr eaLnBrk="1" hangingPunct="1"/>
            <a:r>
              <a:rPr lang="en-US" sz="2000" dirty="0"/>
              <a:t>-- ARSCA-shift-transition tool developed</a:t>
            </a:r>
          </a:p>
          <a:p>
            <a:pPr eaLnBrk="1" hangingPunct="1"/>
            <a:r>
              <a:rPr lang="en-US" sz="2000" dirty="0"/>
              <a:t>-- Shipped to ARL site and tested there  </a:t>
            </a:r>
          </a:p>
          <a:p>
            <a:pPr eaLnBrk="1" hangingPunct="1"/>
            <a:r>
              <a:rPr lang="en-US" sz="2000" dirty="0"/>
              <a:t>-- Pilot study is being scheduled </a:t>
            </a:r>
          </a:p>
        </p:txBody>
      </p:sp>
    </p:spTree>
    <p:extLst>
      <p:ext uri="{BB962C8B-B14F-4D97-AF65-F5344CB8AC3E}">
        <p14:creationId xmlns:p14="http://schemas.microsoft.com/office/powerpoint/2010/main" val="2003748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Leveraging the Trace of Analysts for Supporting Shift Transitions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An analysts in one shift may generate an incident report that </a:t>
            </a:r>
            <a:r>
              <a:rPr lang="en-US" sz="2400" dirty="0" smtClean="0">
                <a:solidFill>
                  <a:srgbClr val="FF0000"/>
                </a:solidFill>
              </a:rPr>
              <a:t>needs to be further investigated </a:t>
            </a:r>
            <a:r>
              <a:rPr lang="en-US" sz="2400" dirty="0" smtClean="0"/>
              <a:t>(due to a lack of observations or a lack of time).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These incident reports (labeled Category 8) need to be completed by analysts of the next shift.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 analyst in one shift may detect and report an attack.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analyst in the second shift may detect and report another attack, which </a:t>
            </a:r>
            <a:r>
              <a:rPr lang="en-US" sz="2400" dirty="0" smtClean="0">
                <a:solidFill>
                  <a:srgbClr val="FF0000"/>
                </a:solidFill>
              </a:rPr>
              <a:t>can be linked </a:t>
            </a:r>
            <a:r>
              <a:rPr lang="en-US" sz="2400" dirty="0" smtClean="0"/>
              <a:t>to the attack detected by the previous shift (for a multi-step attack).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 analyst in one shift may detect and report a malware.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analyst in the second shift  can detect the malware </a:t>
            </a:r>
            <a:r>
              <a:rPr lang="en-US" sz="2400" dirty="0" smtClean="0">
                <a:solidFill>
                  <a:srgbClr val="FF0000"/>
                </a:solidFill>
              </a:rPr>
              <a:t>faster.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FF0000"/>
                </a:solidFill>
              </a:rPr>
              <a:t>leveraging the trace </a:t>
            </a:r>
            <a:r>
              <a:rPr lang="en-US" sz="2400" dirty="0" smtClean="0"/>
              <a:t>of the analyst of the previous shift.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765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552398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Incident Reports Linked to Relevant Hypotheses and Observations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1876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FY 2015 Plan 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64FDD6-24B5-4722-BCDC-151E76831234}" type="slidenum">
              <a:rPr lang="en-US" sz="1400" b="0"/>
              <a:pPr eaLnBrk="1" hangingPunct="1"/>
              <a:t>43</a:t>
            </a:fld>
            <a:endParaRPr lang="en-US" sz="1400" b="0"/>
          </a:p>
        </p:txBody>
      </p:sp>
      <p:sp>
        <p:nvSpPr>
          <p:cNvPr id="2" name="TextBox 1"/>
          <p:cNvSpPr txBox="1"/>
          <p:nvPr/>
        </p:nvSpPr>
        <p:spPr>
          <a:xfrm>
            <a:off x="533400" y="1066800"/>
            <a:ext cx="7924800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Analyze the filtering networks of all traces gathered</a:t>
            </a:r>
          </a:p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Technology transition, in collaboration with ARL, a </a:t>
            </a:r>
            <a:r>
              <a:rPr lang="en-US" sz="2400" dirty="0" smtClean="0">
                <a:solidFill>
                  <a:srgbClr val="FF0000"/>
                </a:solidFill>
              </a:rPr>
              <a:t>shift-transition </a:t>
            </a:r>
            <a:r>
              <a:rPr lang="en-US" sz="2400" dirty="0" smtClean="0"/>
              <a:t>study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Does the traces generated by analysts of a shift help analysts in the next shift?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Technology transition, in collaboration with ARL, a pilot study about ARSCA-based </a:t>
            </a:r>
            <a:r>
              <a:rPr lang="en-US" sz="2400" dirty="0" smtClean="0">
                <a:solidFill>
                  <a:srgbClr val="FF0000"/>
                </a:solidFill>
              </a:rPr>
              <a:t>training</a:t>
            </a:r>
            <a:r>
              <a:rPr lang="en-US" sz="2400" dirty="0" smtClean="0"/>
              <a:t> procedure (with </a:t>
            </a:r>
            <a:r>
              <a:rPr lang="en-US" sz="2400" dirty="0" err="1" smtClean="0"/>
              <a:t>Erbacher</a:t>
            </a:r>
            <a:r>
              <a:rPr lang="en-US" sz="2400" dirty="0" smtClean="0"/>
              <a:t>, Hutchinson, Gonzalez)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Technology transition, in collaboration with ARL, an integration of ARSCA and CAULDRON (with </a:t>
            </a:r>
            <a:r>
              <a:rPr lang="en-US" sz="2400" dirty="0" err="1" smtClean="0"/>
              <a:t>Jajodia</a:t>
            </a:r>
            <a:r>
              <a:rPr lang="en-US" sz="2400" dirty="0"/>
              <a:t>,</a:t>
            </a:r>
            <a:r>
              <a:rPr lang="en-US" sz="2400" dirty="0" smtClean="0"/>
              <a:t> Albanese, Cam) through Petri Nets.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6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ea typeface="宋体" charset="0"/>
                <a:cs typeface="宋体" charset="0"/>
              </a:rPr>
              <a:t>Technology Transfer (3) </a:t>
            </a:r>
            <a:endParaRPr lang="en-US" sz="3200" b="1">
              <a:latin typeface="Arial" charset="0"/>
            </a:endParaRP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2EAF90-FF29-0844-A460-1DD1FED6CD70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49156" name="Content Placeholder 2"/>
          <p:cNvSpPr txBox="1">
            <a:spLocks/>
          </p:cNvSpPr>
          <p:nvPr/>
        </p:nvSpPr>
        <p:spPr bwMode="auto">
          <a:xfrm>
            <a:off x="-92075" y="1344613"/>
            <a:ext cx="19208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Partner:</a:t>
            </a:r>
          </a:p>
          <a:p>
            <a:pPr algn="r"/>
            <a:r>
              <a:rPr lang="en-US" sz="2000"/>
              <a:t>Contact: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Focus:</a:t>
            </a:r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r>
              <a:rPr lang="en-US" sz="2000"/>
              <a:t>Status: </a:t>
            </a:r>
          </a:p>
          <a:p>
            <a:pPr algn="r"/>
            <a:r>
              <a:rPr lang="en-US" sz="2000"/>
              <a:t>	</a:t>
            </a:r>
          </a:p>
        </p:txBody>
      </p:sp>
      <p:sp>
        <p:nvSpPr>
          <p:cNvPr id="49157" name="Content Placeholder 2"/>
          <p:cNvSpPr txBox="1">
            <a:spLocks/>
          </p:cNvSpPr>
          <p:nvPr/>
        </p:nvSpPr>
        <p:spPr bwMode="auto">
          <a:xfrm>
            <a:off x="1828800" y="1357313"/>
            <a:ext cx="7096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ARL</a:t>
            </a:r>
          </a:p>
          <a:p>
            <a:pPr eaLnBrk="1" hangingPunct="1"/>
            <a:r>
              <a:rPr lang="en-US" sz="2000" dirty="0" err="1"/>
              <a:t>Hasan</a:t>
            </a:r>
            <a:r>
              <a:rPr lang="en-US" sz="2000" dirty="0"/>
              <a:t> Cam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Enhance the ARL petri-net model for impact assessment</a:t>
            </a:r>
          </a:p>
          <a:p>
            <a:pPr eaLnBrk="1" hangingPunct="1"/>
            <a:r>
              <a:rPr lang="en-US" sz="2000" dirty="0"/>
              <a:t>-- feed outputs of CAULDRON and ARSCA into petri-net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-- Proposal developed and approved</a:t>
            </a:r>
          </a:p>
          <a:p>
            <a:pPr eaLnBrk="1" hangingPunct="1"/>
            <a:r>
              <a:rPr lang="en-US" sz="2000" dirty="0"/>
              <a:t>-- Just started (Nov 2014)</a:t>
            </a:r>
          </a:p>
          <a:p>
            <a:pPr eaLnBrk="1" hangingPunct="1"/>
            <a:r>
              <a:rPr lang="en-US" sz="2000" dirty="0"/>
              <a:t>-- First experiment sketched</a:t>
            </a:r>
          </a:p>
        </p:txBody>
      </p:sp>
    </p:spTree>
    <p:extLst>
      <p:ext uri="{BB962C8B-B14F-4D97-AF65-F5344CB8AC3E}">
        <p14:creationId xmlns:p14="http://schemas.microsoft.com/office/powerpoint/2010/main" val="820229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ea typeface="宋体" charset="0"/>
                <a:cs typeface="宋体" charset="0"/>
              </a:rPr>
              <a:t>Technology Transfer (4) </a:t>
            </a:r>
            <a:endParaRPr lang="en-US" sz="3200" b="1">
              <a:latin typeface="Arial" charset="0"/>
            </a:endParaRP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2DF4F-8388-4A49-BB84-3560F6184C4F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51204" name="Content Placeholder 2"/>
          <p:cNvSpPr txBox="1">
            <a:spLocks/>
          </p:cNvSpPr>
          <p:nvPr/>
        </p:nvSpPr>
        <p:spPr bwMode="auto">
          <a:xfrm>
            <a:off x="-92075" y="1344613"/>
            <a:ext cx="19208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Partner:</a:t>
            </a:r>
          </a:p>
          <a:p>
            <a:pPr algn="r"/>
            <a:r>
              <a:rPr lang="en-US" sz="2000"/>
              <a:t>Contact: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Focus:</a:t>
            </a:r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r>
              <a:rPr lang="en-US" sz="2000"/>
              <a:t>Status: </a:t>
            </a:r>
          </a:p>
          <a:p>
            <a:pPr algn="r"/>
            <a:r>
              <a:rPr lang="en-US" sz="2000"/>
              <a:t>	</a:t>
            </a:r>
          </a:p>
        </p:txBody>
      </p:sp>
      <p:sp>
        <p:nvSpPr>
          <p:cNvPr id="51205" name="Content Placeholder 2"/>
          <p:cNvSpPr txBox="1">
            <a:spLocks/>
          </p:cNvSpPr>
          <p:nvPr/>
        </p:nvSpPr>
        <p:spPr bwMode="auto">
          <a:xfrm>
            <a:off x="1828800" y="1357313"/>
            <a:ext cx="7096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ARL</a:t>
            </a:r>
          </a:p>
          <a:p>
            <a:pPr eaLnBrk="1" hangingPunct="1"/>
            <a:r>
              <a:rPr lang="en-US" sz="2000"/>
              <a:t>Rob Erbacher, Christopher Garneau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(a) Investigate how the current practice of training professional CNDSP security analysts can be enhanced by leveraging ARSCA. </a:t>
            </a:r>
          </a:p>
          <a:p>
            <a:pPr eaLnBrk="1" hangingPunct="1"/>
            <a:r>
              <a:rPr lang="en-US" sz="2000"/>
              <a:t>(b) A pilot study for investigating the feasibility of using ARSCA-facilitated training procedures for supporting the</a:t>
            </a:r>
          </a:p>
          <a:p>
            <a:pPr eaLnBrk="1" hangingPunct="1"/>
            <a:r>
              <a:rPr lang="en-US" sz="2000"/>
              <a:t>training of analysts about their analytical reasoning process. 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-- Proposal developed and approved</a:t>
            </a:r>
          </a:p>
          <a:p>
            <a:pPr eaLnBrk="1" hangingPunct="1"/>
            <a:r>
              <a:rPr lang="en-US" sz="2000"/>
              <a:t>-- Just started (Nov 2014)</a:t>
            </a:r>
          </a:p>
          <a:p>
            <a:pPr eaLnBrk="1" hangingPunct="1"/>
            <a:r>
              <a:rPr lang="en-US" sz="2000"/>
              <a:t>-- Weekly teleconferences</a:t>
            </a:r>
          </a:p>
        </p:txBody>
      </p:sp>
    </p:spTree>
    <p:extLst>
      <p:ext uri="{BB962C8B-B14F-4D97-AF65-F5344CB8AC3E}">
        <p14:creationId xmlns:p14="http://schemas.microsoft.com/office/powerpoint/2010/main" val="2727180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ea typeface="宋体" charset="0"/>
                <a:cs typeface="宋体" charset="0"/>
              </a:rPr>
              <a:t>Technology Transfer (5) </a:t>
            </a:r>
            <a:endParaRPr lang="en-US" sz="3200" b="1">
              <a:latin typeface="Arial" charset="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65AFEC-F87C-7948-8B11-2D7C27AD6017}" type="slidenum">
              <a:rPr lang="en-US" sz="1400"/>
              <a:pPr/>
              <a:t>46</a:t>
            </a:fld>
            <a:endParaRPr lang="en-US" sz="1400"/>
          </a:p>
        </p:txBody>
      </p:sp>
      <p:sp>
        <p:nvSpPr>
          <p:cNvPr id="53252" name="Content Placeholder 2"/>
          <p:cNvSpPr txBox="1">
            <a:spLocks/>
          </p:cNvSpPr>
          <p:nvPr/>
        </p:nvSpPr>
        <p:spPr bwMode="auto">
          <a:xfrm>
            <a:off x="-92075" y="1344613"/>
            <a:ext cx="19208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Partner:</a:t>
            </a:r>
          </a:p>
          <a:p>
            <a:pPr algn="r"/>
            <a:r>
              <a:rPr lang="en-US" sz="2000"/>
              <a:t>Contact: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Focus:</a:t>
            </a:r>
          </a:p>
          <a:p>
            <a:pPr algn="r"/>
            <a:endParaRPr lang="en-US" sz="2000"/>
          </a:p>
          <a:p>
            <a:pPr algn="r"/>
            <a:endParaRPr lang="en-US" sz="2000"/>
          </a:p>
          <a:p>
            <a:pPr algn="r"/>
            <a:r>
              <a:rPr lang="en-US" sz="2000"/>
              <a:t>Status: </a:t>
            </a:r>
          </a:p>
          <a:p>
            <a:pPr algn="r"/>
            <a:r>
              <a:rPr lang="en-US" sz="2000"/>
              <a:t>	</a:t>
            </a:r>
          </a:p>
        </p:txBody>
      </p:sp>
      <p:sp>
        <p:nvSpPr>
          <p:cNvPr id="53253" name="Content Placeholder 2"/>
          <p:cNvSpPr txBox="1">
            <a:spLocks/>
          </p:cNvSpPr>
          <p:nvPr/>
        </p:nvSpPr>
        <p:spPr bwMode="auto">
          <a:xfrm>
            <a:off x="1828800" y="1357313"/>
            <a:ext cx="7096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ARL</a:t>
            </a:r>
          </a:p>
          <a:p>
            <a:pPr eaLnBrk="1" hangingPunct="1"/>
            <a:r>
              <a:rPr lang="en-US" sz="2000"/>
              <a:t>Christopher Garneau, Rob Erbacher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Human subject experiments on the cognitive effects of different (visualization) views  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-- IRB developed and approved</a:t>
            </a:r>
          </a:p>
          <a:p>
            <a:pPr eaLnBrk="1" hangingPunct="1"/>
            <a:r>
              <a:rPr lang="en-US" sz="2000"/>
              <a:t>-- User study fully designed </a:t>
            </a:r>
          </a:p>
          <a:p>
            <a:pPr eaLnBrk="1" hangingPunct="1"/>
            <a:r>
              <a:rPr lang="en-US" sz="2000"/>
              <a:t>-- Pilot study being scheduled at Penn State</a:t>
            </a:r>
          </a:p>
        </p:txBody>
      </p:sp>
    </p:spTree>
    <p:extLst>
      <p:ext uri="{BB962C8B-B14F-4D97-AF65-F5344CB8AC3E}">
        <p14:creationId xmlns:p14="http://schemas.microsoft.com/office/powerpoint/2010/main" val="2866163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6610A-5D60-434A-A5CE-08DB0B68DDD2}" type="slidenum">
              <a:rPr lang="en-US" sz="1400" b="0" smtClean="0"/>
              <a:pPr eaLnBrk="1" hangingPunct="1"/>
              <a:t>47</a:t>
            </a:fld>
            <a:endParaRPr lang="en-US" sz="1400" b="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39763"/>
          </a:xfrm>
        </p:spPr>
        <p:txBody>
          <a:bodyPr/>
          <a:lstStyle/>
          <a:p>
            <a:r>
              <a:rPr lang="en-US" sz="3200" b="1" smtClean="0"/>
              <a:t>Q &amp; A</a:t>
            </a:r>
          </a:p>
        </p:txBody>
      </p:sp>
      <p:sp>
        <p:nvSpPr>
          <p:cNvPr id="614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29200" y="4876800"/>
            <a:ext cx="2133600" cy="685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0000FF"/>
                </a:solidFill>
              </a:rPr>
              <a:t>Thank you. </a:t>
            </a:r>
            <a:endParaRPr lang="en-US" sz="2000" b="1" smtClean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7338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https://encrypted-tbn0.gstatic.com/images?q=tbn:ANd9GcTIN6eWh0NYbgcDyF8icYNPwT3UStl9GKVWuIvZwtG75isiROaBvA"/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1371600"/>
            <a:ext cx="528127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74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SA Depends on Human </a:t>
            </a:r>
            <a:r>
              <a:rPr lang="en-US" dirty="0"/>
              <a:t>A</a:t>
            </a:r>
            <a:r>
              <a:rPr lang="en-US" dirty="0" smtClean="0"/>
              <a:t>nalysts 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424" y="2874640"/>
            <a:ext cx="1196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211" y="1807602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786" y="3903102"/>
            <a:ext cx="11977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Data </a:t>
            </a:r>
          </a:p>
          <a:p>
            <a:pPr eaLnBrk="1" hangingPunct="1"/>
            <a:r>
              <a:rPr lang="en-US" dirty="0" smtClean="0"/>
              <a:t>Sources</a:t>
            </a:r>
          </a:p>
          <a:p>
            <a:pPr eaLnBrk="1" hangingPunct="1"/>
            <a:r>
              <a:rPr lang="en-US" dirty="0" smtClean="0"/>
              <a:t>(feeds)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04419" y="1869531"/>
            <a:ext cx="3505200" cy="3076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6585" y="2007657"/>
            <a:ext cx="724827" cy="561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1446585" y="3074695"/>
            <a:ext cx="576125" cy="1000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87975" y="3636402"/>
            <a:ext cx="783437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6" descr="data:image/jpeg;base64,/9j/4AAQSkZJRgABAQAAAQABAAD/2wCEAAkGBhMSERUUExQWFRUVFx8aGBcWFyMfHxwaHhwXIBkkIhgjHDIhGx8oHxcZKi8kJCctLDgsICAxNTAuQSYrLCkBCQoKDgwOGg8PFy4kHyQsKywxKjUvLSk1LzUsKSwyLDUsMTUqMDQpMDUtLCwvLi4wMDA1LCw0Miw1NSwsMCwsKf/AABEIAEwAiwMBIgACEQEDEQH/xAAbAAACAwEBAQAAAAAAAAAAAAAABQQGBwMCAf/EAD8QAAIBAwIEAwYCCAILAAAAAAECAwAEERIhBQYxURNBYQcUIjJxgUKRIzRSYnKSocEVVBYkM2OTorGywtHx/8QAGQEAAgMBAAAAAAAAAAAAAAAAAAIBAwQF/8QAKhEAAgIABQEHBQEAAAAAAAAAAAECEQMSITFBUQQTImFxgaEUMpHB0QX/2gAMAwEAAhEDEQA/ANxooooAz3iXtIukvLi2isll8Aj4jNpypAIOCvr3pHxO84lKy3jvoeBw8dpGfgKj5gx/G5XP9vTtxS4j/wAfmCOGL26hwD8rqRkH10gfnXi0uPGu3cbpCPCU+RbIaUj7hB9jVcpNGzBwoyjbLLN7TQ4HulrNcZGdbYiTf99hk/ZSPWox9pFzFvccPYRjq0EwkIHqmkE/Y17iGSPP0zjP38qScZjkg93llnkWd7iP9BEWaMQl1Ei6AP0mFbd2GSenkKlSbIngwguTSuDcZhuoVmgcPG3Qjv5gjqCOxqYrg7g5+lY5xacWtwpgaZLW8VpJIYgVfxEG+FA1pqBGpRg7bkdKsPsp4qmbi1QlokYSwnBGEk3Zdx1V/I9/SmszuFKzQ6KKKkQKKKKACiiigAooooAKKKKAIfEuMwW4BnljiB6a2C5x1xk79fKqnzXzwjokFjMjyzZzJGwbwox8zbdG3woPnv5Ug524R4HEXvbtfEtmVVifYiJthgxk53OcEA9fy6WsFrKVmiCZ3AdRpyD1B2GofWklKjTg4KnrfsLpuVoWRFGtDGSQ6OQ5LfNl+pLeZp5w7h6QxqkahVUbCvLREHFSxVVnTcYrVI+101IZUldNckYIVs9ASD06EgjY9etc6KLElFS3F/8Ah7RSRzWxVXjaRgsuWVjL8+SDqHoR+VOI/aM8f6zZTL+/ARMv5DD/APLUevEsoUFmIVQMkk4AHqaZSaKZ4EJeQwi9rfDDs05jPaSN1I+o018ufa9wtB+sa/4I2P8A41WIbia+/V1CQedxKudXfw4z1/ibavnCuGWLTaY4mu2BxJcOA6KQM4JOEz0+FFPUU+YyPBV6Ms/BPa1w+5lESu0bscL4qaQSeg1dMn1q51i/tV5egWC3eGJI5WlCDw0C6sg7YAwTkDFbJbqQqhjkgAE9zjemRTJU6OlFFFSKFFFFABRRRQBlvNFz77xB0b4oLIhVXyacgFiR56VIA+p9alxQ53PSkvDJQj3ms6WW8nL6jjALkoT2GjTTmwl1qGU5UjIPf896oludfASjhquSVXlnA616qJeMhIjL6XcNpwfi2G5A9M9elQWepKBr7VV4VzC0dw1rcEeIPkfoJF8tvJsf3qzLMMUEJ3qgmmVFLMQqqMknoBSPhti3EmEsoKWSnMcZ28XHV37IMbCuU6HiF17uM+7QENOR+Nvwx57d/v6VA9pfNmP9Qtuuyy6PtpjUD7ZA9B3p0jLi4n4InNfOMl7KLGx2iJ0ZXYyY/wC2MAdPMDftTleKrZ+Fw2xCyXBOGc/KjHd2bufPHkAM9jXjEOEW3kb+4Xbz8FD2/e/v9N7DytwJuHQLIV8TiF4dEMbdVzudR7D5nP0H1YzW1vuP+HcH954jGpd5YuH/ABu7nOq5cDSOw0KAcDoSB9dFpXy3wQWlusQOpt2kc9Xkbd2P1P8ATA8qaU5S3bCiiiggKKKKACiiigDDLPiFvf3lxfTeHGisFSMkDOn5XcE/E3THrtvgU4teZkmmkiGUMeNpAVZs5yQh3x09fPtWkRcs2iy+MtvCJM51iNc575xsfXrS/noW0dpLcT2yXHhJkKygnqAAGIyoyd8UjjZpw8fJSSK1FNio9/xeGH4nKq2MDPzEdcAD4j06Cqfx63i8BGcQ2xlAZWt4ZCqjyDSeLjz/AGasHsqKw3giVADJCzM2Qyvp0aHjkI1YOWDJ5EdBilUfM0z7Q6vL8iXl7hcXFrqfxNSO8Oq1ZWB0aGAy4ByCTjr5Zx5GvY5pdbSXWMXMLeCy/wC8yQDj7H7g1tdlweCFnaKKONnOWKIAW+pA3rGPabwj3PisdyQfAnkjkbA21oy6x9cDUO+T607iZIY0oyb6jxj/AITwzbec7DzLTyefrjf+Ud6Tcqcq+5xvf3oJkUF1Q7lSfM95GJwO2e52v0kEUgjnLIUTLo5YaclSNWrp0J3qrc2c926xOtuDcyR4cugzHEwOEZmxg4YggDqQN6UsdLX8COySK3kfiHE2BuD8UNpkFx+xlPw4GMA4x1O+1Xrkq5t2V+IXFzA0zAA4kGi3jPyxjJ2JPVj1P0rO+Z7SSyihMSgsxJnnKhmZ/h6s2cAknsNq6zcPNzxGEPbeAnhCV1Og+IoYlCdBKspOMZ7H0rHHticO8UfDrrfTy8+CJYTvLeunybQnNFoVZxcwFUxqYSrgZ+XJztnBxXqPmW0ZGdbmEomNbCVSFznGTnbODisXn4arcUaIKiwKiSyKFAU6FOnIxjGps/aoPCbSFo7q/ljUxhiYYsYTI2UlBsdyB/NR9dHKnXCfvLZC9w7q+vwbZZ88WErhI7qFnJwBrG57DPU1IuOabONij3UCspwytKoIPYjOxrEIpi3CZZrlUZmY+EdCgjoFxgbYIYj0r7xSP3Wxh/RpJdTtktJEsjEtlm+YEk7gULtuuXLrmy79Fq9uPQO45vSrNuTmmzZWYXUBVfmIlXAzsM77b1z/ANMbH/N2/wDxl/8AdYvzDYROYwiwJJbwme4ZUGkaQoVCq7Es5wAf+hpqLEulnCsFsLq5IyTAulVClnOnHkMff60Ltjag1D7rrXp+g7lW9djVTzZZ6C/vUGlSAWEq4BOcDr1OD+RpjbXKSKHRldWGQynII9CNjWTz+zK4tv0iYleRyXNuoQx/Lo0RlgCMBgRkdfrXWw9md+Y1K3LWwI/2OstpPmSRtljljjzY1vV8lBrFeJYgylWAZSMEEZBB6gjzFe6KkgqE3syt9xDLcW6tnMcUnwb9cKysF+2KpDctLZ8Ritbd2bRPBLFk5ZAxf3gEj8JjjJ/+1sN05CMRscdaU8D5Yhhdp/iknl3eaU5bfGwwAFXYbKANh2qKHUmO6hcX4PDdRGKdBIjdQe/kQeoPqKm0VIhQofYnw1W1FJWH7LSHH9Nz9zUTmsiFl4bZQW6RyQtJMJEJXSWCp0OSSQdzvstaRVJ9o3AFKe+I8kU8a6NUZHxJnOGBUggEk1Xiqbg1B0+Bo1fi2M75E4o7CeKZhJBEp+JskKAxGkk9VKgnB3wPtS21ujbWE1whKtcSeHBvukaliMdsDV+QNWblXldeIQymeefSAx0RlEUnB3IEfxHYdSR3Bqbw7kCJlKvNO6xwSCNWKYTUuCRiMb475rAuxNycnSTabXp7cvc0PGVJdL19RXzdfCKx1ADxbhEj1Y+IgqC2T1O2fzpVzfbmK2tLCPdmI1Y8yMD+rsT9quXCfZ/DcPpuJp50WNlRXZcLnSMjTGDqGBg5quizkN4LY3M+lTpD/o/EA6fP4e1VYfYJ4ajTTptvfpS44Hljxlfsv6cuM2ySXFpw9N0iw8oHZRsD9Rn+YV1XiklxxYxK58CJCJF/C2xDZH8TAfan3EfZ5DbT6ree4iZowGZWUljk5JLRk5JG9QIOQ0hLGO5uVMiguQ0eWzud/C7k1L/z5VVp+FpX1b1f8I+oV3XPwtkKeH26GIW8ShYry8aTSP8ALW+B164aTIGexIq68j2vj8QuLkj4LdRbxn98/FKf6qPoRULiPJaRyRGKeeLRbJEugp8oyfOM7liSfU1deTODJa2iRoWbJZ2Z8amZiSxJAAz9ugFbFgPvlNvRKl+2UvEWTKuWPKKKK1lJ/9k="/>
          <p:cNvSpPr>
            <a:spLocks noChangeAspect="1" noChangeArrowheads="1"/>
          </p:cNvSpPr>
          <p:nvPr/>
        </p:nvSpPr>
        <p:spPr bwMode="auto">
          <a:xfrm>
            <a:off x="155575" y="-342900"/>
            <a:ext cx="13239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8" descr="data:image/jpeg;base64,/9j/4AAQSkZJRgABAQAAAQABAAD/2wCEAAkGBhMSERUUExQWFRUVFx8aGBcWFyMfHxwaHhwXIBkkIhgjHDIhGx8oHxcZKi8kJCctLDgsICAxNTAuQSYrLCkBCQoKDgwOGg8PFy4kHyQsKywxKjUvLSk1LzUsKSwyLDUsMTUqMDQpMDUtLCwvLi4wMDA1LCw0Miw1NSwsMCwsKf/AABEIAEwAiwMBIgACEQEDEQH/xAAbAAACAwEBAQAAAAAAAAAAAAAABQQGBwMCAf/EAD8QAAIBAwIEAwYCCAILAAAAAAECAwAEERIhBQYxURNBYQcUIjJxgUKRIzRSYnKSocEVVBYkM2OTorGywtHx/8QAGQEAAgMBAAAAAAAAAAAAAAAAAAIBAwQF/8QAKhEAAgIABQEHBQEAAAAAAAAAAAECEQMSITFBUQQTImFxgaEUMpHB0QX/2gAMAwEAAhEDEQA/ANxooooAz3iXtIukvLi2isll8Aj4jNpypAIOCvr3pHxO84lKy3jvoeBw8dpGfgKj5gx/G5XP9vTtxS4j/wAfmCOGL26hwD8rqRkH10gfnXi0uPGu3cbpCPCU+RbIaUj7hB9jVcpNGzBwoyjbLLN7TQ4HulrNcZGdbYiTf99hk/ZSPWox9pFzFvccPYRjq0EwkIHqmkE/Y17iGSPP0zjP38qScZjkg93llnkWd7iP9BEWaMQl1Ei6AP0mFbd2GSenkKlSbIngwguTSuDcZhuoVmgcPG3Qjv5gjqCOxqYrg7g5+lY5xacWtwpgaZLW8VpJIYgVfxEG+FA1pqBGpRg7bkdKsPsp4qmbi1QlokYSwnBGEk3Zdx1V/I9/SmszuFKzQ6KKKkQKKKKACiiigAooooAKKKKAIfEuMwW4BnljiB6a2C5x1xk79fKqnzXzwjokFjMjyzZzJGwbwox8zbdG3woPnv5Ug524R4HEXvbtfEtmVVifYiJthgxk53OcEA9fy6WsFrKVmiCZ3AdRpyD1B2GofWklKjTg4KnrfsLpuVoWRFGtDGSQ6OQ5LfNl+pLeZp5w7h6QxqkahVUbCvLREHFSxVVnTcYrVI+101IZUldNckYIVs9ASD06EgjY9etc6KLElFS3F/8Ah7RSRzWxVXjaRgsuWVjL8+SDqHoR+VOI/aM8f6zZTL+/ARMv5DD/APLUevEsoUFmIVQMkk4AHqaZSaKZ4EJeQwi9rfDDs05jPaSN1I+o018ufa9wtB+sa/4I2P8A41WIbia+/V1CQedxKudXfw4z1/ibavnCuGWLTaY4mu2BxJcOA6KQM4JOEz0+FFPUU+YyPBV6Ms/BPa1w+5lESu0bscL4qaQSeg1dMn1q51i/tV5egWC3eGJI5WlCDw0C6sg7YAwTkDFbJbqQqhjkgAE9zjemRTJU6OlFFFSKFFFFABRRRQBlvNFz77xB0b4oLIhVXyacgFiR56VIA+p9alxQ53PSkvDJQj3ms6WW8nL6jjALkoT2GjTTmwl1qGU5UjIPf896oludfASjhquSVXlnA616qJeMhIjL6XcNpwfi2G5A9M9elQWepKBr7VV4VzC0dw1rcEeIPkfoJF8tvJsf3qzLMMUEJ3qgmmVFLMQqqMknoBSPhti3EmEsoKWSnMcZ28XHV37IMbCuU6HiF17uM+7QENOR+Nvwx57d/v6VA9pfNmP9Qtuuyy6PtpjUD7ZA9B3p0jLi4n4InNfOMl7KLGx2iJ0ZXYyY/wC2MAdPMDftTleKrZ+Fw2xCyXBOGc/KjHd2bufPHkAM9jXjEOEW3kb+4Xbz8FD2/e/v9N7DytwJuHQLIV8TiF4dEMbdVzudR7D5nP0H1YzW1vuP+HcH954jGpd5YuH/ABu7nOq5cDSOw0KAcDoSB9dFpXy3wQWlusQOpt2kc9Xkbd2P1P8ATA8qaU5S3bCiiiggKKKKACiiigDDLPiFvf3lxfTeHGisFSMkDOn5XcE/E3THrtvgU4teZkmmkiGUMeNpAVZs5yQh3x09fPtWkRcs2iy+MtvCJM51iNc575xsfXrS/noW0dpLcT2yXHhJkKygnqAAGIyoyd8UjjZpw8fJSSK1FNio9/xeGH4nKq2MDPzEdcAD4j06Cqfx63i8BGcQ2xlAZWt4ZCqjyDSeLjz/AGasHsqKw3giVADJCzM2Qyvp0aHjkI1YOWDJ5EdBilUfM0z7Q6vL8iXl7hcXFrqfxNSO8Oq1ZWB0aGAy4ByCTjr5Zx5GvY5pdbSXWMXMLeCy/wC8yQDj7H7g1tdlweCFnaKKONnOWKIAW+pA3rGPabwj3PisdyQfAnkjkbA21oy6x9cDUO+T607iZIY0oyb6jxj/AITwzbec7DzLTyefrjf+Ud6Tcqcq+5xvf3oJkUF1Q7lSfM95GJwO2e52v0kEUgjnLIUTLo5YaclSNWrp0J3qrc2c926xOtuDcyR4cugzHEwOEZmxg4YggDqQN6UsdLX8COySK3kfiHE2BuD8UNpkFx+xlPw4GMA4x1O+1Xrkq5t2V+IXFzA0zAA4kGi3jPyxjJ2JPVj1P0rO+Z7SSyihMSgsxJnnKhmZ/h6s2cAknsNq6zcPNzxGEPbeAnhCV1Og+IoYlCdBKspOMZ7H0rHHticO8UfDrrfTy8+CJYTvLeunybQnNFoVZxcwFUxqYSrgZ+XJztnBxXqPmW0ZGdbmEomNbCVSFznGTnbODisXn4arcUaIKiwKiSyKFAU6FOnIxjGps/aoPCbSFo7q/ljUxhiYYsYTI2UlBsdyB/NR9dHKnXCfvLZC9w7q+vwbZZ88WErhI7qFnJwBrG57DPU1IuOabONij3UCspwytKoIPYjOxrEIpi3CZZrlUZmY+EdCgjoFxgbYIYj0r7xSP3Wxh/RpJdTtktJEsjEtlm+YEk7gULtuuXLrmy79Fq9uPQO45vSrNuTmmzZWYXUBVfmIlXAzsM77b1z/ANMbH/N2/wDxl/8AdYvzDYROYwiwJJbwme4ZUGkaQoVCq7Es5wAf+hpqLEulnCsFsLq5IyTAulVClnOnHkMff60Ltjag1D7rrXp+g7lW9djVTzZZ6C/vUGlSAWEq4BOcDr1OD+RpjbXKSKHRldWGQynII9CNjWTz+zK4tv0iYleRyXNuoQx/Lo0RlgCMBgRkdfrXWw9md+Y1K3LWwI/2OstpPmSRtljljjzY1vV8lBrFeJYgylWAZSMEEZBB6gjzFe6KkgqE3syt9xDLcW6tnMcUnwb9cKysF+2KpDctLZ8Ritbd2bRPBLFk5ZAxf3gEj8JjjJ/+1sN05CMRscdaU8D5Yhhdp/iknl3eaU5bfGwwAFXYbKANh2qKHUmO6hcX4PDdRGKdBIjdQe/kQeoPqKm0VIhQofYnw1W1FJWH7LSHH9Nz9zUTmsiFl4bZQW6RyQtJMJEJXSWCp0OSSQdzvstaRVJ9o3AFKe+I8kU8a6NUZHxJnOGBUggEk1Xiqbg1B0+Bo1fi2M75E4o7CeKZhJBEp+JskKAxGkk9VKgnB3wPtS21ujbWE1whKtcSeHBvukaliMdsDV+QNWblXldeIQymeefSAx0RlEUnB3IEfxHYdSR3Bqbw7kCJlKvNO6xwSCNWKYTUuCRiMb475rAuxNycnSTabXp7cvc0PGVJdL19RXzdfCKx1ADxbhEj1Y+IgqC2T1O2fzpVzfbmK2tLCPdmI1Y8yMD+rsT9quXCfZ/DcPpuJp50WNlRXZcLnSMjTGDqGBg5quizkN4LY3M+lTpD/o/EA6fP4e1VYfYJ4ajTTptvfpS44Hljxlfsv6cuM2ySXFpw9N0iw8oHZRsD9Rn+YV1XiklxxYxK58CJCJF/C2xDZH8TAfan3EfZ5DbT6ree4iZowGZWUljk5JLRk5JG9QIOQ0hLGO5uVMiguQ0eWzud/C7k1L/z5VVp+FpX1b1f8I+oV3XPwtkKeH26GIW8ShYry8aTSP8ALW+B164aTIGexIq68j2vj8QuLkj4LdRbxn98/FKf6qPoRULiPJaRyRGKeeLRbJEugp8oyfOM7liSfU1deTODJa2iRoWbJZ2Z8amZiSxJAAz9ugFbFgPvlNvRKl+2UvEWTKuWPKKKK1lJ/9k="/>
          <p:cNvSpPr>
            <a:spLocks noChangeAspect="1" noChangeArrowheads="1"/>
          </p:cNvSpPr>
          <p:nvPr/>
        </p:nvSpPr>
        <p:spPr bwMode="auto">
          <a:xfrm>
            <a:off x="307975" y="-190500"/>
            <a:ext cx="13239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brandsoftheworld.com/sites/default/files/styles/logo-thumbnail/public/0023/9143/br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84" y="211010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 descr="data:image/jpeg;base64,/9j/4AAQSkZJRgABAQAAAQABAAD/2wCEAAkGBxQTEhUUEhQVFRQXFhQXFxgYFBcXHBgVFhgYFxYeGxkZHSogGhslHBQWITEhJSkrMC4uFyIzODMsNygtLisBCgoKDg0OGhAQGS8fICU3LDY3LjczNDc3MjEuNDc0KysrMDArNy8sNyw3NywvLCwsKzcsLzcwLCwsLCw3Li43LP/AABEIAFcBNAMBIgACEQEDEQH/xAAcAAEAAwEBAQEBAAAAAAAAAAAABgcIBQQBAwL/xABOEAABAwIDAwcHCAMNCQAAAAABAAIDBBEFEiEGBzETIkFRYXGBIzI1c5GxsggUNEJScqGzM3SSFyVDU2KChKLBxNHw8hUWJIOTo8LS4f/EABoBAQACAwEAAAAAAAAAAAAAAAADBAECBQb/xAArEQACAgIABAUEAgMAAAAAAAAAAQIDBBESITFBBRNRYfCBkaHBUvEUIjL/2gAMAwEAAhEDEQA/ALxRF8cgF19Cz9tJWipqJZSAQ5xy6fUGjfwF1dmzGI8vSxSdJaA77w0d+IUNdqm2joZeBLHrjNve/bodVERTHPCIiAIiIAiIgF0Vdb2N4f8As1jYoGh1TKCRfhGwaZiOkk6AdhPfTWG7P4rjTjLd8zQT5SV+WMO6Q0cPBosOlAaqRUNsHsLimH4jTGQO+bl7uU5KYlnmOtnbcX1I6FfAQH1ERAEREAREQBEWYN+g/faX1cXwoDT6Lx4QPIQ+rj+EL2IAiIgCLj7V7Qx0FM+pma9zGFoIYAXc5waLXIHE9a5mwu3kGKctyDJWcjyeblA0X5TPa2Vx/iz7QgJWiIgI3tph9VNDlpXhvHOLlrndQa4cFDsC22npn8jWtc4A2JcPKM7/ALY/zcq1SuFtTs1HWR2dZsgHMktqOw9bexRThLfFF8y/jZNaj5V0U4+vde516WpZIwPY4Oa4XBBuCF+yqLZbGZMOqXU9RpGXWcDwYTwe0/ZOl/8A4rcBWa7ONEWXiuiWt7T6P1PqLxYpisNOzPUSsiZ1vcG+y/HwVZbS78qWK7aSN1Q7hmceTjHHrGZ3gB3qQqltIqV2Y26xOsidNlIHKOa0RwktygN4GxvqTrdEBdS4O2+I8hRyuvznDI3vfp7rrvFVjvbxG74YAdGgyO7zzWewZvao7ZcMGy3g0+bfGP1+xHcDwAzUlVPbWINydpbzpP6uX2lSvdJiN2zQE+aWyM7nXD/YQ0/zlJNjsLEVDHG4eewueD08pqQfA2VcbOvNDiQjdwEhhd2tcbNP4tPiq6j5bizrSt/y431+nNfT+vyXQv5e8AXJsBqSegL+l5MW/QS+rk+Eq4zz8VtpHynxSF5yxzRPd1Nka426dAV9rMSiiF5ZGMvwzOAv3A8VQuE4jJTv5SI5X5XNBtewcLG3auxhGytXWky8Gu/hJSed3dJCqrIb6LmduzwmFb4p2aiXJQV8czc8Tw9tyLjhccV6CVxNkcGdSU4ic4OOZzrtuBzj2qHbbbcuzGGldla24fIOJPU09AGuqmdnDHcjn14juucKXtLv7epP63FoYf0ssbD1OcAfZxXopKlsjGvjcHMcLgjgQqbwfYmqqRylgxrtc0hNzfpt5x8VbOztAYKaKFxBcxuUkcD3XWK5yk+a0jfLxqaYpRnxS7mZN8NYZMWqrm4YWsb2Nawf2krT2DYYymgjgjADI2NaLacBqe8nXxWe9/Ozr4K41NiYqkA5ugSNAa5p6jYAjr16irI3UbxYqyGOnmcGVTGhtidJQ0WDm9brDUcVKUCybL6vgX1AeOrxSGIgSzRRki4D5GtJHC4DjwXphla4BzSHNIuCCCCOwjis/fKQH/G0/wCrn8xyuPd96No/UR+5ASBczFtoaWm+kVEUR42e8A27uNvBQbfLvAdQRtp6YgVMrSS/jyUfC9vtE3t1WJ6lV+yW7CtxNvzmR/JRv1Ek2Z75P5QF7kdpKA0JhO1VHUnLBUwyO+y2QXPcDqV1Z52saXPc1rQLlziAAOsk6BZv2q3OVlHGZoZG1LWc52RpY9oGtw25vbjob6KORV+IYq+GjM75jazGPeGt06XfaIHSblAaxo6pkrGyRuDmOALXDgQeBHYszb9fS0vq4vhWitlsOdT0cEDyC6OJjHEcLga2Wdd+npaX1cXwoDRdPXxQ0sT5pGRsEcfOe4NHmjpPSuZFvCwxzsorYLnTz7fidFQ+HbM4pjjhM79E0BjXyEtjaGgDLG3p4akdWpXQxfchXRRl8b4ZyASWNzNcbfZzCxPYgNFwzBzQ5pDmkXBBBBHWCOK/RZg3T7bSUFUyGVx+bSPDJGuOkbibZwD5tidR1XWn0BW2+7EoXYVURtljMgfECwSNLtJG35t7qIfJ1xCKL59ysscd/mts72svbl72zHXiPavBvW3czQmqxF0sRjdLmyAOzWkcGjW1ulRfYHYGXFeW5KWOPkeTvnDjflM9rZerkz7UBqCDGqd7g1lRC5x4NbKwk9wBuV71TOxO56ooq6CpfUQvbE5xLWh4JBY5ulxb6yszH9qaSiF6meOM2uGk3ee5g1/BAdpfy86XOgHEqlNpt/DRdtDBfj5SY2HhG3U+JHco43B8dxqxmMjYCb+UvDFa4OkY1f1g2PegJbvb2ow45DHM2WoZcFsfPBYeIc4c0EHUa9JUPi3qYnNGylo2Wc1uUGON0srgOHRYW7lN9ndxdNGL1cr53W81nk2A/i5xHeB2KLbhpn0+KVFK/iY5GO+/A/8A1e1aqCT2TSvnKtVt8kfMM3QYjWv5Wvm5Im1zI4zSW10tew7r9Ks3ZndVh9JY8ly8g+vNZ+vY22UexTlFsQnxrQAABYDQAdARfUQAqk5v3wxK3Fkktv8AlM/xDT+0rR2yxLkKOV4NnFuVv3n6D3qsdgMSp6aZ8s7iLMyss0nVx53DsH4qtc05KLOz4bCUarLorb6L59i6Gqpt6+H5Klko4SsP7Udgfwc1TD90Ci/jHf8ATcuFtljNPXUzmwF7nxES+Y4ANHNdcnhoVm2UZR0mR4Fd1F6lKDS6Pl6k02cxDl6aKXpc0ZvvDR34gr0Yt+gl9XJ8JUI3SYldksB+oQ9v3X6O9hAP89TfFv0Evq5PhKkhLihsq5FPlZDh7/jsUvsPhjKirjjk1YAXkfayi9j2K8WNsAALAcAOgKnN1/05nq5PcFcoUeMv9S54zJu9Ltoj23OJmno5HN0c6zGnqL9L+AuoFu0wBs8rpZBeOHLYHgXnh7AL+IUp3rNJo2noErL9xDh7yF+O6OUfN5W/WEtz3OY2x/qkeCxJcVyTNqW6/D5Tj1b18+dydBfURWTjHhxjCoqqF8M7A+N4sWn8CDxBHWFnfeFutnw+9RTOdNTtObMB5SK3Auy8QD9YW8FpZfHtBFjqDxHWEBSG7De44ubS4i4a2bHUHTXgGydGv2/b1q7wsy769k46Gsa6EZYqhrnhgGjHtIDw3s1aey6uzdRizqnC6aR5u4NMZJ4kxksuf2UBVXykPptP+rn8xyuPd96No/UR+5U58pD6bT/q5/Mcrj3f+jaP1EfuQFBbzB84x+SKV1mGanhv9mNwjv7M7itNwxBjQ1oAa0BoA4AAWAHgqD+UDsu9lQ2uY0mKRoZKQPMkbo0nqDgePW23SFKdhN8NNLE2OveIZ2gAvIOSS2ma480npBQFrLL+I04pdow2n0a2uhyhtv4VzC9o6hz3Nt0K2dq979DTxH5tIKmYg5GsvlB6C9x4DsGpVZ7n8Alr8SNZMC5kUhlkeRo+cnM0Dovc5rDhYdiA0mswb9fS0vq4vhWngsw79fS0vq4vhQGkMChaymha0BrRFGAALADKF7ivLhH6CH1UfwhetAZW3y0LYsWqAzQPyyEAW5z2872m57yVp3Bpi+nhe7i6KNx7y0E+9Zs36elpfVxfCtH7PfRaf1EPwNQER35+h5/vQ/mNUO+TTxr/AOif3hTHfn6Hn+9D+Y1Q75NPGv8A6J/eEBYW9SaZmGVDqcyNkDRYx5swGYXILdRp0rMOCCmknBrpJmxkkudG0PeSesuOnfZx7FspRraTYKgrQeXgbnP8IzmP/abx8boDjbvcNwWwOH8jJIBclxzSjtIfzh4CynyofH9xk0buUoKjPY3a2TmPFuFpG6E9tguVT7fY1hThHWRve0aWqGk3H8mZvnd93IDRqzvsPf8A3omy8PnFbfuzOv8Aip7s7vpoZxafNSvtqHc9p06HtHvAUF3FsfU4tPVOGoZLI7707/8AV7EBoZEuiAIiICtN7eIawwA6AOkd3+az/wA0wPd1HNBHJJLK172hxa3JYA6ji0nhZc/HcDqquuc50MjYnSBmYiwETTlvfuufFWxGwAAAWAFh3Dgq0Ycc25I7V2Q8bHrrqlz6vXz5ogv7l8H8fP8A9v8A9VJsI2chp4HQMBLXgh7jbM+4sbm3UV10UyriuiOdZl3WLU5NopbZGoNHiDWPP13Qv8TYHxIafFW7ip8jL6uT4Sq43gbNTuqzJTxPeHta4lo4PGnt0BU/Ej5KQlzS2R0Ju0ixzlpBFu9RVJx4ol7PnG3yrk1t9fn3Ku3X/Tmerk9wVyhVVu9wKphrGvlhexvJyDM4WFyBZWoFnHTUOZp4tKMr9xe+S/ZzdosKFTTyQni4c09Thq0+1VHsrjL6CpPKNIaeZM3pFjxt1gk+BV3lRXa7Y5lX5Rp5OYC2a2jh1OH9qzbBtqUeqNcHKhBSpt/5l+CQUFfHMwPie17T0g39vUewr1BUjNs7X0riWRyj+VDmcD+xr7QrY2UfIaSAy5uULBmzgh19eIOoKzXY5PTWjTLw4UxU4TUkzq3QlU7vow7EfncFRQMqCGw5HOgzE5uUc6xazUjW+otqoDV1+0FS0xPGIOBNiBBIzs5zmsFh3mylKB0d/W0cdVWRxQuD207Htc4G45R5GcAjjbI0d91b+6TDTT4VTMcCHOaZCDxHKOL/AHFVvsDuYkL2zYkAyNpuIAQ4vI4ZyNA3sF7q+GjTTggM+fKQ+m0/6ufzHK4933o2j9RH7lWW/fZmrqquB1NTyzNbAWksbcB2dxt32VpbEUz46CljkaWPbCxrmnQggagoDrVVMyRjmSND2OBDmuFwQeIIKz1vl3f02Htjnpi9ollLDG4hzW80uu02uBpwJPFaLUT3hbFNxSKOJ8rohHJnu1gdfmlttSOtAUTu/wBnsKqA11fXck8uN4bCMaHS8rtLEd3HitK4Ph0METIqdjWRNHNDeFj036b9apHH9xEjIy6kqOWcATyb2Bhdboa4Ei/euTup29loKgUlU5wp3O5MtkuDBJe3Tq1t9HA8OOmqA0iswb9fS0vq4vhWnws974dka2oxKSSCllkjLIwHNZcEhuqAvnCP0EPqo/hC9a8uGMLYYgRYiNgI6iGi69SAzBv09LS+ri+FaP2e+i0/qIfgaqK3w7I1tRiUkkFLNLGWRgOay4JA11V74HEW00DXAhzYogQeIIYAR7UBD9+foef70P5jVDvk08a/+if3hTve/hstRhc0UEbpJHOis1ouTaRpOncFFtwWz9TSfPfnUEkOf5tkzttmy8tmt12zD2oC3UREB8svzqadj2lsjWvaeLXAOB8Cv1K4+0e0EVJHmkN3G+RgPOcf8OsrDaS2zaEJTkoxW2yqt6uw2HRhhgYYJ3m9ozzMg4ksPDqFrdPUonRbE4xRRtqqLOQ9ubyLueWi9s0R8/joACdVOtn8LlxOqdNPfkgQXngD1Rt/t6h3q3WNAAAFgo65Sk3LsXcymqiMa1zn3f6KEwHffUwu5PEKcSWNiWAxSN67sdo4/s+KtPZzeHh9bZsVQ1sh4RyeTeT1AO87wuunj2zVLWNy1MDJeokc4dzhqPaqt2k3Dxuu6hnczj5OYZh3B41A7we9SlAui6KltmMFxilidDJy5yvOUtkztyZW2ym+guDpoiAupERAEREAREQBERAEREAREQBERAEREAREQBEX8OlAIBIBN7C4ubcbe0e1Af2Vm35QGHMixFr2WBmha94H2gSy57SAFoHG8cp6SIy1ErI2C/nOAJPGzRxc7sCzHtDiM2OYoOSYQZC2OJp+pGOl1uoEuNkBpnZaodJR0z3audBESeslguV1F56ClbFEyNvmxsawdzQGj3L0IAiIgCIiAIiIAiIgIvtvjdRSxh0EQcDcOebnIejmDjfrvZQ7Bdkqmuk5arc9jD0u0e4dTQfNHePBWuWr6AopV8T23y9C7TmumvhrilL+Xc/Cgo2QsEcbQ1jdAB/nUr0IilKbbb2wuFtHjzqWx5EyNySPuJGtPk2lxFj0kAW713V+NRSsf57Q61+Ivx0KGCHDeTBc2jeRzbG7Re7Wk6E9BJae1pRSaXAqZxu6CInXUsb0kk9HWSfFEB0UREAREQBERAEREAREQBERAEREAREQBERAFV2/DZarrRSOo2Z3QmbNaRrHDPydrFxH2D09CIgK0o91GLVEnlmBnC75Z2P07MjnE26tFc+7zd3BhjS4Ey1DgA+VwtYfZYPqtv3k9fAIiAmgC+o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encrypted-tbn2.gstatic.com/images?q=tbn:ANd9GcSDAimxXAiKzRxU_8q0zAC-0KQSAVfysF7jM8ZPtRWqD29VLIJp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7" y="3903102"/>
            <a:ext cx="1706606" cy="7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6" descr="data:image/jpeg;base64,/9j/4AAQSkZJRgABAQAAAQABAAD/2wCEAAkGBhQRDRARDxQVDhAPEhUQEA4SFRQSFhAWFRQVFBQYFxIXHSoeFxkjHRQSIC8gJCgpLC0sFR8yNTAqNSYrLCkBCQoKBQUFDQUFDSkYEhgpKSkpKSkpKSkpKSkpKSkpKSkpKSkpKSkpKSkpKSkpKSkpKSkpKSkpKSkpKSkpKSkpKf/AABEIAIwBaAMBIgACEQEDEQH/xAAcAAEAAgMBAQEAAAAAAAAAAAAABwgEBQYBAwL/xABPEAABAwIBBggICAsHBQAAAAABAAIDBBEFBgcSITFBCBMiUWFxgbMUNDU2c3SRsiMyQlShsbTRFRckM1JTYpOUwtIWJSZDgpLEY4TB4fH/xAAUAQEAAAAAAAAAAAAAAAAAAAAA/8QAFBEBAAAAAAAAAAAAAAAAAAAAAP/aAAwDAQACEQMRAD8AnFERAREQEREBERAREQEREBERAREQEREBERAREQEREBERAREQEREBERAREQEREBERAREQEREBERAREQEREBERAREQEREBERAREQEREBFwGfGpdHgMzo3OjcJYeUwlp1yDeFWr8PVH6+b97J96C6iLiczNQ5+T1G6RznuPH3c4lxNqmYC5OvYAu2QEREBERAREQEREBERAREQEUQcIutkipaExPfETNICWOc2/IG2x1qCvw9Ufr5v3sn3oLqItHkNIXYPhznEuc6jpyXE3JJhZcknaVvEBERAREQEREBERAREQEREBERAREQEWlx/LSjofHKiOB1riMnSeRziJt3W6bLnW58MJJt4S4ftGCe3uIO8RarBMqqStF6SoiqLC5axw0mjpjPKb2hbOWUNaXOIa1oLnOJsGgC5JO4IP0i0H9v8ADvn9J/EQ/wBS2OF45T1TXOpZoqlrDZzoZGyBpOsAlpNigzkWmx7LGjoR+WVEcBIuGON3kc4jbdxHTZc43PhhOlbwkj9owT29y6DvEWtwTKWmrGF9JPHUAfG0HAlt9mk3a3tAWyQR5n4835vSw94FV9Wgz8eb83pYe8Cq+gtVmS83KLrn+0zLuVw2ZLzcouuf7TMuhr8saKCV0U9XTwSstpRSSsY5twHC7Sbi4IPag3CLS0eWtDNI2KGsp5ZHmzI2TRuc48waDcrdICItRiOV9FTymKoqqeCVoBMckrGOAIuLtJvrCDbotHTZcUEkjI4qymkkkcGMjbNG5z3E2AABuSVuZp2sY573BjGNLnPcQA1oFySTsAAJug/aLQf2/wAO+f0n8RD/AFLY4XjtPVBxpZ4qkMsHmGRkmiTe19Em17H2IM5Fpseyyo6HxyojgJFxG43eRziNt3EdNlzgz4YTpW8Jdb9LiJ7e5dB3iLV4HlPS1rC6jnjqAPjBjgXNvs0mHlN7QFtEENcJTxSh9NJ7gUAqfuEp4pQ+mk9wKAUFxsg/IuG+pU/csW9WiyD8i4b6lT9yxb1ARauLKildVvpBPF4VHbSp9IB+sXsAfjG24XtvW0QCVpPw47SvYW0eM4u3K0NHT+NpXBt+za5AvvW7Ws/AzTydL4MH4tuUBoluhp3+Lom2y9t+9Bsgbi43r1EQEREBERAREQEREBR9nky/dhlExlObVVWXMift4prQNN9ucaTQL73X3WMgqAOEnTuFZQyH826B7G82k193fQ9iCH6iodI9z5HOke8lznuJc5xO0lx1kqQsKzDYlPA2Utip9IaQimkc2SxFxdrWnRPQSDz2XAUVTxU0cgAcY3teGnYdFwdY9GpXCyTytgxKlbUUrrg6pIz8eF1tbHt3Hp2HaNSCueFZqcSjxamp3xyUrnv0hWRm7Y2N1ve2VhsHAbBcG5A3qyWPR6OHVLbk6NNKLuNybROFyd5W0Wuyk8Qq/V5u7cgpdddrkfnIfhmG1cNNqqqqVpZKQC2FgYQ5wB2vNwBqsLXO4HiV3mZvI1uI4qOObp09K3j5WkXEhuBGw9BdrI3hjhvQfDBc2OKYmDUiNxbNy/CaiTRMt/lDSOk8H9K1ulYWVObWvw5nGVUPwN7cfG4SMBOoaRbrb/qAurdNbYWGoDcvnVUrZY3xyNEkcjSx7HC4c1wsQRvBCClmGYpLTTNmp5HQysN2yMJaR0dI5wdRVm81GcoYrTOZNZlbTgca0ahK06hI0bhfURuNtxCr1l/kz+D8VqaUXMbHaUJO0xvAey53kA2J52lfTNzlEaHF6ScHRZxgim5jHIdB9+ewOl1tCCe8/Hm/N6WHvAqvq0Gfjzfm9LD3gVX0FqsyXm5Rdc/2mZQfntP+I63qg+zQqcMyXm5Rdc/2mZQfnt8463qg+zQoMLNSf7/w/wBN/K5W2VSM1Pl/D/TfyuVt0BVdz7H/ABDUejh7pqtEqu59vOGo9HD3TUGgzdn++8N9cg7xqtTlh5Kr/U6juXqq2bvy3hvrkHeNVqcsPJVf6nUdy9BTW667JDOJLhlFWRUotPVuj0ZjYiFrGvDi0Ha86QtfULLkFJeYrI6OuxGSaoaJIaJrX8W7W18jyRHpDe0aL3W52jddBy9JkZiVbeoZTVFRxvLM7muPG338Y/4/XcrU4rgs9LJxdVDJTvtcNlY5hI5xcax0hXVsuTzoZMx1uEVLXtBkhifPA+2tj42lwsdwcAWnod1IKq4RjE1LOyemkdDLGbte06+kEbCDvB1HeraZv8rhieGxVQAbIbxzxjYyVnxgOg3Dh0OCp+p64NNWTT4hFfkskhkA6ZGyNPdN9iD6cJTxSh9NJ7gUAqfuEp4pQ+mk9wKAUFxsg/IuG+pU/csXOZ2c5bcMpuKgIdXTtPFN1HiW6xxrh7dEHaRzAr5vy5iwrJnDppLPlfRU7KeC+uV/EM9jBcEnq3kXrbjOMS1dTLUVDjJLM7Se4+wADc0CwA3ABB8DI+SXSJdJLI++lrc973G977S4k9dyrV5rcDrKbD2jEp5J5ZLObBIQ/wAGbbUzTPKc7nBJAsANhJ5DMzmn8HazEK9n5Q4aVNTuH5gHY94P+Ydw+SOk8mYUBR/jGIyQ4hO6JxYdIXA2Hkt2t2FSAsDEsEinHwjeVukbqcO3f1G6DTYXls11m1A4s/rG3LT1ja36V0sUoc0OaQ5p2OBuD2hcNieR0sd3RfDM5hqeP9O/s9i1VFiUsDjxbiw35TDsPW0//UEoouawvLVj7NnHFO/TGth/8t+nrXRxyBwBaQ4HWCDcHtQfpERAREQEREBc3l7kVHitC6nkOg8HjIJrXMUgBANt7SCQRzHnAK6REFMcpMmaigqXU9XGY3t1g7WyN3OY7Y5p5+w2Nwv1kzlVUYfUCekkMbxqc3ayRu9r2bHN+raLHWra5T5KU+I05gq4xI3ax2x8Tv0mP2tP0HeCNSrFnFzczYTUBrjx1NLfiKgC2lba14+S8XHQdo3gBYDN3nPgxWLRHwFWxt5aYnaN74z8pn0i+vcT0eUniFX6vN3blTfC8Tkpp454HmKWJwex42gj6xtBGwgkK2NPjorcnzVABvH0Uj3NGxruKcHgdAcHDsQVEU98GqlApq+Te6WKPsYx7v5yoEU7cGqvHF4hATyg6KZo5wQ9jvZot9oQTaiIgrlwjYQMYgcNr6Nl+sSzC/st7FFQUkZ/8REuOlg1+DU8UJ6zpTH6JQuAwqgdPUwwM+PPIyJvW9waPrQWQz1yF2TLnHa51O49Zc0qsqs/n1ZbJ6UDYJYAOoSCyrAgtVmS83KLrn+0zKD89vnHW9UH2aFThmS83KLrn+0zKD89w/xHW9Ig+zRIMHNT5fw/038rlbdVFzXSaOPYcT84a3/cC0fWrdBAVXc+3nDUejh7pqtEqs58Zg7KGqA+Q2Fh6+JYT9aDSZu/LeG+uQd41Wpyw8lV/qdR3L1VbN35bw31yDvGq1OWHkqv9TqO5egpop34NDfgsRPO+Aexsv3qCFPPBp/MYj6SD3ZEE1LCxrxSo9DJ7jlmrDxnxSo9DJ7jkFKSpw4Mx14n/wBr/wAhQeVOHBm24n1Uv/IQZvCU8UofTSe4FAKn7hKeKUPppPcCgFBtMeqalxgbWF54qmhbTtdazYCwOh0batEtcDf2610mZ19GMZh8PF76qYutxYnuNDTB7bbtK3ZJGVGbz8I5M4bPA29bS0FOWADXNHxLS6PpO0t6bj5SgBBeJFF2ZbOZ4dAKOqdesgbyHuOupjGq99726r84sdfKtKKAiIgLAxLBIpx8I3lbpBqcO3f1G6yKutZE3SlcGN5zv6htJ6ly2KZbk3bTNt/1XjX2M+/2INdjmTLqcaYe18d9VyGu/wBvyuz2LGwPEpIpo2xuLWve1rmbWkFwB1Hf0rG+FqJPlTSHrcf/AEPoXS4NkY4ObJO7RLSHCNus3BuNJ2zdsHtQdciIgIiICIiAuIywzsUuG18FLOHP4xpfPIzleDA6oy5g1uvyiQNYABsbgLt1AudHMxVyVc9bRuNcJ3mR8LiBLHfc3YHsAAAAsQABY2ugnDDcUiqYmy08jJ4nfFkjcHA9o2Ho2qKuEVjkIoIaTSa6pdO2YRg3dGxrHgucPk30wBfbr5ioMmpaqkeQ9s9I/YQ4SQu7b2K+VJhs9TJaGOWokcdjGPkcT2AkoMNWnyQw11PklHHILO8BmkIO0ca2SUA8xs8KPs3GYqV0rKnFWiKJhDm0ZIc+UjWOMtqazZydp2GymvKMfkFX6vN3bkFLl02bzLJ2F4lHU2L4iDFURja+NxGla+8ENcOltt65lSlmxzeRYthNaxxEVRFO009Ra+iTHra4b2Gw1bto5iFgsFx2CsgbNSytnjdscw3t0Obta7oNitblpltT4ZSumqHAvseJpwRpzO3ADaBzu2D6DWHHMj6/DJXCaOWG2oVEWkY3j9mVursNjzgLSMilnk1CSeR3MHSOP1koP1i2KPqamaomOlJPI6V53Xcbmw3AbAOYKTcwORjp6418rfgKS4iJ2PmIsLc+g0k9ZYsTInMXV1b2vrWuoKa4Lg8WmkHM2M/E63WtzFWKwjCIqWnjp6dgihibosYN28knaSSSSTrJJKDiM/Hm/N6WHvAqvq1WefDJajBJYqeN88hkiIjjaXuIDwSdEa1XX8XuJfMar9xL9yCxWZLzcouuf7TMoi4QWFmPG+NsdGpgjeHbiWXjcL84DWH/AFBTLmhw6SDAaSKojfBKzjtKKRpY5t6iVwu06xcEHtX0zkZAMxai4skRVERL6eYi4a4ixa7foOsL22WB12sQqjh1e6CeKaI2khkbKw8zmODm/SArV5LZ1KCtp2P4+KmlIHGU0z2xuY7eBpW028zhu5jqFasoMhq2he5tVTyMANhKGl8bukSt5J6r35wFpYqdz3BrGue47GtBcT2BBavKvO1QUULnCaOrmseLp4HtkLnbg5zbhg5yd2wHYqt4vij6mpmqJjpSzyOled13G+obgNgHMF3WRWZSsrZGuqWOoKW93PlboyPHNHEddz+k4AdexfTOXm3njxN0eHUU76WOKFrHRQySNcRGNIl7RynXvc86DmM3flvDfXIO8arU5YeSq/1Oo7l6rhkJkTXx4xQSS0dTHHHVQufI+CVrWNDwSS4tsAOdWSypgc/Da1jGl730s7GMaLlzjE4AADaSSAgpip54NP5jEfSQe7Iom/F7iXzGq/cS/cpo4P2AVFLDXCqglpi98JYJWOj0gGyXtpDXa49qCW1h4z4pUehk9xyzFiYtGXU07WguLongAaySWEAAIKUFThwZtuJ9VL/yFF/4vcS+Y1X7iX7lMHB8yeqaU4j4XBLTcYKfQ42N0eno8fpW0hrtpN9oQfjhKeKUPppPcCgFWM4QGB1FVS0baWGWpcyV5cIY3SFoLAASGg2UJf2AxH5hV/w8v9KC02QfkXDfUqfuWKFc+ubvwac4hTN/J6h35QwDVDK75XQ1/wBDr/pAKb8i6d0eE4fHI0xvjpIGPY4FrmObE0EFp1gggiyz8UwyOpp5IJ2iSKZhY9h3g/Ud4O4gFBS/DcSkp5454HGKWJwex42tI+sdGwg2Vsc3eXUeK0IlbZk8dmVMI/y322i+vQdYkHrG0FV2ykzYVlNiclHBDLVfLhkjYXB8TjyXOIFmkawb2AIO6ykbNVmnxGhrGVcssdI22jLTfnnSsO1jg0hrdxDg42I2biE2LlsoMrHRyPhhaA5up0jte0A8lvbtPsXUrmqnJHjqqWWV2jG5wLWt+MeSBrJ1DZ0oORc+WeTXpTSO63HsG4fQuhwvIhxs6odoD9W3We12wdl+tdTRYdHC3RiaGDfbaes7SslBj0dBHC3RiaGDfbaes7T2rIREBERAREQEREBERB4QgC9RAWuyk8Qq/V5u7ctitdlJ4hV+rzd25BS1T/wa/E6707O7KgBT/wAGvxOu9OzuygmReBq9RAREQF5ZeogIiIC8DV6iAiIgWREQeWXqIgIiIPLL1EQEsiICIiAiIgIiICIiAiIgIiICIiAiIgIiICIiAsDH4i6iqWtBc50ErWtAuXExuAAG8rPRBTz8X2I/MKv+Hl/pU25gMDqKWkrG1UMtM58zC1srHRlwDLEgOGsKVbL1AREQEREBER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8" descr="data:image/jpeg;base64,/9j/4AAQSkZJRgABAQAAAQABAAD/2wCEAAkGBhQRDRARDxQVDhAPEhUQEA4SFRQSFhAWFRQVFBQYFxIXHSoeFxkjHRQSIC8gJCgpLC0sFR8yNTAqNSYrLCkBCQoKBQUFDQUFDSkYEhgpKSkpKSkpKSkpKSkpKSkpKSkpKSkpKSkpKSkpKSkpKSkpKSkpKSkpKSkpKSkpKSkpKf/AABEIAIwBaAMBIgACEQEDEQH/xAAcAAEAAgMBAQEAAAAAAAAAAAAABwgEBQYBAwL/xABPEAABAwIBBggICAsHBQAAAAABAAIDBBEFBgcSITFBCBMiUWFxgbMUNDU2c3SRsiMyQlShsbTRFRckM1JTYpOUwtIWJSZDgpLEY4TB4fH/xAAUAQEAAAAAAAAAAAAAAAAAAAAA/8QAFBEBAAAAAAAAAAAAAAAAAAAAAP/aAAwDAQACEQMRAD8AnFERAREQEREBERAREQEREBERAREQEREBERAREQEREBERAREQEREBERAREQEREBERAREQEREBERAREQEREBERAREQEREBERAREQEREBFwGfGpdHgMzo3OjcJYeUwlp1yDeFWr8PVH6+b97J96C6iLiczNQ5+T1G6RznuPH3c4lxNqmYC5OvYAu2QEREBERAREQEREBERAREQEUQcIutkipaExPfETNICWOc2/IG2x1qCvw9Ufr5v3sn3oLqItHkNIXYPhznEuc6jpyXE3JJhZcknaVvEBERAREQEREBERAREQEREBERAREQEWlx/LSjofHKiOB1riMnSeRziJt3W6bLnW58MJJt4S4ftGCe3uIO8RarBMqqStF6SoiqLC5axw0mjpjPKb2hbOWUNaXOIa1oLnOJsGgC5JO4IP0i0H9v8ADvn9J/EQ/wBS2OF45T1TXOpZoqlrDZzoZGyBpOsAlpNigzkWmx7LGjoR+WVEcBIuGON3kc4jbdxHTZc43PhhOlbwkj9owT29y6DvEWtwTKWmrGF9JPHUAfG0HAlt9mk3a3tAWyQR5n4835vSw94FV9Wgz8eb83pYe8Cq+gtVmS83KLrn+0zLuVw2ZLzcouuf7TMuhr8saKCV0U9XTwSstpRSSsY5twHC7Sbi4IPag3CLS0eWtDNI2KGsp5ZHmzI2TRuc48waDcrdICItRiOV9FTymKoqqeCVoBMckrGOAIuLtJvrCDbotHTZcUEkjI4qymkkkcGMjbNG5z3E2AABuSVuZp2sY573BjGNLnPcQA1oFySTsAAJug/aLQf2/wAO+f0n8RD/AFLY4XjtPVBxpZ4qkMsHmGRkmiTe19Em17H2IM5Fpseyyo6HxyojgJFxG43eRziNt3EdNlzgz4YTpW8Jdb9LiJ7e5dB3iLV4HlPS1rC6jnjqAPjBjgXNvs0mHlN7QFtEENcJTxSh9NJ7gUAqfuEp4pQ+mk9wKAUFxsg/IuG+pU/csW9WiyD8i4b6lT9yxb1ARauLKildVvpBPF4VHbSp9IB+sXsAfjG24XtvW0QCVpPw47SvYW0eM4u3K0NHT+NpXBt+za5AvvW7Ws/AzTydL4MH4tuUBoluhp3+Lom2y9t+9Bsgbi43r1EQEREBERAREQEREBR9nky/dhlExlObVVWXMift4prQNN9ucaTQL73X3WMgqAOEnTuFZQyH826B7G82k193fQ9iCH6iodI9z5HOke8lznuJc5xO0lx1kqQsKzDYlPA2Utip9IaQimkc2SxFxdrWnRPQSDz2XAUVTxU0cgAcY3teGnYdFwdY9GpXCyTytgxKlbUUrrg6pIz8eF1tbHt3Hp2HaNSCueFZqcSjxamp3xyUrnv0hWRm7Y2N1ve2VhsHAbBcG5A3qyWPR6OHVLbk6NNKLuNybROFyd5W0Wuyk8Qq/V5u7cgpdddrkfnIfhmG1cNNqqqqVpZKQC2FgYQ5wB2vNwBqsLXO4HiV3mZvI1uI4qOObp09K3j5WkXEhuBGw9BdrI3hjhvQfDBc2OKYmDUiNxbNy/CaiTRMt/lDSOk8H9K1ulYWVObWvw5nGVUPwN7cfG4SMBOoaRbrb/qAurdNbYWGoDcvnVUrZY3xyNEkcjSx7HC4c1wsQRvBCClmGYpLTTNmp5HQysN2yMJaR0dI5wdRVm81GcoYrTOZNZlbTgca0ahK06hI0bhfURuNtxCr1l/kz+D8VqaUXMbHaUJO0xvAey53kA2J52lfTNzlEaHF6ScHRZxgim5jHIdB9+ewOl1tCCe8/Hm/N6WHvAqvq0Gfjzfm9LD3gVX0FqsyXm5Rdc/2mZQfntP+I63qg+zQqcMyXm5Rdc/2mZQfnt8463qg+zQoMLNSf7/w/wBN/K5W2VSM1Pl/D/TfyuVt0BVdz7H/ABDUejh7pqtEqu59vOGo9HD3TUGgzdn++8N9cg7xqtTlh5Kr/U6juXqq2bvy3hvrkHeNVqcsPJVf6nUdy9BTW667JDOJLhlFWRUotPVuj0ZjYiFrGvDi0Ha86QtfULLkFJeYrI6OuxGSaoaJIaJrX8W7W18jyRHpDe0aL3W52jddBy9JkZiVbeoZTVFRxvLM7muPG338Y/4/XcrU4rgs9LJxdVDJTvtcNlY5hI5xcax0hXVsuTzoZMx1uEVLXtBkhifPA+2tj42lwsdwcAWnod1IKq4RjE1LOyemkdDLGbte06+kEbCDvB1HeraZv8rhieGxVQAbIbxzxjYyVnxgOg3Dh0OCp+p64NNWTT4hFfkskhkA6ZGyNPdN9iD6cJTxSh9NJ7gUAqfuEp4pQ+mk9wKAUFxsg/IuG+pU/csXOZ2c5bcMpuKgIdXTtPFN1HiW6xxrh7dEHaRzAr5vy5iwrJnDppLPlfRU7KeC+uV/EM9jBcEnq3kXrbjOMS1dTLUVDjJLM7Se4+wADc0CwA3ABB8DI+SXSJdJLI++lrc973G977S4k9dyrV5rcDrKbD2jEp5J5ZLObBIQ/wAGbbUzTPKc7nBJAsANhJ5DMzmn8HazEK9n5Q4aVNTuH5gHY94P+Ydw+SOk8mYUBR/jGIyQ4hO6JxYdIXA2Hkt2t2FSAsDEsEinHwjeVukbqcO3f1G6DTYXls11m1A4s/rG3LT1ja36V0sUoc0OaQ5p2OBuD2hcNieR0sd3RfDM5hqeP9O/s9i1VFiUsDjxbiw35TDsPW0//UEoouawvLVj7NnHFO/TGth/8t+nrXRxyBwBaQ4HWCDcHtQfpERAREQEREBc3l7kVHitC6nkOg8HjIJrXMUgBANt7SCQRzHnAK6REFMcpMmaigqXU9XGY3t1g7WyN3OY7Y5p5+w2Nwv1kzlVUYfUCekkMbxqc3ayRu9r2bHN+raLHWra5T5KU+I05gq4xI3ax2x8Tv0mP2tP0HeCNSrFnFzczYTUBrjx1NLfiKgC2lba14+S8XHQdo3gBYDN3nPgxWLRHwFWxt5aYnaN74z8pn0i+vcT0eUniFX6vN3blTfC8Tkpp454HmKWJwex42gj6xtBGwgkK2NPjorcnzVABvH0Uj3NGxruKcHgdAcHDsQVEU98GqlApq+Te6WKPsYx7v5yoEU7cGqvHF4hATyg6KZo5wQ9jvZot9oQTaiIgrlwjYQMYgcNr6Nl+sSzC/st7FFQUkZ/8REuOlg1+DU8UJ6zpTH6JQuAwqgdPUwwM+PPIyJvW9waPrQWQz1yF2TLnHa51O49Zc0qsqs/n1ZbJ6UDYJYAOoSCyrAgtVmS83KLrn+0zKD89vnHW9UH2aFThmS83KLrn+0zKD89w/xHW9Ig+zRIMHNT5fw/038rlbdVFzXSaOPYcT84a3/cC0fWrdBAVXc+3nDUejh7pqtEqs58Zg7KGqA+Q2Fh6+JYT9aDSZu/LeG+uQd41Wpyw8lV/qdR3L1VbN35bw31yDvGq1OWHkqv9TqO5egpop34NDfgsRPO+Aexsv3qCFPPBp/MYj6SD3ZEE1LCxrxSo9DJ7jlmrDxnxSo9DJ7jkFKSpw4Mx14n/wBr/wAhQeVOHBm24n1Uv/IQZvCU8UofTSe4FAKn7hKeKUPppPcCgFBtMeqalxgbWF54qmhbTtdazYCwOh0batEtcDf2610mZ19GMZh8PF76qYutxYnuNDTB7bbtK3ZJGVGbz8I5M4bPA29bS0FOWADXNHxLS6PpO0t6bj5SgBBeJFF2ZbOZ4dAKOqdesgbyHuOupjGq99726r84sdfKtKKAiIgLAxLBIpx8I3lbpBqcO3f1G6yKutZE3SlcGN5zv6htJ6ly2KZbk3bTNt/1XjX2M+/2INdjmTLqcaYe18d9VyGu/wBvyuz2LGwPEpIpo2xuLWve1rmbWkFwB1Hf0rG+FqJPlTSHrcf/AEPoXS4NkY4ObJO7RLSHCNus3BuNJ2zdsHtQdciIgIiICIiAuIywzsUuG18FLOHP4xpfPIzleDA6oy5g1uvyiQNYABsbgLt1AudHMxVyVc9bRuNcJ3mR8LiBLHfc3YHsAAAAsQABY2ugnDDcUiqYmy08jJ4nfFkjcHA9o2Ho2qKuEVjkIoIaTSa6pdO2YRg3dGxrHgucPk30wBfbr5ioMmpaqkeQ9s9I/YQ4SQu7b2K+VJhs9TJaGOWokcdjGPkcT2AkoMNWnyQw11PklHHILO8BmkIO0ca2SUA8xs8KPs3GYqV0rKnFWiKJhDm0ZIc+UjWOMtqazZydp2GymvKMfkFX6vN3bkFLl02bzLJ2F4lHU2L4iDFURja+NxGla+8ENcOltt65lSlmxzeRYthNaxxEVRFO009Ra+iTHra4b2Gw1bto5iFgsFx2CsgbNSytnjdscw3t0Obta7oNitblpltT4ZSumqHAvseJpwRpzO3ADaBzu2D6DWHHMj6/DJXCaOWG2oVEWkY3j9mVursNjzgLSMilnk1CSeR3MHSOP1koP1i2KPqamaomOlJPI6V53Xcbmw3AbAOYKTcwORjp6418rfgKS4iJ2PmIsLc+g0k9ZYsTInMXV1b2vrWuoKa4Lg8WmkHM2M/E63WtzFWKwjCIqWnjp6dgihibosYN28knaSSSSTrJJKDiM/Hm/N6WHvAqvq1WefDJajBJYqeN88hkiIjjaXuIDwSdEa1XX8XuJfMar9xL9yCxWZLzcouuf7TMoi4QWFmPG+NsdGpgjeHbiWXjcL84DWH/AFBTLmhw6SDAaSKojfBKzjtKKRpY5t6iVwu06xcEHtX0zkZAMxai4skRVERL6eYi4a4ixa7foOsL22WB12sQqjh1e6CeKaI2khkbKw8zmODm/SArV5LZ1KCtp2P4+KmlIHGU0z2xuY7eBpW028zhu5jqFasoMhq2he5tVTyMANhKGl8bukSt5J6r35wFpYqdz3BrGue47GtBcT2BBavKvO1QUULnCaOrmseLp4HtkLnbg5zbhg5yd2wHYqt4vij6mpmqJjpSzyOled13G+obgNgHMF3WRWZSsrZGuqWOoKW93PlboyPHNHEddz+k4AdexfTOXm3njxN0eHUU76WOKFrHRQySNcRGNIl7RynXvc86DmM3flvDfXIO8arU5YeSq/1Oo7l6rhkJkTXx4xQSS0dTHHHVQufI+CVrWNDwSS4tsAOdWSypgc/Da1jGl730s7GMaLlzjE4AADaSSAgpip54NP5jEfSQe7Iom/F7iXzGq/cS/cpo4P2AVFLDXCqglpi98JYJWOj0gGyXtpDXa49qCW1h4z4pUehk9xyzFiYtGXU07WguLongAaySWEAAIKUFThwZtuJ9VL/yFF/4vcS+Y1X7iX7lMHB8yeqaU4j4XBLTcYKfQ42N0eno8fpW0hrtpN9oQfjhKeKUPppPcCgFWM4QGB1FVS0baWGWpcyV5cIY3SFoLAASGg2UJf2AxH5hV/w8v9KC02QfkXDfUqfuWKFc+ubvwac4hTN/J6h35QwDVDK75XQ1/wBDr/pAKb8i6d0eE4fHI0xvjpIGPY4FrmObE0EFp1gggiyz8UwyOpp5IJ2iSKZhY9h3g/Ud4O4gFBS/DcSkp5454HGKWJwex42tI+sdGwg2Vsc3eXUeK0IlbZk8dmVMI/y322i+vQdYkHrG0FV2ykzYVlNiclHBDLVfLhkjYXB8TjyXOIFmkawb2AIO6ykbNVmnxGhrGVcssdI22jLTfnnSsO1jg0hrdxDg42I2biE2LlsoMrHRyPhhaA5up0jte0A8lvbtPsXUrmqnJHjqqWWV2jG5wLWt+MeSBrJ1DZ0oORc+WeTXpTSO63HsG4fQuhwvIhxs6odoD9W3We12wdl+tdTRYdHC3RiaGDfbaes7SslBj0dBHC3RiaGDfbaes7T2rIREBERAREQEREBERB4QgC9RAWuyk8Qq/V5u7ctitdlJ4hV+rzd25BS1T/wa/E6707O7KgBT/wAGvxOu9OzuygmReBq9RAREQF5ZeogIiIC8DV6iAiIgWREQeWXqIgIiIPLL1EQEsiICIiAiIgIiICIiAiIgIiICIiAiIgIiICIiAsDH4i6iqWtBc50ErWtAuXExuAAG8rPRBTz8X2I/MKv+Hl/pU25gMDqKWkrG1UMtM58zC1srHRlwDLEgOGsKVbL1AREQEREBER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0" descr="data:image/jpeg;base64,/9j/4AAQSkZJRgABAQAAAQABAAD/2wCEAAkGBxQPERMUEBQWFREXFxsSFRcYFx8bGRsgGR0iGh8bHxkbICkiHBwlGyAaIjskKC8rLzExGx85OD8sNyg5LiwBCgoKDg0MGQ8QGjcgHh4rLzc0Kzg0LDI3NyssLCwrLCwxKyssNysrKywsLCsrLCssLCwrLCsrNyssLSssLCwrK//AABEIAFAAyAMBIgACEQEDEQH/xAAcAAEAAgMBAQEAAAAAAAAAAAAABgcEBQgDAgH/xABBEAABAwIEAwUEBgcIAwAAAAABAAIDBBEFBxIhBjFBEzVRYYEicXOxCDJScrLBFCOCg5GhsyQzYqLC0eHwFWN0/8QAFwEBAQEBAAAAAAAAAAAAAAAAAAIEAf/EABwRAQEAAgIDAAAAAAAAAAAAAAABAhEhMQMj4f/aAAwDAQACEQMRAD8AvFERAREQEREBEWq4oxoYfSTVLml7Ym6i0GxO9uZQbVFXPBebMWK1baZlPJG5zXO1Oc0j2RfkFYyAiIgIiICIiAiKueNM2YsKq3U0lPJI5rWu1Nc0D2hfkUFjItVwvjQxCkhqWtLGyt1BpNyN7cwtqgIiICIiAiIgIi5u42zVrK2pdFQSOig19nH2f15N7A6ue55AW5oOkUVBt4X4lo2iaOpkldzMfbmQ+7TJcH0U9zIxOrosEMvahlY3sg98YsLucA6wN9tyEE/Rcz8KZs1tO+UzvkqnuZogjNtOsuFidIudr7Dmt5iXDvE1Uwzvmew2LhDHP2bh5BrLC/kSgvxRHNnuet+H+YVJ8KZsV+HzaKtz6iEHRJHJ/etsbGzjvqHg7w6K5Mya1lRgVTLE4OjkhD2OHUEghBS+RPfEXw5PkunlzDkT3xF8OT5KRZy8Y11FiboqapfFF2UbtLbWub3O4QX4iimV+Iy1WF08s7zJK4EuceZ9o+C8s2sTlpMLnlp5DHK0s0uba4u8A8/JBMEVDZL8YVtbiXZVVS+WPsXu0uta4tY7BfGbvHFfRYnJDTVLo4gxjg0NaRcjfm0lBfiLnvDuP8YxOBlNh7HumY29RUWbqJcdtyA1gtceJsbclGcercawuVpq56uNzrlhMznMdbnbctNrjbzCDqpcw57d8S/Dj+StTJvj+TFWSQ1Vv0mEB2sCwe07Xt0cDa/jcKq89u+Jfhx/JBeGU3c9F8P8ypcoZlfO2LBaR8jg1jYi5zibAAE3JKqniLNatrcQYMKLmxg9nDGG3MpJ+s5p8bbDoPVB0StTNWyCcMA9m4Frc79f+7eKycG7fsI/0vR+kaR2nZg6AfAXJ/itHi/EMlLUlpbqiIBAOx87Hqo8mUxm6jyZTGbqUotdhmNRVP1HWd9k7O/59FsVUss3FSyzcERF10XI/HHCs+C1mh1wzUZKeUbag03BB6PbtcdNvFdcLXYphtPiEBjmayaF/qNuoI5EHqEFfZa5tR1+mnrdMVVs1rr2ZL7vsvv069PBbLPXuaf78X9RqonMnhVuE1zqdjy+MtEjCbagHX2NuotzVjY1i8lZwgJJyXSa2Rlx3LtEwaCT1Nggi2Q2FtqMUD3gEQxulaD9q4aD6XXTK5jyLxhlLijWyENbOwwgn7RILR6kW/gunEHNOfuHNhxTWwAdtE2R3vBLSfWwW/4arHS8JVjXconPjbvfa7Xf6rKLZ3402rxR4jcHMhaILjlqBJdv5E29CprheEOpeEZ9Ys6Zrp7eTiA3/KAghmRPfEXw5PkvXP3vd3wY/wA15ZE98RfDk+S98/mkYufAwx2/mguPJzuek+678RXhnd3NU++P8YXxkfXsmwiFrCNUZdG8X3BuSL+FwQfVYWfuKxw4YYS4drO9oY3qQwhzjbwAsL/4ggrT6P3e37iT5tWPnt3xL8OP5LJ+j93t+4k+YWNnt3xL8OP5ILhyRomRYRAWCxkLpHnqSTbf3AAei8M+YGuweRzgCWSROafAlwbcfskj1Wwyc7npPuu/EVh569zT/fi/qNQVd9HuW2KPH2oH/wAiCsLPbviX4cfyWT9H7vb9xJ8wsbPbviX4cfyQa7HONppMOpcPja6KGNgMhPOU3uP2B/NXBklwZBS0rKzUyaombcPbuI29WDzvzPp0UbquBf8AyfD9FNA3+1wwktA5yNuSWeZ6j1HVRXKHj84XP2U5/sUpGr/1u5ax5dCPceiDp1eVTTMlbpkaHN8CF9seHAFpBBFwRuCD1BWHiOKxU4/WOAPRo3J9Fy2ScuWyTloMT4OH1qd1jz0u/J3RYVPj9RRu0VDS8Do4+1bxDuq+6viaepdopmFvu3d/s1e2H8IueddS83O5aDcn3uKyXnL1fGTvL1fEtp5hIxrhycA4X8xdfi+oowxoa3kAAPcNkWxsY2L0r5oJY4pDDI9jmNkA1FhItqtcXt7wqHpeD+IMHLo6B5fETf8AVvaW+/RJ9UnyXQiIOcKXKzFsTqHS157IuPtySuDnW/wsYbelwFYGa+ER0PDrqeEWjjMLBfmf1guT5k7qz1X+evc0/wB+L+o1BSGWvCDcYlqIHPMb2w9pG7mA4OA3HUEbKYVuGcURMNOHyyRgaA9j47kctpDZ/rzWN9HPvCf/AOc/jauiEFDcC5JymVsuJ6WxNOoQtNy/yc4bBvkL3Vr8e4Q+rw2op6do7R7NDG3sOY/gLKRIgo/KzLiuw7EWT1LGCIMe0kPBNyNtlK828uji7Y5adzW1UQLQHbNkad9JPQg8j5n0sVEHMOF8CY7RSE0sU0Tj7JdHK0Bw8/a3HvCklRlBXT0009ZMZ8QdpbEwyEho1XJc93Pa9mjYfK+kQUrlJl3XYbiHb1TGCPsnsu14JubW29F45p5cV2I4i+emYwxFjGgl4Bu0b7K8EQRrLnCJaHDoIJwBKwEOANxzJ5rHzTwKbEMNlp6YB0rnRkAmw9l4J3PkFLUQUrlJl3XYbiHb1TGCPsnsu14cbm1tvReOaeXFdiOIvnpmMMRYxoJeAbtG+yvBEEey/wAKko8OpoJwBLGzS4A3F7nqqwzOylmqKwT4axumYkzNJDQx/Mv9zvLr71eCIIplxgFVh1IIKudk2n+7DWn2B9nUT7Q8Nhbfn0y67hoT1DpZHewQAGjmbDqVIEU5YzLtOWMy7eFHRshbpjaGjy/PxXuiKpNKk0IiICIiAtBxxw0MVo30pkMQe5rtYbqtpcHcrjnZb9EFfZe5YtwaofM2pM2uPs9JjDbbg3vqPgrBREBERAREQEREBERAREQEREBERAREQEREBER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2" descr="data:image/jpeg;base64,/9j/4AAQSkZJRgABAQAAAQABAAD/2wCEAAkGBxQPERMUEBQWFREXFxsSFRcYFx8bGRsgGR0iGh8bHxkbICkiHBwlGyAaIjskKC8rLzExGx85OD8sNyg5LiwBCgoKDg0MGQ8QGjcgHh4rLzc0Kzg0LDI3NyssLCwrLCwxKyssNysrKywsLCsrLCssLCwrLCsrNyssLSssLCwrK//AABEIAFAAyAMBIgACEQEDEQH/xAAcAAEAAgMBAQEAAAAAAAAAAAAABgcEBQgDAgH/xABBEAABAwIEAwUEBgcIAwAAAAABAAIDBBEFBxIhBjFBEzVRYYEicXOxCDJScrLBFCOCg5GhsyQzYqLC0eHwFWN0/8QAFwEBAQEBAAAAAAAAAAAAAAAAAAIEAf/EABwRAQEAAgIDAAAAAAAAAAAAAAABAhEhMQMj4f/aAAwDAQACEQMRAD8AvFERAREQEREBEWq4oxoYfSTVLml7Ym6i0GxO9uZQbVFXPBebMWK1baZlPJG5zXO1Oc0j2RfkFYyAiIgIiICIiAiKueNM2YsKq3U0lPJI5rWu1Nc0D2hfkUFjItVwvjQxCkhqWtLGyt1BpNyN7cwtqgIiICIiAiIgIi5u42zVrK2pdFQSOig19nH2f15N7A6ue55AW5oOkUVBt4X4lo2iaOpkldzMfbmQ+7TJcH0U9zIxOrosEMvahlY3sg98YsLucA6wN9tyEE/Rcz8KZs1tO+UzvkqnuZogjNtOsuFidIudr7Dmt5iXDvE1Uwzvmew2LhDHP2bh5BrLC/kSgvxRHNnuet+H+YVJ8KZsV+HzaKtz6iEHRJHJ/etsbGzjvqHg7w6K5Mya1lRgVTLE4OjkhD2OHUEghBS+RPfEXw5PkunlzDkT3xF8OT5KRZy8Y11FiboqapfFF2UbtLbWub3O4QX4iimV+Iy1WF08s7zJK4EuceZ9o+C8s2sTlpMLnlp5DHK0s0uba4u8A8/JBMEVDZL8YVtbiXZVVS+WPsXu0uta4tY7BfGbvHFfRYnJDTVLo4gxjg0NaRcjfm0lBfiLnvDuP8YxOBlNh7HumY29RUWbqJcdtyA1gtceJsbclGcercawuVpq56uNzrlhMznMdbnbctNrjbzCDqpcw57d8S/Dj+StTJvj+TFWSQ1Vv0mEB2sCwe07Xt0cDa/jcKq89u+Jfhx/JBeGU3c9F8P8ypcoZlfO2LBaR8jg1jYi5zibAAE3JKqniLNatrcQYMKLmxg9nDGG3MpJ+s5p8bbDoPVB0StTNWyCcMA9m4Frc79f+7eKycG7fsI/0vR+kaR2nZg6AfAXJ/itHi/EMlLUlpbqiIBAOx87Hqo8mUxm6jyZTGbqUotdhmNRVP1HWd9k7O/59FsVUss3FSyzcERF10XI/HHCs+C1mh1wzUZKeUbag03BB6PbtcdNvFdcLXYphtPiEBjmayaF/qNuoI5EHqEFfZa5tR1+mnrdMVVs1rr2ZL7vsvv069PBbLPXuaf78X9RqonMnhVuE1zqdjy+MtEjCbagHX2NuotzVjY1i8lZwgJJyXSa2Rlx3LtEwaCT1Nggi2Q2FtqMUD3gEQxulaD9q4aD6XXTK5jyLxhlLijWyENbOwwgn7RILR6kW/gunEHNOfuHNhxTWwAdtE2R3vBLSfWwW/4arHS8JVjXconPjbvfa7Xf6rKLZ3402rxR4jcHMhaILjlqBJdv5E29CprheEOpeEZ9Ys6Zrp7eTiA3/KAghmRPfEXw5PkvXP3vd3wY/wA15ZE98RfDk+S98/mkYufAwx2/mguPJzuek+678RXhnd3NU++P8YXxkfXsmwiFrCNUZdG8X3BuSL+FwQfVYWfuKxw4YYS4drO9oY3qQwhzjbwAsL/4ggrT6P3e37iT5tWPnt3xL8OP5LJ+j93t+4k+YWNnt3xL8OP5ILhyRomRYRAWCxkLpHnqSTbf3AAei8M+YGuweRzgCWSROafAlwbcfskj1Wwyc7npPuu/EVh569zT/fi/qNQVd9HuW2KPH2oH/wAiCsLPbviX4cfyWT9H7vb9xJ8wsbPbviX4cfyQa7HONppMOpcPja6KGNgMhPOU3uP2B/NXBklwZBS0rKzUyaombcPbuI29WDzvzPp0UbquBf8AyfD9FNA3+1wwktA5yNuSWeZ6j1HVRXKHj84XP2U5/sUpGr/1u5ax5dCPceiDp1eVTTMlbpkaHN8CF9seHAFpBBFwRuCD1BWHiOKxU4/WOAPRo3J9Fy2ScuWyTloMT4OH1qd1jz0u/J3RYVPj9RRu0VDS8Do4+1bxDuq+6viaepdopmFvu3d/s1e2H8IueddS83O5aDcn3uKyXnL1fGTvL1fEtp5hIxrhycA4X8xdfi+oowxoa3kAAPcNkWxsY2L0r5oJY4pDDI9jmNkA1FhItqtcXt7wqHpeD+IMHLo6B5fETf8AVvaW+/RJ9UnyXQiIOcKXKzFsTqHS157IuPtySuDnW/wsYbelwFYGa+ER0PDrqeEWjjMLBfmf1guT5k7qz1X+evc0/wB+L+o1BSGWvCDcYlqIHPMb2w9pG7mA4OA3HUEbKYVuGcURMNOHyyRgaA9j47kctpDZ/rzWN9HPvCf/AOc/jauiEFDcC5JymVsuJ6WxNOoQtNy/yc4bBvkL3Vr8e4Q+rw2op6do7R7NDG3sOY/gLKRIgo/KzLiuw7EWT1LGCIMe0kPBNyNtlK828uji7Y5adzW1UQLQHbNkad9JPQg8j5n0sVEHMOF8CY7RSE0sU0Tj7JdHK0Bw8/a3HvCklRlBXT0009ZMZ8QdpbEwyEho1XJc93Pa9mjYfK+kQUrlJl3XYbiHb1TGCPsnsu14JubW29F45p5cV2I4i+emYwxFjGgl4Bu0b7K8EQRrLnCJaHDoIJwBKwEOANxzJ5rHzTwKbEMNlp6YB0rnRkAmw9l4J3PkFLUQUrlJl3XYbiHb1TGCPsnsu14cbm1tvReOaeXFdiOIvnpmMMRYxoJeAbtG+yvBEEey/wAKko8OpoJwBLGzS4A3F7nqqwzOylmqKwT4axumYkzNJDQx/Mv9zvLr71eCIIplxgFVh1IIKudk2n+7DWn2B9nUT7Q8Nhbfn0y67hoT1DpZHewQAGjmbDqVIEU5YzLtOWMy7eFHRshbpjaGjy/PxXuiKpNKk0IiICIiAtBxxw0MVo30pkMQe5rtYbqtpcHcrjnZb9EFfZe5YtwaofM2pM2uPs9JjDbbg3vqPgrBREBERAREQEREBERAREQEREBERAREQEREBER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https://encrypted-tbn1.gstatic.com/images?q=tbn:ANd9GcR6jMI9cukDn__lvNAQgwckiY_zAKyCcIsHFlNMnVIaR-SUIxHZ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51" y="2255002"/>
            <a:ext cx="1543168" cy="6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0.gstatic.com/images?q=tbn:ANd9GcTIN6eWh0NYbgcDyF8icYNPwT3UStl9GKVWuIvZwtG75isiROaB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53" y="3131635"/>
            <a:ext cx="107156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https://encrypted-tbn0.gstatic.com/images?q=tbn:ANd9GcTIN6eWh0NYbgcDyF8icYNPwT3UStl9GKVWuIvZwtG75isiROaB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84" y="2741349"/>
            <a:ext cx="107156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5600412" y="3246205"/>
            <a:ext cx="533400" cy="28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71969" y="2834603"/>
            <a:ext cx="1281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Depicted</a:t>
            </a:r>
          </a:p>
          <a:p>
            <a:pPr eaLnBrk="1" hangingPunct="1"/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09894" y="4033902"/>
            <a:ext cx="1535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Ground</a:t>
            </a:r>
          </a:p>
          <a:p>
            <a:pPr eaLnBrk="1" hangingPunct="1"/>
            <a:r>
              <a:rPr lang="en-US" dirty="0" smtClean="0"/>
              <a:t>Truth </a:t>
            </a:r>
          </a:p>
          <a:p>
            <a:pPr eaLnBrk="1" hangingPunct="1"/>
            <a:r>
              <a:rPr lang="en-US" dirty="0" smtClean="0"/>
              <a:t>(estimates)</a:t>
            </a:r>
          </a:p>
        </p:txBody>
      </p:sp>
      <p:sp>
        <p:nvSpPr>
          <p:cNvPr id="31" name="Oval 30"/>
          <p:cNvSpPr/>
          <p:nvPr/>
        </p:nvSpPr>
        <p:spPr>
          <a:xfrm>
            <a:off x="7480528" y="3552934"/>
            <a:ext cx="1663472" cy="700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8229600" y="4486731"/>
            <a:ext cx="304800" cy="694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051625" y="3466731"/>
            <a:ext cx="412211" cy="436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981764" y="3932866"/>
            <a:ext cx="498764" cy="3204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712529" y="5181599"/>
            <a:ext cx="2068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400" dirty="0" smtClean="0"/>
              <a:t>Job</a:t>
            </a:r>
          </a:p>
          <a:p>
            <a:pPr algn="r" eaLnBrk="1" hangingPunct="1"/>
            <a:r>
              <a:rPr lang="en-US" sz="2400" dirty="0" smtClean="0"/>
              <a:t>Performance</a:t>
            </a:r>
            <a:endParaRPr lang="en-US" sz="2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9CC277-C6CE-459D-82D7-5C603A5FF5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2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" charset="0"/>
                <a:ea typeface="宋体" charset="0"/>
                <a:cs typeface="宋体" charset="0"/>
              </a:rPr>
              <a:t>Scientific </a:t>
            </a:r>
            <a:r>
              <a:rPr lang="en-US" sz="3200" b="1" dirty="0" smtClean="0">
                <a:latin typeface="Arial" charset="0"/>
                <a:ea typeface="宋体" charset="0"/>
                <a:cs typeface="宋体" charset="0"/>
              </a:rPr>
              <a:t>Objectives (MURI Overview Liu)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1EE882-2E07-7B42-AEFC-8BEA8451774A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914400" y="1371600"/>
            <a:ext cx="70866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sz="2000"/>
              <a:t>Develop a deep understanding on: </a:t>
            </a:r>
          </a:p>
          <a:p>
            <a:pPr lvl="1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sz="2000"/>
              <a:t>Why the job performance between expert and rookie analysts is so different? How to </a:t>
            </a:r>
            <a:r>
              <a:rPr lang="en-US" sz="2000">
                <a:solidFill>
                  <a:srgbClr val="0000FF"/>
                </a:solidFill>
              </a:rPr>
              <a:t>bridge the job performance gap</a:t>
            </a:r>
            <a:r>
              <a:rPr lang="en-US" sz="2000"/>
              <a:t>?</a:t>
            </a:r>
          </a:p>
          <a:p>
            <a:pPr lvl="1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sz="2000"/>
              <a:t>Why many tools cannot effectively improve job performance? </a:t>
            </a:r>
          </a:p>
          <a:p>
            <a:pPr lvl="1"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sz="2000"/>
              <a:t>What models, tools and analytics are needed to effectively boost job performance?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Develop a </a:t>
            </a:r>
            <a:r>
              <a:rPr lang="en-US" sz="2000">
                <a:solidFill>
                  <a:srgbClr val="0000FF"/>
                </a:solidFill>
              </a:rPr>
              <a:t>new paradigm </a:t>
            </a:r>
            <a:r>
              <a:rPr lang="en-US" sz="2000"/>
              <a:t>of cyber SA system design, implementation, and evaluation. </a:t>
            </a:r>
          </a:p>
        </p:txBody>
      </p:sp>
    </p:spTree>
    <p:extLst>
      <p:ext uri="{BB962C8B-B14F-4D97-AF65-F5344CB8AC3E}">
        <p14:creationId xmlns:p14="http://schemas.microsoft.com/office/powerpoint/2010/main" val="2380265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543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" charset="0"/>
                <a:ea typeface="宋体" charset="0"/>
                <a:cs typeface="宋体" charset="0"/>
              </a:rPr>
              <a:t>Scientific </a:t>
            </a:r>
            <a:r>
              <a:rPr lang="en-US" sz="3200" b="1" dirty="0" smtClean="0">
                <a:latin typeface="Arial" charset="0"/>
                <a:ea typeface="宋体" charset="0"/>
                <a:cs typeface="宋体" charset="0"/>
              </a:rPr>
              <a:t>Barriers (MURI Overview, Liu)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D99159-426E-C249-A1DD-1D57E56F2BAB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914400" y="1447800"/>
            <a:ext cx="7086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AutoNum type="alphaUcPeriod"/>
            </a:pPr>
            <a:r>
              <a:rPr lang="en-US" sz="2000"/>
              <a:t>Massive amounts of sensed info vs. poorly used by analysts </a:t>
            </a:r>
          </a:p>
          <a:p>
            <a:pPr eaLnBrk="1" hangingPunct="1">
              <a:spcAft>
                <a:spcPts val="1200"/>
              </a:spcAft>
              <a:buFontTx/>
              <a:buAutoNum type="alphaUcPeriod"/>
            </a:pPr>
            <a:r>
              <a:rPr lang="en-US" sz="2000"/>
              <a:t>Silicon-speed info sensing vs. </a:t>
            </a:r>
            <a:r>
              <a:rPr lang="en-US" sz="2000">
                <a:solidFill>
                  <a:srgbClr val="0000FF"/>
                </a:solidFill>
              </a:rPr>
              <a:t>neuron-speed</a:t>
            </a:r>
            <a:r>
              <a:rPr lang="en-US" sz="2000"/>
              <a:t> human cognition </a:t>
            </a:r>
          </a:p>
          <a:p>
            <a:pPr eaLnBrk="1" hangingPunct="1">
              <a:spcAft>
                <a:spcPts val="1200"/>
              </a:spcAft>
              <a:buFontTx/>
              <a:buAutoNum type="alphaUcPeriod"/>
            </a:pPr>
            <a:r>
              <a:rPr lang="en-US" sz="2000">
                <a:solidFill>
                  <a:srgbClr val="0000FF"/>
                </a:solidFill>
              </a:rPr>
              <a:t>Stovepiped</a:t>
            </a:r>
            <a:r>
              <a:rPr lang="en-US" sz="2000"/>
              <a:t> sensing vs. the need for "big picture awareness"  </a:t>
            </a:r>
          </a:p>
          <a:p>
            <a:pPr eaLnBrk="1" hangingPunct="1">
              <a:spcAft>
                <a:spcPts val="1200"/>
              </a:spcAft>
              <a:buFontTx/>
              <a:buAutoNum type="alphaUcPeriod"/>
            </a:pPr>
            <a:r>
              <a:rPr lang="en-US" sz="2000"/>
              <a:t>Knowledge of “</a:t>
            </a:r>
            <a:r>
              <a:rPr lang="en-US" sz="2000">
                <a:solidFill>
                  <a:srgbClr val="0000FF"/>
                </a:solidFill>
              </a:rPr>
              <a:t>us</a:t>
            </a:r>
            <a:r>
              <a:rPr lang="en-US" sz="2000"/>
              <a:t>” </a:t>
            </a:r>
          </a:p>
          <a:p>
            <a:pPr eaLnBrk="1" hangingPunct="1">
              <a:spcAft>
                <a:spcPts val="1200"/>
              </a:spcAft>
              <a:buFontTx/>
              <a:buAutoNum type="alphaUcPeriod"/>
            </a:pPr>
            <a:r>
              <a:rPr lang="en-US" sz="2000"/>
              <a:t>Lack of ground-truth vs. the need for </a:t>
            </a:r>
            <a:r>
              <a:rPr lang="en-US" sz="2000">
                <a:solidFill>
                  <a:srgbClr val="0000FF"/>
                </a:solidFill>
              </a:rPr>
              <a:t>scientifically sound models </a:t>
            </a:r>
          </a:p>
          <a:p>
            <a:pPr eaLnBrk="1" hangingPunct="1">
              <a:spcAft>
                <a:spcPts val="1200"/>
              </a:spcAft>
              <a:buFontTx/>
              <a:buAutoNum type="alphaUcPeriod"/>
            </a:pPr>
            <a:r>
              <a:rPr lang="en-US" sz="2000">
                <a:solidFill>
                  <a:srgbClr val="0000FF"/>
                </a:solidFill>
              </a:rPr>
              <a:t>Unknown</a:t>
            </a:r>
            <a:r>
              <a:rPr lang="en-US" sz="2000"/>
              <a:t> adversary intent vs. publicly-known vulnerability categories </a:t>
            </a:r>
          </a:p>
        </p:txBody>
      </p:sp>
    </p:spTree>
    <p:extLst>
      <p:ext uri="{BB962C8B-B14F-4D97-AF65-F5344CB8AC3E}">
        <p14:creationId xmlns:p14="http://schemas.microsoft.com/office/powerpoint/2010/main" val="2083136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610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charset="0"/>
              </a:rPr>
              <a:t>Potential Scientific </a:t>
            </a:r>
            <a:r>
              <a:rPr lang="en-US" sz="2400" b="1" dirty="0" smtClean="0">
                <a:latin typeface="Arial" charset="0"/>
              </a:rPr>
              <a:t>Advances (MURI Overview Liu)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5225"/>
            <a:ext cx="1066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4B6120-A5EA-F942-B090-76219AE1C772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914400" y="1295400"/>
            <a:ext cx="7086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Understand the </a:t>
            </a:r>
            <a:r>
              <a:rPr lang="en-US" sz="2000" dirty="0">
                <a:solidFill>
                  <a:srgbClr val="0000FF"/>
                </a:solidFill>
              </a:rPr>
              <a:t>nature</a:t>
            </a:r>
            <a:r>
              <a:rPr lang="en-US" sz="2000" dirty="0"/>
              <a:t> of human analysts’ cyber SA </a:t>
            </a:r>
            <a:r>
              <a:rPr lang="en-US" sz="2000" dirty="0">
                <a:solidFill>
                  <a:srgbClr val="0000FF"/>
                </a:solidFill>
              </a:rPr>
              <a:t>cognition</a:t>
            </a:r>
            <a:r>
              <a:rPr lang="en-US" sz="2000" dirty="0"/>
              <a:t> and decision making. 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Let this nature inspire </a:t>
            </a:r>
            <a:r>
              <a:rPr lang="en-US" sz="2000" dirty="0">
                <a:solidFill>
                  <a:srgbClr val="0000FF"/>
                </a:solidFill>
              </a:rPr>
              <a:t>innovative designs </a:t>
            </a:r>
            <a:r>
              <a:rPr lang="en-US" sz="2000" dirty="0"/>
              <a:t>of SA systems. 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Break both </a:t>
            </a:r>
            <a:r>
              <a:rPr lang="en-US" sz="2000" dirty="0">
                <a:solidFill>
                  <a:srgbClr val="0000FF"/>
                </a:solidFill>
              </a:rPr>
              <a:t>vertical stovepipes </a:t>
            </a:r>
            <a:r>
              <a:rPr lang="en-US" sz="2000" dirty="0"/>
              <a:t>(between compartments) and </a:t>
            </a:r>
            <a:r>
              <a:rPr lang="en-US" sz="2000" dirty="0">
                <a:solidFill>
                  <a:srgbClr val="0000FF"/>
                </a:solidFill>
              </a:rPr>
              <a:t>horizontal stovepipes</a:t>
            </a:r>
            <a:r>
              <a:rPr lang="en-US" sz="2000" dirty="0"/>
              <a:t> (between abstraction layers).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“Stitched together” awareness enables advanced mission assurance </a:t>
            </a:r>
            <a:r>
              <a:rPr lang="en-US" sz="2000" dirty="0">
                <a:solidFill>
                  <a:srgbClr val="0000FF"/>
                </a:solidFill>
              </a:rPr>
              <a:t>analytics</a:t>
            </a:r>
            <a:r>
              <a:rPr lang="en-US" sz="2000" dirty="0"/>
              <a:t> (e.g., asset map, damage, impact, mitigation, recovery).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Discover blind spot situation knowledge. 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Make adversary intent an inherent part of SA analytics. 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1295400"/>
            <a:ext cx="77724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2819400"/>
            <a:ext cx="7772400" cy="7620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7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85800"/>
            <a:ext cx="77724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Breaking Down Stovepipes across Different Cognitive Tasks by Analysts</a:t>
            </a:r>
            <a:endParaRPr lang="en-US" sz="2000" dirty="0"/>
          </a:p>
        </p:txBody>
      </p:sp>
      <p:pic>
        <p:nvPicPr>
          <p:cNvPr id="5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457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1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2593</Words>
  <Application>Microsoft Macintosh PowerPoint</Application>
  <PresentationFormat>On-screen Show (4:3)</PresentationFormat>
  <Paragraphs>439</Paragraphs>
  <Slides>47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主题​​</vt:lpstr>
      <vt:lpstr>Office Theme</vt:lpstr>
      <vt:lpstr>Graph</vt:lpstr>
      <vt:lpstr>Non-intrusive Capturing and Analysis of  the Cognitive Process of Network Security Analyst  Annual Review ARO MURI on Computer-aided Human-centric Cyber SA November 18, 2014</vt:lpstr>
      <vt:lpstr> </vt:lpstr>
      <vt:lpstr>PowerPoint Presentation</vt:lpstr>
      <vt:lpstr>Year 5 Accomplishments at a Glance</vt:lpstr>
      <vt:lpstr>Cyber SA Depends on Human Analysts </vt:lpstr>
      <vt:lpstr>Scientific Objectives (MURI Overview Liu)</vt:lpstr>
      <vt:lpstr>Scientific Barriers (MURI Overview, Liu)</vt:lpstr>
      <vt:lpstr>Potential Scientific Advances (MURI Overview Liu)</vt:lpstr>
      <vt:lpstr>PowerPoint Presentation</vt:lpstr>
      <vt:lpstr>Scientific Principles (MURI Overview, Liu) </vt:lpstr>
      <vt:lpstr>PowerPoint Presentation</vt:lpstr>
      <vt:lpstr>Technical Approach (MURI Overview, Liu) </vt:lpstr>
      <vt:lpstr>A New Paradigm: A Non-intrusive Capturing of the Cognitive Process of Analysts</vt:lpstr>
      <vt:lpstr>AOH-based Cognitive Trace</vt:lpstr>
      <vt:lpstr>A Framework for Capturing AOH-based Cognitive Trace</vt:lpstr>
      <vt:lpstr>The Architecture of Cognitive Trace Capture Tool (ARSCA)</vt:lpstr>
      <vt:lpstr>The Interface of ARSCA</vt:lpstr>
      <vt:lpstr>The Network Topology of VAST 2012</vt:lpstr>
      <vt:lpstr>The AOH Objects and Their Relationships in An Analyst’s Cognitive Trace</vt:lpstr>
      <vt:lpstr>An Example of Trace File</vt:lpstr>
      <vt:lpstr>Characteristics of Cognitive Traces</vt:lpstr>
      <vt:lpstr>The Completion Time and the Number of A-O-H Objects Grouped by Performance Scores </vt:lpstr>
      <vt:lpstr>Types and Numbers of Operations Across Ten Analysts</vt:lpstr>
      <vt:lpstr>Width and Depth of Hypothesis Trees</vt:lpstr>
      <vt:lpstr>Number of Operations vs Performance </vt:lpstr>
      <vt:lpstr>The proposed cyber SA framework  (MURI Overview, Liu) </vt:lpstr>
      <vt:lpstr>Principles of Cognitive Trace Analysis</vt:lpstr>
      <vt:lpstr>Three Filtering Activities Captured in Trace</vt:lpstr>
      <vt:lpstr>Filtering for a Condition (FILTER)</vt:lpstr>
      <vt:lpstr>Selecting Observations with a Common Condition (SELECT+LINK)</vt:lpstr>
      <vt:lpstr>Search for a Condition </vt:lpstr>
      <vt:lpstr>Definition of Filtering Activities</vt:lpstr>
      <vt:lpstr>Complementary Relationship Between Filters</vt:lpstr>
      <vt:lpstr>Subsumption Relationship Between Filters</vt:lpstr>
      <vt:lpstr>Corresponding Relationship Between Filters</vt:lpstr>
      <vt:lpstr>Computing Relationships Between Filtering Activities</vt:lpstr>
      <vt:lpstr>PowerPoint Presentation</vt:lpstr>
      <vt:lpstr>PowerPoint Presentation</vt:lpstr>
      <vt:lpstr>Technology Transfer (1) </vt:lpstr>
      <vt:lpstr>Technology Transfer (2) </vt:lpstr>
      <vt:lpstr>PowerPoint Presentation</vt:lpstr>
      <vt:lpstr>PowerPoint Presentation</vt:lpstr>
      <vt:lpstr>FY 2015 Plan </vt:lpstr>
      <vt:lpstr>Technology Transfer (3) </vt:lpstr>
      <vt:lpstr>Technology Transfer (4) </vt:lpstr>
      <vt:lpstr>Technology Transfer (5) 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amy</dc:creator>
  <cp:lastModifiedBy>John Yen</cp:lastModifiedBy>
  <cp:revision>212</cp:revision>
  <dcterms:created xsi:type="dcterms:W3CDTF">2013-10-22T16:13:44Z</dcterms:created>
  <dcterms:modified xsi:type="dcterms:W3CDTF">2014-11-18T16:22:19Z</dcterms:modified>
</cp:coreProperties>
</file>