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66" r:id="rId2"/>
    <p:sldId id="367" r:id="rId3"/>
    <p:sldId id="368" r:id="rId4"/>
    <p:sldId id="347" r:id="rId5"/>
    <p:sldId id="356" r:id="rId6"/>
    <p:sldId id="380" r:id="rId7"/>
    <p:sldId id="357" r:id="rId8"/>
    <p:sldId id="325" r:id="rId9"/>
    <p:sldId id="326" r:id="rId10"/>
    <p:sldId id="324" r:id="rId11"/>
    <p:sldId id="361" r:id="rId12"/>
    <p:sldId id="329" r:id="rId13"/>
    <p:sldId id="328" r:id="rId14"/>
    <p:sldId id="330" r:id="rId15"/>
    <p:sldId id="331" r:id="rId16"/>
    <p:sldId id="332" r:id="rId17"/>
    <p:sldId id="334" r:id="rId18"/>
    <p:sldId id="363" r:id="rId19"/>
    <p:sldId id="364" r:id="rId20"/>
    <p:sldId id="335" r:id="rId21"/>
    <p:sldId id="336" r:id="rId22"/>
    <p:sldId id="387" r:id="rId23"/>
    <p:sldId id="337" r:id="rId24"/>
    <p:sldId id="338" r:id="rId25"/>
    <p:sldId id="376" r:id="rId26"/>
    <p:sldId id="385" r:id="rId27"/>
    <p:sldId id="386" r:id="rId28"/>
    <p:sldId id="388" r:id="rId29"/>
    <p:sldId id="389" r:id="rId3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55" autoAdjust="0"/>
    <p:restoredTop sz="84191" autoAdjust="0"/>
  </p:normalViewPr>
  <p:slideViewPr>
    <p:cSldViewPr snapToGrid="0">
      <p:cViewPr varScale="1">
        <p:scale>
          <a:sx n="104" d="100"/>
          <a:sy n="104" d="100"/>
        </p:scale>
        <p:origin x="-656" y="-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4043E-5EEB-4CC0-938F-2A093B13607B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8A618-78A3-4E08-B527-19608561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25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E6B00-2188-42FE-AECE-B8687B94B228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BD7DB-ACEE-4AA6-93EF-EA1F940C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25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D7DB-ACEE-4AA6-93EF-EA1F940C5E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68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  <a:ea typeface="宋体" charset="0"/>
              </a:rPr>
              <a:t>The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min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dis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btw first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err="1" smtClean="0">
                <a:latin typeface="Calibri" charset="0"/>
                <a:ea typeface="宋体" charset="0"/>
              </a:rPr>
              <a:t>i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items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in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err="1" smtClean="0">
                <a:latin typeface="Calibri" charset="0"/>
                <a:ea typeface="宋体" charset="0"/>
              </a:rPr>
              <a:t>seq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A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&amp; first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j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items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in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err="1" smtClean="0">
                <a:latin typeface="Calibri" charset="0"/>
                <a:ea typeface="宋体" charset="0"/>
              </a:rPr>
              <a:t>seq</a:t>
            </a:r>
            <a:r>
              <a:rPr lang="en-US" altLang="zh-CN" baseline="0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B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endParaRPr lang="en-US" altLang="zh-CN" dirty="0" smtClean="0">
              <a:latin typeface="Calibri" charset="0"/>
              <a:ea typeface="宋体" charset="0"/>
            </a:endParaRPr>
          </a:p>
          <a:p>
            <a:pPr>
              <a:spcBef>
                <a:spcPct val="0"/>
              </a:spcBef>
            </a:pPr>
            <a:r>
              <a:rPr lang="zh-CN" altLang="zh-CN" dirty="0" smtClean="0">
                <a:latin typeface="Calibri" charset="0"/>
                <a:ea typeface="宋体" charset="0"/>
              </a:rPr>
              <a:t>=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dis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btw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err="1" smtClean="0">
                <a:latin typeface="Calibri" charset="0"/>
                <a:ea typeface="宋体" charset="0"/>
              </a:rPr>
              <a:t>i-th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item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in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A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and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j-</a:t>
            </a:r>
            <a:r>
              <a:rPr lang="en-US" altLang="zh-CN" dirty="0" err="1" smtClean="0">
                <a:latin typeface="Calibri" charset="0"/>
                <a:ea typeface="宋体" charset="0"/>
              </a:rPr>
              <a:t>th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item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in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B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+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(plus)</a:t>
            </a:r>
            <a:r>
              <a:rPr lang="en-US" altLang="zh-CN" baseline="0" dirty="0" smtClean="0">
                <a:latin typeface="Calibri" charset="0"/>
                <a:ea typeface="宋体" charset="0"/>
              </a:rPr>
              <a:t> </a:t>
            </a:r>
            <a:r>
              <a:rPr lang="en-US" dirty="0" smtClean="0">
                <a:latin typeface="Calibri" charset="0"/>
                <a:ea typeface="宋体" charset="0"/>
              </a:rPr>
              <a:t>min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dis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of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the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optimal</a:t>
            </a:r>
            <a:r>
              <a:rPr lang="zh-CN" altLang="zh-CN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warping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paths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one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step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ahead</a:t>
            </a:r>
            <a:endParaRPr lang="en-US" dirty="0">
              <a:latin typeface="Calibri" charset="0"/>
              <a:ea typeface="宋体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fld id="{21EE267E-7650-FA49-9DF5-D53579138FC2}" type="slidenum">
              <a:rPr lang="zh-CN" altLang="en-US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031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 of ordinary traffic: a member that is not combined into any cluster until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goes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close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root.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D7DB-ACEE-4AA6-93EF-EA1F940C5E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96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cluster tree is</a:t>
            </a:r>
            <a:r>
              <a:rPr lang="en-US" baseline="0" dirty="0" smtClean="0"/>
              <a:t> built by recursively combine two closest clusters at each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D7DB-ACEE-4AA6-93EF-EA1F940C5E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44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</a:t>
            </a:r>
            <a:r>
              <a:rPr lang="en-US" baseline="0" dirty="0" smtClean="0"/>
              <a:t> generate MySQL constraints to extract alert traffics specified by a member cluster</a:t>
            </a:r>
          </a:p>
          <a:p>
            <a:r>
              <a:rPr lang="en-US" baseline="0" dirty="0" smtClean="0"/>
              <a:t>For a follow-on visualization 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D7DB-ACEE-4AA6-93EF-EA1F940C5E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05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netflow</a:t>
            </a:r>
            <a:r>
              <a:rPr lang="en-US" baseline="0" dirty="0" smtClean="0"/>
              <a:t> data to further analyze traffics correlated to the 65 member cluster in the alert ensemble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D7DB-ACEE-4AA6-93EF-EA1F940C5E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0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Further differentiate the traffic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destinations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D7DB-ACEE-4AA6-93EF-EA1F940C5E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32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D7DB-ACEE-4AA6-93EF-EA1F940C5E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4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integrated with the previous flexible</a:t>
            </a:r>
            <a:r>
              <a:rPr lang="en-US" baseline="0" dirty="0" smtClean="0"/>
              <a:t> network visualization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D7DB-ACEE-4AA6-93EF-EA1F940C5E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5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quick overview of topics covered in our last presentation</a:t>
            </a:r>
          </a:p>
          <a:p>
            <a:r>
              <a:rPr lang="en-US" dirty="0" smtClean="0"/>
              <a:t>Avoid</a:t>
            </a:r>
            <a:r>
              <a:rPr lang="en-US" baseline="0" dirty="0" smtClean="0"/>
              <a:t> p</a:t>
            </a:r>
            <a:r>
              <a:rPr lang="en-US" dirty="0" smtClean="0"/>
              <a:t>re</a:t>
            </a:r>
            <a:r>
              <a:rPr lang="en-US" altLang="zh-CN" dirty="0" smtClean="0"/>
              <a:t>-defined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presentations;</a:t>
            </a:r>
            <a:r>
              <a:rPr lang="zh-CN" altLang="en-US" dirty="0" smtClean="0"/>
              <a:t> </a:t>
            </a:r>
            <a:r>
              <a:rPr lang="en-US" altLang="zh-CN" dirty="0" smtClean="0"/>
              <a:t>steep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learning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curve</a:t>
            </a:r>
          </a:p>
          <a:p>
            <a:r>
              <a:rPr lang="en-US" altLang="zh-CN" dirty="0" smtClean="0"/>
              <a:t>multiple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sources;</a:t>
            </a:r>
            <a:r>
              <a:rPr lang="zh-CN" altLang="en-US" dirty="0" smtClean="0"/>
              <a:t> </a:t>
            </a:r>
            <a:r>
              <a:rPr lang="en-US" altLang="zh-CN" dirty="0" smtClean="0"/>
              <a:t>augment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analysts’</a:t>
            </a:r>
            <a:r>
              <a:rPr lang="zh-CN" altLang="en-US" dirty="0" smtClean="0"/>
              <a:t> </a:t>
            </a:r>
            <a:r>
              <a:rPr lang="en-US" altLang="zh-CN" dirty="0" smtClean="0"/>
              <a:t>current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problem-solving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strategies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useful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support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D7DB-ACEE-4AA6-93EF-EA1F940C5E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3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Ensemble visualization</a:t>
            </a:r>
            <a:r>
              <a:rPr lang="en-US" baseline="0" dirty="0" smtClean="0"/>
              <a:t> is a very active research area in visualization.</a:t>
            </a:r>
            <a:endParaRPr lang="en-US" dirty="0" smtClean="0"/>
          </a:p>
          <a:p>
            <a:r>
              <a:rPr lang="en-US" dirty="0" smtClean="0"/>
              <a:t>If it can be applied to network data, any advanced</a:t>
            </a:r>
            <a:r>
              <a:rPr lang="en-US" baseline="0" dirty="0" smtClean="0"/>
              <a:t> in ensemble </a:t>
            </a:r>
            <a:r>
              <a:rPr lang="en-US" baseline="0" dirty="0" err="1" smtClean="0"/>
              <a:t>viz</a:t>
            </a:r>
            <a:r>
              <a:rPr lang="en-US" baseline="0" dirty="0" smtClean="0"/>
              <a:t> would have potential impact on cyber security analysis and visualization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D7DB-ACEE-4AA6-93EF-EA1F940C5E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900" baseline="0" dirty="0" smtClean="0"/>
              <a:t>Originated in scientific visualization. </a:t>
            </a:r>
            <a:endParaRPr lang="en-US" altLang="zh-CN" sz="900" dirty="0" smtClean="0">
              <a:latin typeface="Times New Roman" charset="0"/>
              <a:cs typeface="Times New Roman" charset="0"/>
            </a:endParaRPr>
          </a:p>
          <a:p>
            <a:pPr>
              <a:spcBef>
                <a:spcPct val="0"/>
              </a:spcBef>
            </a:pPr>
            <a:r>
              <a:rPr lang="en-US" altLang="zh-CN" sz="900" dirty="0" smtClean="0">
                <a:latin typeface="Times New Roman" charset="0"/>
                <a:cs typeface="Times New Roman" charset="0"/>
              </a:rPr>
              <a:t>Weather model -&gt; set up parameter</a:t>
            </a:r>
            <a:r>
              <a:rPr lang="en-US" altLang="zh-CN" sz="900" baseline="0" dirty="0" smtClean="0">
                <a:latin typeface="Times New Roman" charset="0"/>
                <a:cs typeface="Times New Roman" charset="0"/>
              </a:rPr>
              <a:t> -&gt;</a:t>
            </a:r>
            <a:r>
              <a:rPr lang="en-US" altLang="zh-CN" sz="900" dirty="0" smtClean="0">
                <a:latin typeface="Times New Roman" charset="0"/>
                <a:cs typeface="Times New Roman" charset="0"/>
              </a:rPr>
              <a:t> run simulation</a:t>
            </a:r>
            <a:r>
              <a:rPr lang="en-US" altLang="zh-CN" sz="900" baseline="0" dirty="0" smtClean="0">
                <a:latin typeface="Times New Roman" charset="0"/>
                <a:cs typeface="Times New Roman" charset="0"/>
              </a:rPr>
              <a:t> -&gt;</a:t>
            </a:r>
            <a:r>
              <a:rPr lang="en-US" altLang="zh-CN" sz="900" dirty="0" smtClean="0">
                <a:latin typeface="Times New Roman" charset="0"/>
                <a:cs typeface="Times New Roman" charset="0"/>
              </a:rPr>
              <a:t> generate a member</a:t>
            </a:r>
          </a:p>
          <a:p>
            <a:pPr>
              <a:spcBef>
                <a:spcPct val="0"/>
              </a:spcBef>
            </a:pPr>
            <a:r>
              <a:rPr lang="en-US" altLang="zh-CN" sz="900" dirty="0" smtClean="0">
                <a:latin typeface="Times New Roman" charset="0"/>
                <a:cs typeface="Times New Roman" charset="0"/>
              </a:rPr>
              <a:t>Inter-member relationships</a:t>
            </a:r>
            <a:r>
              <a:rPr lang="en-US" altLang="zh-CN" sz="900" baseline="0" dirty="0" smtClean="0">
                <a:latin typeface="Times New Roman" charset="0"/>
                <a:cs typeface="Times New Roman" charset="0"/>
              </a:rPr>
              <a:t> -&gt; deeper understanding about the weather model</a:t>
            </a:r>
            <a:endParaRPr lang="en-US" altLang="zh-CN" sz="900" dirty="0" smtClean="0">
              <a:latin typeface="Times New Roman" charset="0"/>
              <a:cs typeface="Times New Roman" charset="0"/>
            </a:endParaRPr>
          </a:p>
          <a:p>
            <a:pPr>
              <a:spcBef>
                <a:spcPct val="0"/>
              </a:spcBef>
            </a:pPr>
            <a:r>
              <a:rPr lang="en-US" altLang="zh-CN" sz="900" dirty="0" smtClean="0">
                <a:latin typeface="Times New Roman" charset="0"/>
                <a:cs typeface="Times New Roman" charset="0"/>
              </a:rPr>
              <a:t>(Simulate complex system, mitigate uncertainty, handle unknowns in initial conditions, investigate sensitivity to parameters)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fld id="{E41D2752-B8B4-7743-9AFE-2B8D017B766C}" type="slidenum">
              <a:rPr lang="zh-CN" altLang="en-US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58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Attach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saying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“No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through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road, please turn another way”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Be the pioneer that bursts the door and welcome</a:t>
            </a:r>
            <a:r>
              <a:rPr lang="zh-CN" altLang="en-US" baseline="0" smtClean="0"/>
              <a:t> </a:t>
            </a:r>
            <a:r>
              <a:rPr lang="en-US" altLang="zh-CN" baseline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army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ensemble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research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security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awareness.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D7DB-ACEE-4AA6-93EF-EA1F940C5E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7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perform ensemble analysis in scientific domain</a:t>
            </a:r>
          </a:p>
          <a:p>
            <a:r>
              <a:rPr lang="en-US" dirty="0" smtClean="0"/>
              <a:t>2 stages:</a:t>
            </a:r>
            <a:r>
              <a:rPr lang="en-US" baseline="0" dirty="0" smtClean="0"/>
              <a:t> high level overview vs. detailed visualization &amp; connection btw the 2 stages</a:t>
            </a:r>
          </a:p>
          <a:p>
            <a:r>
              <a:rPr lang="en-US" baseline="0" dirty="0" smtClean="0"/>
              <a:t>Example: bottom up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D7DB-ACEE-4AA6-93EF-EA1F940C5E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58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explain</a:t>
            </a:r>
            <a:r>
              <a:rPr lang="en-US" baseline="0" dirty="0" smtClean="0"/>
              <a:t> this procedure in details with two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D7DB-ACEE-4AA6-93EF-EA1F940C5E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52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perform network ensemble analysis with the data collected from trap server?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D7DB-ACEE-4AA6-93EF-EA1F940C5E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93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</a:t>
            </a:r>
            <a:r>
              <a:rPr lang="en-US" baseline="0" dirty="0" smtClean="0"/>
              <a:t> alerts in a sequence of time slices sent to each destination ( </a:t>
            </a:r>
            <a:r>
              <a:rPr lang="en-US" baseline="0" dirty="0" err="1" smtClean="0"/>
              <a:t>ip</a:t>
            </a:r>
            <a:r>
              <a:rPr lang="en-US" baseline="0" dirty="0" smtClean="0"/>
              <a:t>, port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D7DB-ACEE-4AA6-93EF-EA1F940C5E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33400" y="825500"/>
            <a:ext cx="86106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3827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Times New Roman" panose="02020603050405020304" pitchFamily="18" charset="0"/>
              <a:buChar char="-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BF29-1613-445F-8ED3-F481372B1346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6000" y="5333999"/>
            <a:ext cx="1905120" cy="256200"/>
          </a:xfrm>
          <a:prstGeom prst="rect">
            <a:avLst/>
          </a:prstGeom>
        </p:spPr>
        <p:txBody>
          <a:bodyPr/>
          <a:lstStyle/>
          <a:p>
            <a:fld id="{CD286F17-4A2F-485F-93E3-1AA430B1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319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2141" y="152136"/>
            <a:ext cx="2109787" cy="4687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136"/>
            <a:ext cx="6180138" cy="4687093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Times New Roman" panose="02020603050405020304" pitchFamily="18" charset="0"/>
              <a:buChar char="-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BF29-1613-445F-8ED3-F481372B1346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6000" y="5333999"/>
            <a:ext cx="1905120" cy="256200"/>
          </a:xfrm>
          <a:prstGeom prst="rect">
            <a:avLst/>
          </a:prstGeom>
        </p:spPr>
        <p:txBody>
          <a:bodyPr/>
          <a:lstStyle/>
          <a:p>
            <a:fld id="{CD286F17-4A2F-485F-93E3-1AA430B1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6725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1391"/>
            <a:ext cx="6340320" cy="457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Times New Roman" panose="02020603050405020304" pitchFamily="18" charset="0"/>
              <a:buChar char="-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Times New Roman" panose="02020603050405020304" pitchFamily="18" charset="0"/>
              <a:buChar char="-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BF29-1613-445F-8ED3-F481372B1346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0433" y="5205899"/>
            <a:ext cx="1905120" cy="256200"/>
          </a:xfrm>
          <a:prstGeom prst="rect">
            <a:avLst/>
          </a:prstGeom>
        </p:spPr>
        <p:txBody>
          <a:bodyPr/>
          <a:lstStyle/>
          <a:p>
            <a:fld id="{CD286F17-4A2F-485F-93E3-1AA430B172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7809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BF29-1613-445F-8ED3-F481372B1346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6000" y="5312223"/>
            <a:ext cx="1905120" cy="256200"/>
          </a:xfrm>
          <a:prstGeom prst="rect">
            <a:avLst/>
          </a:prstGeom>
        </p:spPr>
        <p:txBody>
          <a:bodyPr/>
          <a:lstStyle/>
          <a:p>
            <a:fld id="{CD286F17-4A2F-485F-93E3-1AA430B1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2444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6" y="1066272"/>
            <a:ext cx="4129087" cy="37729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Times New Roman" panose="02020603050405020304" pitchFamily="18" charset="0"/>
              <a:buChar char="-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>
              <a:buFont typeface="Times New Roman" panose="02020603050405020304" pitchFamily="18" charset="0"/>
              <a:buChar char="-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253" y="1066272"/>
            <a:ext cx="4130675" cy="37729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Times New Roman" panose="02020603050405020304" pitchFamily="18" charset="0"/>
              <a:buChar char="-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Times New Roman" panose="02020603050405020304" pitchFamily="18" charset="0"/>
              <a:buChar char="-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BF29-1613-445F-8ED3-F481372B1346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86588" y="5333999"/>
            <a:ext cx="1905120" cy="256200"/>
          </a:xfrm>
          <a:prstGeom prst="rect">
            <a:avLst/>
          </a:prstGeom>
        </p:spPr>
        <p:txBody>
          <a:bodyPr/>
          <a:lstStyle/>
          <a:p>
            <a:fld id="{CD286F17-4A2F-485F-93E3-1AA430B1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1087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04273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400969"/>
            <a:ext cx="3868737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087563"/>
            <a:ext cx="3868737" cy="307049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Times New Roman" panose="02020603050405020304" pitchFamily="18" charset="0"/>
              <a:buChar char="-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Times New Roman" panose="02020603050405020304" pitchFamily="18" charset="0"/>
              <a:buChar char="-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788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49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buFont typeface="Times New Roman" panose="02020603050405020304" pitchFamily="18" charset="0"/>
              <a:buChar char="-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Times New Roman" panose="02020603050405020304" pitchFamily="18" charset="0"/>
              <a:buChar char="-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BF29-1613-445F-8ED3-F481372B1346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56000" y="5333999"/>
            <a:ext cx="1905120" cy="256200"/>
          </a:xfrm>
          <a:prstGeom prst="rect">
            <a:avLst/>
          </a:prstGeom>
        </p:spPr>
        <p:txBody>
          <a:bodyPr/>
          <a:lstStyle/>
          <a:p>
            <a:fld id="{CD286F17-4A2F-485F-93E3-1AA430B1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672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BF29-1613-445F-8ED3-F481372B1346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6000" y="5333999"/>
            <a:ext cx="1905120" cy="256200"/>
          </a:xfrm>
          <a:prstGeom prst="rect">
            <a:avLst/>
          </a:prstGeom>
        </p:spPr>
        <p:txBody>
          <a:bodyPr/>
          <a:lstStyle/>
          <a:p>
            <a:fld id="{CD286F17-4A2F-485F-93E3-1AA430B1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8755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BF29-1613-445F-8ED3-F481372B1346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6000" y="5333999"/>
            <a:ext cx="1905120" cy="256200"/>
          </a:xfrm>
          <a:prstGeom prst="rect">
            <a:avLst/>
          </a:prstGeom>
        </p:spPr>
        <p:txBody>
          <a:bodyPr/>
          <a:lstStyle/>
          <a:p>
            <a:fld id="{CD286F17-4A2F-485F-93E3-1AA430B1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46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822857"/>
            <a:ext cx="4629150" cy="4061354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Times New Roman" panose="02020603050405020304" pitchFamily="18" charset="0"/>
              <a:buChar char="-"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Times New Roman" panose="02020603050405020304" pitchFamily="18" charset="0"/>
              <a:buChar char="-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714501"/>
            <a:ext cx="2949575" cy="3176323"/>
          </a:xfr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BF29-1613-445F-8ED3-F481372B1346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56000" y="5333999"/>
            <a:ext cx="1905120" cy="256200"/>
          </a:xfrm>
          <a:prstGeom prst="rect">
            <a:avLst/>
          </a:prstGeom>
        </p:spPr>
        <p:txBody>
          <a:bodyPr/>
          <a:lstStyle/>
          <a:p>
            <a:fld id="{CD286F17-4A2F-485F-93E3-1AA430B1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116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822857"/>
            <a:ext cx="4629150" cy="4061354"/>
          </a:xfr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714501"/>
            <a:ext cx="2949575" cy="3176323"/>
          </a:xfr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BF29-1613-445F-8ED3-F481372B1346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56000" y="5333999"/>
            <a:ext cx="1905120" cy="256200"/>
          </a:xfrm>
          <a:prstGeom prst="rect">
            <a:avLst/>
          </a:prstGeom>
        </p:spPr>
        <p:txBody>
          <a:bodyPr/>
          <a:lstStyle/>
          <a:p>
            <a:fld id="{CD286F17-4A2F-485F-93E3-1AA430B1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0798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40080" y="82351"/>
            <a:ext cx="6340320" cy="4572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40080" y="1066799"/>
            <a:ext cx="8412480" cy="37719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85799" y="5333999"/>
            <a:ext cx="1783080" cy="2562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600" b="1" i="0" u="none" strike="noStrike" baseline="0">
                <a:solidFill>
                  <a:srgbClr val="999999"/>
                </a:solidFill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fld id="{1AB8BF29-1613-445F-8ED3-F481372B1346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743199" y="5333999"/>
            <a:ext cx="4114800" cy="2562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600" b="1" i="0" u="none" strike="noStrike" baseline="0">
                <a:solidFill>
                  <a:srgbClr val="999999"/>
                </a:solidFill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457200" cy="5715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609120" y="609599"/>
            <a:ext cx="6534630" cy="13642"/>
          </a:xfrm>
          <a:prstGeom prst="line">
            <a:avLst/>
          </a:prstGeom>
          <a:noFill/>
          <a:ln w="18360">
            <a:solidFill>
              <a:srgbClr val="FF3333"/>
            </a:solidFill>
            <a:prstDash val="solid"/>
          </a:ln>
        </p:spPr>
        <p:txBody>
          <a:bodyPr vert="horz" lIns="99000" tIns="55800" rIns="99000" bIns="55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609120" y="5155800"/>
            <a:ext cx="8352000" cy="0"/>
          </a:xfrm>
          <a:prstGeom prst="line">
            <a:avLst/>
          </a:prstGeom>
          <a:noFill/>
          <a:ln w="18360">
            <a:solidFill>
              <a:srgbClr val="FF3333"/>
            </a:solidFill>
            <a:prstDash val="solid"/>
          </a:ln>
        </p:spPr>
        <p:txBody>
          <a:bodyPr vert="horz" lIns="99000" tIns="55800" rIns="99000" bIns="55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pic>
        <p:nvPicPr>
          <p:cNvPr id="12" name="Picture 12" descr="CSClog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t="9825" r="4663"/>
          <a:stretch/>
        </p:blipFill>
        <p:spPr bwMode="auto">
          <a:xfrm>
            <a:off x="7217835" y="51885"/>
            <a:ext cx="1862667" cy="75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3964" y="5333999"/>
            <a:ext cx="1905120" cy="256200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D286F17-4A2F-485F-93E3-1AA430B172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33080" y="5322005"/>
            <a:ext cx="686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0E0713-4CF9-4691-8A18-2C39F7E3DB5E}" type="slidenum">
              <a:rPr lang="en-US" sz="1600" b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r>
              <a:rPr lang="en-US" sz="1600" b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/27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9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marR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2600" b="1" i="1" u="none" strike="noStrike" baseline="0">
          <a:ln>
            <a:noFill/>
          </a:ln>
          <a:solidFill>
            <a:srgbClr val="CC0000"/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lvl1pPr marL="457200" marR="0" indent="-457200" algn="l" rtl="0" eaLnBrk="1" hangingPunct="1">
        <a:lnSpc>
          <a:spcPct val="100000"/>
        </a:lnSpc>
        <a:spcBef>
          <a:spcPts val="799"/>
        </a:spcBef>
        <a:spcAft>
          <a:spcPts val="0"/>
        </a:spcAft>
        <a:buFont typeface="Arial" panose="020B0604020202020204" pitchFamily="34" charset="0"/>
        <a:buChar char="•"/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sz="2800" b="0" i="0" u="none" strike="noStrike" baseline="0">
          <a:ln>
            <a:noFill/>
          </a:ln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-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-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lhao2@ncsu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3" y="1097399"/>
            <a:ext cx="6811475" cy="1653942"/>
          </a:xfrm>
        </p:spPr>
        <p:txBody>
          <a:bodyPr/>
          <a:lstStyle/>
          <a:p>
            <a:pPr algn="ctr"/>
            <a:r>
              <a:rPr lang="en-US" sz="3600" dirty="0" smtClean="0"/>
              <a:t>Ensemble </a:t>
            </a:r>
            <a:r>
              <a:rPr lang="en-US" sz="3600" dirty="0"/>
              <a:t>Visualization for Cyber Situation Awareness of </a:t>
            </a:r>
            <a:r>
              <a:rPr lang="en-US" sz="3600" dirty="0" smtClean="0"/>
              <a:t>Network</a:t>
            </a:r>
            <a:r>
              <a:rPr lang="zh-CN" altLang="en-US" sz="3600" dirty="0" smtClean="0"/>
              <a:t> </a:t>
            </a:r>
            <a:r>
              <a:rPr lang="en-US" sz="3600" dirty="0" smtClean="0"/>
              <a:t>Security Data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49373"/>
            <a:ext cx="6858000" cy="1379802"/>
          </a:xfrm>
        </p:spPr>
        <p:txBody>
          <a:bodyPr/>
          <a:lstStyle/>
          <a:p>
            <a:r>
              <a:rPr lang="en-US" sz="1800" dirty="0" err="1" smtClean="0"/>
              <a:t>Lihua</a:t>
            </a:r>
            <a:r>
              <a:rPr lang="en-US" sz="1800" dirty="0" smtClean="0"/>
              <a:t> Hao</a:t>
            </a:r>
            <a:r>
              <a:rPr lang="en-US" sz="1800" baseline="30000" dirty="0"/>
              <a:t>1</a:t>
            </a:r>
            <a:r>
              <a:rPr lang="en-US" sz="1800" dirty="0" smtClean="0"/>
              <a:t>, Christopher G. Healey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, Steve E. Hutchinson</a:t>
            </a:r>
            <a:r>
              <a:rPr lang="en-US" sz="1800" baseline="30000" dirty="0" smtClean="0"/>
              <a:t>2</a:t>
            </a:r>
          </a:p>
          <a:p>
            <a:r>
              <a:rPr lang="en-US" sz="1800" baseline="30000" dirty="0" smtClean="0"/>
              <a:t>1</a:t>
            </a:r>
            <a:r>
              <a:rPr lang="en-US" sz="1800" dirty="0" smtClean="0"/>
              <a:t>North Carolina State University, 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U.S. Army Research Laboratory</a:t>
            </a:r>
          </a:p>
          <a:p>
            <a:r>
              <a:rPr lang="en-US" sz="1800" dirty="0" smtClean="0">
                <a:hlinkClick r:id="rId3"/>
              </a:rPr>
              <a:t>lhao2@ncsu.edu</a:t>
            </a:r>
          </a:p>
          <a:p>
            <a:r>
              <a:rPr lang="en-US" sz="1800" dirty="0" smtClean="0"/>
              <a:t>ARO MURI Meeting, UCSB, Nov. 18, 2014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275948" y="5313898"/>
            <a:ext cx="635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25440"/>
      </p:ext>
    </p:extLst>
  </p:cSld>
  <p:clrMapOvr>
    <a:masterClrMapping/>
  </p:clrMapOvr>
  <p:transition xmlns:p14="http://schemas.microsoft.com/office/powerpoint/2010/main" spd="slow" advTm="14954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29" y="139632"/>
            <a:ext cx="7127375" cy="457200"/>
          </a:xfrm>
        </p:spPr>
        <p:txBody>
          <a:bodyPr/>
          <a:lstStyle/>
          <a:p>
            <a:r>
              <a:rPr lang="en-US" sz="2600" dirty="0" smtClean="0"/>
              <a:t>Source IP </a:t>
            </a:r>
            <a:r>
              <a:rPr lang="en-US" sz="2600" dirty="0"/>
              <a:t>64.120.250.242 </a:t>
            </a:r>
            <a:r>
              <a:rPr lang="en-US" sz="2600" dirty="0" smtClean="0"/>
              <a:t>– 100 members</a:t>
            </a:r>
            <a:endParaRPr lang="en-US" sz="2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8" b="8722"/>
          <a:stretch/>
        </p:blipFill>
        <p:spPr bwMode="auto">
          <a:xfrm>
            <a:off x="645069" y="708615"/>
            <a:ext cx="8030203" cy="424606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4" name="TextBox 3"/>
          <p:cNvSpPr txBox="1"/>
          <p:nvPr/>
        </p:nvSpPr>
        <p:spPr>
          <a:xfrm>
            <a:off x="3809913" y="4870886"/>
            <a:ext cx="68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pperplate Gothic Light"/>
                <a:cs typeface="Copperplate Gothic Light"/>
              </a:rPr>
              <a:t>Time</a:t>
            </a:r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477111" y="2346468"/>
            <a:ext cx="239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pperplate Gothic Light"/>
                <a:cs typeface="Copperplate Gothic Light"/>
              </a:rPr>
              <a:t>Number</a:t>
            </a:r>
            <a:r>
              <a:rPr lang="zh-CN" altLang="en-US" dirty="0" smtClean="0">
                <a:latin typeface="Copperplate Gothic Light"/>
                <a:cs typeface="Copperplate Gothic Light"/>
              </a:rPr>
              <a:t> </a:t>
            </a:r>
            <a:r>
              <a:rPr lang="en-US" altLang="zh-CN" dirty="0" smtClean="0">
                <a:latin typeface="Copperplate Gothic Light"/>
                <a:cs typeface="Copperplate Gothic Light"/>
              </a:rPr>
              <a:t>of</a:t>
            </a:r>
            <a:r>
              <a:rPr lang="zh-CN" altLang="en-US" dirty="0" smtClean="0">
                <a:latin typeface="Copperplate Gothic Light"/>
                <a:cs typeface="Copperplate Gothic Light"/>
              </a:rPr>
              <a:t> </a:t>
            </a:r>
            <a:r>
              <a:rPr lang="en-US" altLang="zh-CN" dirty="0" smtClean="0">
                <a:latin typeface="Copperplate Gothic Light"/>
                <a:cs typeface="Copperplate Gothic Light"/>
              </a:rPr>
              <a:t>alerts</a:t>
            </a:r>
            <a:endParaRPr lang="en-US" dirty="0">
              <a:latin typeface="Copperplate Gothic Light"/>
              <a:cs typeface="Copperplate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15894725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 txBox="1">
            <a:spLocks noGrp="1"/>
          </p:cNvSpPr>
          <p:nvPr>
            <p:ph type="title"/>
          </p:nvPr>
        </p:nvSpPr>
        <p:spPr>
          <a:xfrm>
            <a:off x="609603" y="120388"/>
            <a:ext cx="6340475" cy="457729"/>
          </a:xfrm>
        </p:spPr>
        <p:txBody>
          <a:bodyPr/>
          <a:lstStyle/>
          <a:p>
            <a:r>
              <a:rPr sz="2600" dirty="0" smtClean="0">
                <a:latin typeface="Arial" charset="0"/>
                <a:cs typeface="Arial" charset="0"/>
              </a:rPr>
              <a:t>Dynamic </a:t>
            </a:r>
            <a:r>
              <a:rPr sz="2600" dirty="0">
                <a:latin typeface="Arial" charset="0"/>
                <a:cs typeface="Arial" charset="0"/>
              </a:rPr>
              <a:t>Time </a:t>
            </a:r>
            <a:r>
              <a:rPr sz="2600" dirty="0" smtClean="0">
                <a:latin typeface="Arial" charset="0"/>
                <a:cs typeface="Arial" charset="0"/>
              </a:rPr>
              <a:t>Warping</a:t>
            </a:r>
            <a:endParaRPr sz="2600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883" y="1175679"/>
            <a:ext cx="5040463" cy="3496819"/>
          </a:xfrm>
        </p:spPr>
        <p:txBody>
          <a:bodyPr>
            <a:noAutofit/>
          </a:bodyPr>
          <a:lstStyle/>
          <a:p>
            <a:pPr marL="22860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000" dirty="0"/>
              <a:t>Find the optimal non-linear </a:t>
            </a:r>
            <a:r>
              <a:rPr lang="en-US" sz="2000" dirty="0" smtClean="0"/>
              <a:t>alignment</a:t>
            </a:r>
          </a:p>
          <a:p>
            <a:pPr marL="22860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000" dirty="0" smtClean="0"/>
              <a:t>A warping </a:t>
            </a:r>
            <a:r>
              <a:rPr lang="en-US" sz="2000" dirty="0"/>
              <a:t>path that minimizes distances between two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sequences</a:t>
            </a:r>
          </a:p>
          <a:p>
            <a:pPr marL="22860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2000" dirty="0"/>
          </a:p>
          <a:p>
            <a:pPr marL="22860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2000" dirty="0" smtClean="0"/>
          </a:p>
          <a:p>
            <a:pPr marL="228600" indent="0" algn="ctr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US" sz="2000" dirty="0"/>
              <a:t>Allow shifting &amp; distortion over </a:t>
            </a:r>
            <a:r>
              <a:rPr lang="en-US" sz="2000" dirty="0" smtClean="0"/>
              <a:t>time</a:t>
            </a:r>
          </a:p>
          <a:p>
            <a:pPr marL="22860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000" dirty="0" smtClean="0"/>
              <a:t>Sequences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not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have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equal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length</a:t>
            </a:r>
            <a:endParaRPr lang="en-US" sz="2000" dirty="0"/>
          </a:p>
          <a:p>
            <a:pPr marL="228600" indent="0" algn="ctr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en-US" sz="2000" dirty="0" smtClean="0"/>
          </a:p>
          <a:p>
            <a:pPr marL="228600" indent="0" algn="ctr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endParaRPr lang="en-US" sz="2000" dirty="0" smtClean="0"/>
          </a:p>
          <a:p>
            <a:pPr marL="228600" indent="0" algn="ctr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endParaRPr lang="en-US" sz="2000" dirty="0" smtClean="0"/>
          </a:p>
        </p:txBody>
      </p:sp>
      <p:pic>
        <p:nvPicPr>
          <p:cNvPr id="58372" name="Picture 4" descr="http://www.psb.ugent.be/cbd/papers/gentxwarper/images/dtw_algorithm/DTWgri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t="2608" r="1749" b="1740"/>
          <a:stretch>
            <a:fillRect/>
          </a:stretch>
        </p:blipFill>
        <p:spPr bwMode="auto">
          <a:xfrm>
            <a:off x="572443" y="2276281"/>
            <a:ext cx="3564689" cy="285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dt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40" y="2439071"/>
            <a:ext cx="3123441" cy="856317"/>
          </a:xfrm>
          <a:prstGeom prst="rect">
            <a:avLst/>
          </a:prstGeom>
        </p:spPr>
      </p:pic>
      <p:pic>
        <p:nvPicPr>
          <p:cNvPr id="4" name="Picture 3" descr="dtw-recursic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09" y="4548197"/>
            <a:ext cx="4973693" cy="32879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2015" y="647399"/>
            <a:ext cx="3772692" cy="1604359"/>
            <a:chOff x="5645784" y="1212701"/>
            <a:chExt cx="5799103" cy="2588461"/>
          </a:xfrm>
        </p:grpSpPr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39" t="8572" b="10818"/>
            <a:stretch>
              <a:fillRect/>
            </a:stretch>
          </p:blipFill>
          <p:spPr bwMode="auto">
            <a:xfrm>
              <a:off x="6586223" y="1212701"/>
              <a:ext cx="4858664" cy="2588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784" y="2080278"/>
              <a:ext cx="999258" cy="3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174" y="2816881"/>
              <a:ext cx="947214" cy="232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472591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48633"/>
            <a:ext cx="6340320" cy="457200"/>
          </a:xfrm>
        </p:spPr>
        <p:txBody>
          <a:bodyPr/>
          <a:lstStyle/>
          <a:p>
            <a:r>
              <a:rPr lang="en-US" sz="2600" dirty="0" smtClean="0"/>
              <a:t>100 X 100 Dissimilarity Matrix</a:t>
            </a:r>
            <a:endParaRPr lang="en-US" sz="2600" dirty="0"/>
          </a:p>
        </p:txBody>
      </p:sp>
      <p:pic>
        <p:nvPicPr>
          <p:cNvPr id="4101" name="Picture 5" descr="C:\Users\Adminuser\Desktop\screenshot\srcIp64-120-250-242-dtw\srcIp64-120-250-242-matri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68" y="629663"/>
            <a:ext cx="5408969" cy="451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81110" y="1151276"/>
            <a:ext cx="26198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A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l</a:t>
            </a:r>
            <a:r>
              <a:rPr lang="en-US" sz="2000" dirty="0" smtClean="0">
                <a:latin typeface="Times"/>
                <a:cs typeface="Times"/>
              </a:rPr>
              <a:t>arge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number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of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white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or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light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gray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cells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indicate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most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alert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traffics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are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similar.</a:t>
            </a:r>
          </a:p>
          <a:p>
            <a:endParaRPr lang="en-US" sz="2000" dirty="0" smtClean="0">
              <a:latin typeface="Times"/>
              <a:cs typeface="Times"/>
            </a:endParaRPr>
          </a:p>
          <a:p>
            <a:endParaRPr lang="en-US" sz="2000" dirty="0">
              <a:latin typeface="Times"/>
              <a:cs typeface="Times"/>
            </a:endParaRPr>
          </a:p>
          <a:p>
            <a:r>
              <a:rPr lang="en-US" sz="2000" dirty="0" smtClean="0">
                <a:latin typeface="Times"/>
                <a:cs typeface="Times"/>
              </a:rPr>
              <a:t>A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small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portion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of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dark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cells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indicate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members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(destinations)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with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out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of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ordinary</a:t>
            </a:r>
            <a:r>
              <a:rPr lang="zh-CN" altLang="en-US" sz="2000" dirty="0" smtClean="0">
                <a:latin typeface="Times"/>
                <a:cs typeface="Times"/>
              </a:rPr>
              <a:t> </a:t>
            </a:r>
            <a:r>
              <a:rPr lang="en-US" altLang="zh-CN" sz="2000" dirty="0" smtClean="0">
                <a:latin typeface="Times"/>
                <a:cs typeface="Times"/>
              </a:rPr>
              <a:t>traffics.</a:t>
            </a:r>
            <a:endParaRPr lang="en-US" sz="20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2286338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8" y="149633"/>
            <a:ext cx="6340320" cy="457200"/>
          </a:xfrm>
        </p:spPr>
        <p:txBody>
          <a:bodyPr/>
          <a:lstStyle/>
          <a:p>
            <a:r>
              <a:rPr lang="en-US" sz="2600" dirty="0" smtClean="0"/>
              <a:t>Cluster Tree Visualization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Adminuser\Desktop\screenshot\srcIp64-120-250-242-dtw\srcIp64-120-250-242-tree-1-4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"/>
          <a:stretch/>
        </p:blipFill>
        <p:spPr bwMode="auto">
          <a:xfrm>
            <a:off x="571300" y="712207"/>
            <a:ext cx="7731179" cy="44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794675" y="1024897"/>
            <a:ext cx="476236" cy="4233561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55918" y="2488617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Out</a:t>
            </a:r>
            <a:r>
              <a:rPr lang="zh-CN" altLang="en-US" dirty="0" smtClean="0">
                <a:latin typeface="Times"/>
                <a:cs typeface="Times"/>
              </a:rPr>
              <a:t> </a:t>
            </a:r>
            <a:r>
              <a:rPr lang="en-US" altLang="zh-CN" dirty="0" smtClean="0">
                <a:latin typeface="Times"/>
                <a:cs typeface="Times"/>
              </a:rPr>
              <a:t>of</a:t>
            </a:r>
          </a:p>
          <a:p>
            <a:r>
              <a:rPr lang="en-US" dirty="0" smtClean="0">
                <a:latin typeface="Times"/>
                <a:cs typeface="Times"/>
              </a:rPr>
              <a:t>Ordinary</a:t>
            </a:r>
            <a:r>
              <a:rPr lang="zh-CN" altLang="en-US" dirty="0" smtClean="0">
                <a:latin typeface="Times"/>
                <a:cs typeface="Times"/>
              </a:rPr>
              <a:t> </a:t>
            </a:r>
            <a:endParaRPr lang="en-US" altLang="zh-CN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Member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4017312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43" y="141681"/>
            <a:ext cx="6753478" cy="457200"/>
          </a:xfrm>
        </p:spPr>
        <p:txBody>
          <a:bodyPr/>
          <a:lstStyle/>
          <a:p>
            <a:r>
              <a:rPr lang="en-US" sz="2600" dirty="0" smtClean="0"/>
              <a:t>Closest Cluster Distance In Each Iteration</a:t>
            </a:r>
            <a:endParaRPr lang="en-US" sz="26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186" y="736864"/>
            <a:ext cx="6888189" cy="431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368323" y="4643513"/>
            <a:ext cx="2110896" cy="362328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26798" y="3677760"/>
            <a:ext cx="2034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A group of identical members</a:t>
            </a:r>
          </a:p>
          <a:p>
            <a:pPr algn="ctr"/>
            <a:r>
              <a:rPr lang="en-US" dirty="0" smtClean="0">
                <a:latin typeface="Times"/>
                <a:cs typeface="Times"/>
              </a:rPr>
              <a:t>Pattern discovered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9" name="Oval 8"/>
          <p:cNvSpPr/>
          <p:nvPr/>
        </p:nvSpPr>
        <p:spPr>
          <a:xfrm rot="20981606">
            <a:off x="4662777" y="4383468"/>
            <a:ext cx="1696178" cy="321311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96046" y="3206403"/>
            <a:ext cx="2078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Range to select an optimal k value</a:t>
            </a:r>
          </a:p>
          <a:p>
            <a:pPr algn="ctr"/>
            <a:r>
              <a:rPr lang="en-US" dirty="0" smtClean="0">
                <a:latin typeface="Times"/>
                <a:cs typeface="Times"/>
              </a:rPr>
              <a:t>(number of clusters) 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2" name="Oval 11"/>
          <p:cNvSpPr/>
          <p:nvPr/>
        </p:nvSpPr>
        <p:spPr>
          <a:xfrm rot="5793524">
            <a:off x="5476875" y="2824434"/>
            <a:ext cx="2240563" cy="326095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57401" y="2455758"/>
            <a:ext cx="1661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Out</a:t>
            </a:r>
            <a:r>
              <a:rPr lang="zh-CN" altLang="en-US" dirty="0" smtClean="0">
                <a:latin typeface="Times"/>
                <a:cs typeface="Times"/>
              </a:rPr>
              <a:t> </a:t>
            </a:r>
            <a:r>
              <a:rPr lang="en-US" altLang="zh-CN" dirty="0" smtClean="0">
                <a:latin typeface="Times"/>
                <a:cs typeface="Times"/>
              </a:rPr>
              <a:t>of</a:t>
            </a:r>
            <a:r>
              <a:rPr lang="zh-CN" altLang="en-US" dirty="0" smtClean="0">
                <a:latin typeface="Times"/>
                <a:cs typeface="Times"/>
              </a:rPr>
              <a:t> </a:t>
            </a:r>
            <a:r>
              <a:rPr lang="en-US" altLang="zh-CN" dirty="0" smtClean="0">
                <a:latin typeface="Times"/>
                <a:cs typeface="Times"/>
              </a:rPr>
              <a:t>ordinary</a:t>
            </a:r>
            <a:r>
              <a:rPr lang="zh-CN" altLang="en-US" dirty="0">
                <a:latin typeface="Times"/>
                <a:cs typeface="Times"/>
              </a:rPr>
              <a:t> </a:t>
            </a:r>
            <a:r>
              <a:rPr lang="en-US" altLang="zh-CN" dirty="0" smtClean="0">
                <a:latin typeface="Times"/>
                <a:cs typeface="Times"/>
              </a:rPr>
              <a:t>members</a:t>
            </a:r>
            <a:r>
              <a:rPr lang="en-US" dirty="0" smtClean="0">
                <a:latin typeface="Times"/>
                <a:cs typeface="Times"/>
              </a:rPr>
              <a:t> may</a:t>
            </a:r>
            <a:r>
              <a:rPr lang="zh-CN" altLang="en-US" dirty="0" smtClean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exist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8520568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40460"/>
            <a:ext cx="6340320" cy="457200"/>
          </a:xfrm>
        </p:spPr>
        <p:txBody>
          <a:bodyPr/>
          <a:lstStyle/>
          <a:p>
            <a:r>
              <a:rPr lang="en-US" dirty="0" smtClean="0"/>
              <a:t>Clusters Visualization k=20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713" y="738088"/>
            <a:ext cx="6871946" cy="44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992471" y="861273"/>
            <a:ext cx="804334" cy="238666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20038" y="1935591"/>
            <a:ext cx="18581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"/>
                <a:cs typeface="Times"/>
              </a:rPr>
              <a:t>Cluster 173</a:t>
            </a:r>
          </a:p>
          <a:p>
            <a:pPr algn="ctr"/>
            <a:r>
              <a:rPr lang="en-US" sz="2000" dirty="0" smtClean="0">
                <a:latin typeface="Times"/>
                <a:cs typeface="Times"/>
              </a:rPr>
              <a:t>(65 Members)</a:t>
            </a:r>
          </a:p>
          <a:p>
            <a:pPr algn="ctr"/>
            <a:r>
              <a:rPr lang="en-US" sz="2000" dirty="0" smtClean="0">
                <a:latin typeface="Times"/>
                <a:cs typeface="Times"/>
              </a:rPr>
              <a:t>Highlighted</a:t>
            </a:r>
          </a:p>
          <a:p>
            <a:pPr algn="ctr"/>
            <a:endParaRPr lang="en-US" sz="2000" dirty="0">
              <a:latin typeface="Times"/>
              <a:cs typeface="Times"/>
            </a:endParaRPr>
          </a:p>
          <a:p>
            <a:pPr algn="ctr"/>
            <a:r>
              <a:rPr lang="en-US" sz="2000" dirty="0" smtClean="0">
                <a:latin typeface="Times"/>
                <a:cs typeface="Times"/>
              </a:rPr>
              <a:t>Does the 65 </a:t>
            </a:r>
          </a:p>
          <a:p>
            <a:pPr algn="ctr"/>
            <a:r>
              <a:rPr lang="en-US" sz="2000" dirty="0" smtClean="0">
                <a:latin typeface="Times"/>
                <a:cs typeface="Times"/>
              </a:rPr>
              <a:t>members share </a:t>
            </a:r>
          </a:p>
          <a:p>
            <a:pPr algn="ctr"/>
            <a:r>
              <a:rPr lang="en-US" sz="2000" dirty="0">
                <a:latin typeface="Times"/>
                <a:cs typeface="Times"/>
              </a:rPr>
              <a:t>a</a:t>
            </a:r>
            <a:r>
              <a:rPr lang="en-US" sz="2000" dirty="0" smtClean="0">
                <a:latin typeface="Times"/>
                <a:cs typeface="Times"/>
              </a:rPr>
              <a:t> pattern </a:t>
            </a:r>
          </a:p>
          <a:p>
            <a:pPr algn="ctr"/>
            <a:r>
              <a:rPr lang="en-US" sz="2000" dirty="0" smtClean="0">
                <a:latin typeface="Times"/>
                <a:cs typeface="Times"/>
              </a:rPr>
              <a:t>(similar traffic)?</a:t>
            </a:r>
          </a:p>
          <a:p>
            <a:pPr algn="ctr"/>
            <a:r>
              <a:rPr lang="en-US" sz="2000" dirty="0" smtClean="0">
                <a:latin typeface="Times"/>
                <a:cs typeface="Times"/>
              </a:rPr>
              <a:t> 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604028" y="2892133"/>
            <a:ext cx="2754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pperplate Gothic Light"/>
                <a:cs typeface="Copperplate Gothic Light"/>
              </a:rPr>
              <a:t>Average</a:t>
            </a:r>
            <a:r>
              <a:rPr lang="zh-CN" altLang="en-US" sz="1400" dirty="0" smtClean="0">
                <a:latin typeface="Copperplate Gothic Light"/>
                <a:cs typeface="Copperplate Gothic Light"/>
              </a:rPr>
              <a:t> </a:t>
            </a:r>
            <a:r>
              <a:rPr lang="en-US" sz="1400" dirty="0" smtClean="0">
                <a:latin typeface="Copperplate Gothic Light"/>
                <a:cs typeface="Copperplate Gothic Light"/>
              </a:rPr>
              <a:t>Number</a:t>
            </a:r>
            <a:r>
              <a:rPr lang="zh-CN" altLang="en-US" sz="1400" dirty="0" smtClean="0">
                <a:latin typeface="Copperplate Gothic Light"/>
                <a:cs typeface="Copperplate Gothic Light"/>
              </a:rPr>
              <a:t> </a:t>
            </a:r>
            <a:r>
              <a:rPr lang="en-US" altLang="zh-CN" sz="1400" dirty="0" smtClean="0">
                <a:latin typeface="Copperplate Gothic Light"/>
                <a:cs typeface="Copperplate Gothic Light"/>
              </a:rPr>
              <a:t>of</a:t>
            </a:r>
            <a:r>
              <a:rPr lang="zh-CN" altLang="en-US" sz="1400" dirty="0" smtClean="0">
                <a:latin typeface="Copperplate Gothic Light"/>
                <a:cs typeface="Copperplate Gothic Light"/>
              </a:rPr>
              <a:t> </a:t>
            </a:r>
            <a:r>
              <a:rPr lang="en-US" altLang="zh-CN" sz="1400" dirty="0" smtClean="0">
                <a:latin typeface="Copperplate Gothic Light"/>
                <a:cs typeface="Copperplate Gothic Light"/>
              </a:rPr>
              <a:t>alerts</a:t>
            </a:r>
            <a:endParaRPr lang="en-US" sz="1400" dirty="0">
              <a:latin typeface="Copperplate Gothic Light"/>
              <a:cs typeface="Copperplate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65619524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36118"/>
            <a:ext cx="6340320" cy="457200"/>
          </a:xfrm>
        </p:spPr>
        <p:txBody>
          <a:bodyPr/>
          <a:lstStyle/>
          <a:p>
            <a:r>
              <a:rPr lang="en-US" sz="2600" dirty="0" smtClean="0"/>
              <a:t>Cluster 173 (65 members)</a:t>
            </a:r>
            <a:endParaRPr lang="en-US" sz="2600" dirty="0"/>
          </a:p>
        </p:txBody>
      </p:sp>
      <p:pic>
        <p:nvPicPr>
          <p:cNvPr id="7171" name="Picture 3" descr="C:\Users\Adminuser\Desktop\screenshot\srcIp64-120-250-242-dtw\srcIp64-120-250-242-cl173-k20-n6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9" b="8378"/>
          <a:stretch/>
        </p:blipFill>
        <p:spPr bwMode="auto">
          <a:xfrm>
            <a:off x="614053" y="730226"/>
            <a:ext cx="8131066" cy="435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45416" y="2476275"/>
            <a:ext cx="2254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Copperplate Gothic Light"/>
                <a:cs typeface="Copperplate Gothic Light"/>
              </a:rPr>
              <a:t> </a:t>
            </a:r>
            <a:r>
              <a:rPr lang="en-US" sz="1600" dirty="0" smtClean="0">
                <a:latin typeface="Copperplate Gothic Light"/>
                <a:cs typeface="Copperplate Gothic Light"/>
              </a:rPr>
              <a:t>Number</a:t>
            </a:r>
            <a:r>
              <a:rPr lang="zh-CN" altLang="en-US" sz="1600" dirty="0" smtClean="0">
                <a:latin typeface="Copperplate Gothic Light"/>
                <a:cs typeface="Copperplate Gothic Light"/>
              </a:rPr>
              <a:t> </a:t>
            </a:r>
            <a:r>
              <a:rPr lang="en-US" altLang="zh-CN" sz="1600" dirty="0" smtClean="0">
                <a:latin typeface="Copperplate Gothic Light"/>
                <a:cs typeface="Copperplate Gothic Light"/>
              </a:rPr>
              <a:t>of</a:t>
            </a:r>
            <a:r>
              <a:rPr lang="zh-CN" altLang="en-US" sz="1600" dirty="0" smtClean="0">
                <a:latin typeface="Copperplate Gothic Light"/>
                <a:cs typeface="Copperplate Gothic Light"/>
              </a:rPr>
              <a:t> </a:t>
            </a:r>
            <a:r>
              <a:rPr lang="en-US" altLang="zh-CN" sz="1600" dirty="0" smtClean="0">
                <a:latin typeface="Copperplate Gothic Light"/>
                <a:cs typeface="Copperplate Gothic Light"/>
              </a:rPr>
              <a:t>alerts</a:t>
            </a:r>
            <a:endParaRPr lang="en-US" sz="1600" dirty="0">
              <a:latin typeface="Copperplate Gothic Light"/>
              <a:cs typeface="Copperplate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61807782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95" y="145738"/>
            <a:ext cx="6340320" cy="457200"/>
          </a:xfrm>
        </p:spPr>
        <p:txBody>
          <a:bodyPr/>
          <a:lstStyle/>
          <a:p>
            <a:r>
              <a:rPr lang="en-US" sz="2600" dirty="0" smtClean="0"/>
              <a:t>Constrains For Cluster 173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41" y="730080"/>
            <a:ext cx="7717451" cy="3920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Extract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member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cluster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for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follow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ensemble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analysis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general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visual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request</a:t>
            </a:r>
            <a:endParaRPr lang="en-US" sz="2400" dirty="0"/>
          </a:p>
        </p:txBody>
      </p:sp>
      <p:pic>
        <p:nvPicPr>
          <p:cNvPr id="8195" name="Picture 3" descr="C:\Users\Adminuser\Desktop\screenshot\srcIp64-120-250-242-dtw\constraints-clst1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5" y="1589719"/>
            <a:ext cx="7900538" cy="351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37936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37877"/>
            <a:ext cx="6340320" cy="457200"/>
          </a:xfrm>
        </p:spPr>
        <p:txBody>
          <a:bodyPr/>
          <a:lstStyle/>
          <a:p>
            <a:r>
              <a:rPr lang="en-US" sz="2600" dirty="0" smtClean="0"/>
              <a:t>Follow-on: </a:t>
            </a:r>
            <a:r>
              <a:rPr lang="en-US" sz="2600" dirty="0" err="1" smtClean="0"/>
              <a:t>NetFlow</a:t>
            </a:r>
            <a:r>
              <a:rPr lang="en-US" sz="2600" dirty="0" smtClean="0"/>
              <a:t> Ensemble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774" y="770966"/>
            <a:ext cx="8471225" cy="4212668"/>
          </a:xfrm>
        </p:spPr>
        <p:txBody>
          <a:bodyPr/>
          <a:lstStyle/>
          <a:p>
            <a:r>
              <a:rPr lang="en-US" dirty="0" smtClean="0"/>
              <a:t>Member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A sequence of </a:t>
            </a:r>
            <a:r>
              <a:rPr lang="en-US" sz="2200" dirty="0" err="1" smtClean="0"/>
              <a:t>NetFlows</a:t>
            </a:r>
            <a:r>
              <a:rPr lang="en-US" sz="2200" dirty="0" smtClean="0"/>
              <a:t> over time</a:t>
            </a:r>
          </a:p>
          <a:p>
            <a:r>
              <a:rPr lang="en-US" dirty="0" err="1" smtClean="0"/>
              <a:t>NetFlow</a:t>
            </a:r>
            <a:r>
              <a:rPr lang="en-US" dirty="0" smtClean="0"/>
              <a:t> Similarity Measure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Time duration  - Density of alerts  - Distribution of alerts (intervals)</a:t>
            </a:r>
          </a:p>
          <a:p>
            <a:r>
              <a:rPr lang="en-US" dirty="0" smtClean="0"/>
              <a:t>Inter-Member Relationship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S</a:t>
            </a:r>
            <a:r>
              <a:rPr lang="en-US" sz="2200" dirty="0" smtClean="0"/>
              <a:t>imilarity between time-series of </a:t>
            </a:r>
            <a:r>
              <a:rPr lang="en-US" sz="2200" dirty="0" err="1" smtClean="0"/>
              <a:t>NetFlows</a:t>
            </a:r>
            <a:endParaRPr lang="en-US" sz="2200" dirty="0" smtClean="0"/>
          </a:p>
          <a:p>
            <a:r>
              <a:rPr lang="en-US" altLang="zh-CN" dirty="0" smtClean="0"/>
              <a:t>Example 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en-US" altLang="zh-CN" sz="2200" dirty="0" err="1" smtClean="0"/>
              <a:t>NetFlows</a:t>
            </a:r>
            <a:r>
              <a:rPr lang="en-US" altLang="zh-CN" sz="2200" dirty="0" smtClean="0"/>
              <a:t> related with cluster 173 from the alerts ensemble</a:t>
            </a:r>
            <a:endParaRPr lang="en-US" altLang="zh-CN" sz="2200" dirty="0"/>
          </a:p>
          <a:p>
            <a:pPr lvl="1">
              <a:lnSpc>
                <a:spcPct val="100000"/>
              </a:lnSpc>
            </a:pPr>
            <a:r>
              <a:rPr lang="en-US" altLang="zh-CN" sz="2200" dirty="0"/>
              <a:t>Member: destination IP, destination port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431364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40193"/>
            <a:ext cx="6340320" cy="457200"/>
          </a:xfrm>
        </p:spPr>
        <p:txBody>
          <a:bodyPr/>
          <a:lstStyle/>
          <a:p>
            <a:r>
              <a:rPr lang="en-US" sz="2600" dirty="0" smtClean="0"/>
              <a:t>Define a </a:t>
            </a:r>
            <a:r>
              <a:rPr lang="en-US" sz="2600" dirty="0" err="1" smtClean="0"/>
              <a:t>NetFlow</a:t>
            </a:r>
            <a:r>
              <a:rPr lang="en-US" sz="2600" dirty="0" smtClean="0"/>
              <a:t> Ensemble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2" y="1066799"/>
            <a:ext cx="5826337" cy="37719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104" y="640177"/>
            <a:ext cx="6173411" cy="44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75263" y="1587079"/>
            <a:ext cx="7338854" cy="1077218"/>
            <a:chOff x="2256563" y="1927380"/>
            <a:chExt cx="9785139" cy="1292662"/>
          </a:xfrm>
        </p:grpSpPr>
        <p:sp>
          <p:nvSpPr>
            <p:cNvPr id="4" name="椭圆 3"/>
            <p:cNvSpPr/>
            <p:nvPr/>
          </p:nvSpPr>
          <p:spPr>
            <a:xfrm>
              <a:off x="2256563" y="2093951"/>
              <a:ext cx="6511025" cy="696382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025843" y="1927380"/>
              <a:ext cx="301585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 smtClean="0">
                  <a:solidFill>
                    <a:srgbClr val="FF0000"/>
                  </a:solidFill>
                  <a:latin typeface="Times"/>
                  <a:cs typeface="Times"/>
                </a:rPr>
                <a:t>Extract Traffics Related </a:t>
              </a:r>
            </a:p>
            <a:p>
              <a:r>
                <a:rPr kumimoji="1" lang="en-US" altLang="zh-CN" sz="1600" b="1" dirty="0" smtClean="0">
                  <a:solidFill>
                    <a:srgbClr val="FF0000"/>
                  </a:solidFill>
                  <a:latin typeface="Times"/>
                  <a:cs typeface="Times"/>
                </a:rPr>
                <a:t>with the 65 Member Cluster in the Alert Ensemble</a:t>
              </a:r>
              <a:endParaRPr kumimoji="1" lang="zh-CN" altLang="en-US" sz="1600" b="1" dirty="0">
                <a:solidFill>
                  <a:srgbClr val="FF0000"/>
                </a:solidFill>
                <a:latin typeface="Times"/>
                <a:cs typeface="Times"/>
              </a:endParaRPr>
            </a:p>
          </p:txBody>
        </p:sp>
        <p:cxnSp>
          <p:nvCxnSpPr>
            <p:cNvPr id="7" name="直线连接符 6"/>
            <p:cNvCxnSpPr>
              <a:stCxn id="4" idx="6"/>
            </p:cNvCxnSpPr>
            <p:nvPr/>
          </p:nvCxnSpPr>
          <p:spPr>
            <a:xfrm>
              <a:off x="8767588" y="2442142"/>
              <a:ext cx="293821" cy="6429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561668" y="2704632"/>
            <a:ext cx="1925180" cy="1599259"/>
            <a:chOff x="8748888" y="3245555"/>
            <a:chExt cx="2566906" cy="1919111"/>
          </a:xfrm>
        </p:grpSpPr>
        <p:sp>
          <p:nvSpPr>
            <p:cNvPr id="9" name="文本框 8"/>
            <p:cNvSpPr txBox="1"/>
            <p:nvPr/>
          </p:nvSpPr>
          <p:spPr>
            <a:xfrm>
              <a:off x="9650381" y="3972195"/>
              <a:ext cx="166541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 smtClean="0">
                  <a:solidFill>
                    <a:srgbClr val="FF0000"/>
                  </a:solidFill>
                  <a:latin typeface="Times"/>
                  <a:cs typeface="Times"/>
                </a:rPr>
                <a:t>Time Range</a:t>
              </a:r>
              <a:endParaRPr kumimoji="1" lang="zh-CN" altLang="en-US" sz="1600" b="1" dirty="0">
                <a:solidFill>
                  <a:srgbClr val="FF0000"/>
                </a:solidFill>
                <a:latin typeface="Times"/>
                <a:cs typeface="Times"/>
              </a:endParaRPr>
            </a:p>
          </p:txBody>
        </p:sp>
        <p:cxnSp>
          <p:nvCxnSpPr>
            <p:cNvPr id="10" name="直线连接符 9"/>
            <p:cNvCxnSpPr/>
            <p:nvPr/>
          </p:nvCxnSpPr>
          <p:spPr>
            <a:xfrm flipV="1">
              <a:off x="9158111" y="4199184"/>
              <a:ext cx="452474" cy="5928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右大括号 7"/>
            <p:cNvSpPr/>
            <p:nvPr/>
          </p:nvSpPr>
          <p:spPr>
            <a:xfrm>
              <a:off x="8748888" y="3245555"/>
              <a:ext cx="296334" cy="1919111"/>
            </a:xfrm>
            <a:prstGeom prst="rightBrac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91100" y="4282836"/>
            <a:ext cx="3987814" cy="584776"/>
            <a:chOff x="6654780" y="5139410"/>
            <a:chExt cx="5317082" cy="701732"/>
          </a:xfrm>
        </p:grpSpPr>
        <p:sp>
          <p:nvSpPr>
            <p:cNvPr id="18" name="文本框 17"/>
            <p:cNvSpPr txBox="1"/>
            <p:nvPr/>
          </p:nvSpPr>
          <p:spPr>
            <a:xfrm>
              <a:off x="8686797" y="5139410"/>
              <a:ext cx="3285065" cy="701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 smtClean="0">
                  <a:solidFill>
                    <a:srgbClr val="FF0000"/>
                  </a:solidFill>
                  <a:latin typeface="Times"/>
                  <a:cs typeface="Times"/>
                </a:rPr>
                <a:t>Weights of Measurements</a:t>
              </a:r>
              <a:r>
                <a:rPr kumimoji="1" lang="zh-CN" altLang="en-US" sz="1600" b="1" dirty="0" smtClean="0">
                  <a:solidFill>
                    <a:srgbClr val="FF0000"/>
                  </a:solidFill>
                  <a:latin typeface="Times"/>
                  <a:cs typeface="Times"/>
                </a:rPr>
                <a:t> </a:t>
              </a:r>
              <a:r>
                <a:rPr kumimoji="1" lang="en-US" altLang="zh-CN" sz="1600" b="1" dirty="0" smtClean="0">
                  <a:solidFill>
                    <a:srgbClr val="FF0000"/>
                  </a:solidFill>
                  <a:latin typeface="Times"/>
                  <a:cs typeface="Times"/>
                </a:rPr>
                <a:t>of</a:t>
              </a:r>
              <a:r>
                <a:rPr kumimoji="1" lang="zh-CN" altLang="en-US" sz="1600" b="1" dirty="0" smtClean="0">
                  <a:solidFill>
                    <a:srgbClr val="FF0000"/>
                  </a:solidFill>
                  <a:latin typeface="Times"/>
                  <a:cs typeface="Times"/>
                </a:rPr>
                <a:t> </a:t>
              </a:r>
              <a:r>
                <a:rPr kumimoji="1" lang="en-US" altLang="zh-CN" sz="1600" b="1" dirty="0" err="1" smtClean="0">
                  <a:solidFill>
                    <a:srgbClr val="FF0000"/>
                  </a:solidFill>
                  <a:latin typeface="Times"/>
                  <a:cs typeface="Times"/>
                </a:rPr>
                <a:t>NetFlow</a:t>
              </a:r>
              <a:r>
                <a:rPr kumimoji="1" lang="zh-CN" altLang="en-US" sz="1600" b="1" dirty="0" smtClean="0">
                  <a:solidFill>
                    <a:srgbClr val="FF0000"/>
                  </a:solidFill>
                  <a:latin typeface="Times"/>
                  <a:cs typeface="Times"/>
                </a:rPr>
                <a:t> </a:t>
              </a:r>
              <a:r>
                <a:rPr kumimoji="1" lang="en-US" altLang="zh-CN" sz="1600" b="1" dirty="0" smtClean="0">
                  <a:solidFill>
                    <a:srgbClr val="FF0000"/>
                  </a:solidFill>
                  <a:latin typeface="Times"/>
                  <a:cs typeface="Times"/>
                </a:rPr>
                <a:t>Dissimilarity</a:t>
              </a:r>
              <a:endParaRPr kumimoji="1" lang="zh-CN" altLang="en-US" sz="1600" b="1" dirty="0">
                <a:solidFill>
                  <a:srgbClr val="FF0000"/>
                </a:solidFill>
                <a:latin typeface="Times"/>
                <a:cs typeface="Times"/>
              </a:endParaRPr>
            </a:p>
          </p:txBody>
        </p:sp>
        <p:cxnSp>
          <p:nvCxnSpPr>
            <p:cNvPr id="19" name="直线连接符 18"/>
            <p:cNvCxnSpPr>
              <a:endCxn id="18" idx="1"/>
            </p:cNvCxnSpPr>
            <p:nvPr/>
          </p:nvCxnSpPr>
          <p:spPr>
            <a:xfrm>
              <a:off x="6654780" y="5471167"/>
              <a:ext cx="2032017" cy="19109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904014" y="4609647"/>
            <a:ext cx="4414853" cy="349325"/>
            <a:chOff x="2538683" y="5531555"/>
            <a:chExt cx="5886471" cy="419189"/>
          </a:xfrm>
        </p:grpSpPr>
        <p:sp>
          <p:nvSpPr>
            <p:cNvPr id="16" name="文本框 15"/>
            <p:cNvSpPr txBox="1"/>
            <p:nvPr/>
          </p:nvSpPr>
          <p:spPr>
            <a:xfrm>
              <a:off x="5967991" y="5544480"/>
              <a:ext cx="2457163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 smtClean="0">
                  <a:solidFill>
                    <a:srgbClr val="FF0000"/>
                  </a:solidFill>
                  <a:latin typeface="Times"/>
                  <a:cs typeface="Times"/>
                </a:rPr>
                <a:t>Ensemble Member</a:t>
              </a:r>
              <a:endParaRPr kumimoji="1" lang="zh-CN" altLang="en-US" sz="1600" b="1" dirty="0">
                <a:solidFill>
                  <a:srgbClr val="FF0000"/>
                </a:solidFill>
                <a:latin typeface="Times"/>
                <a:cs typeface="Times"/>
              </a:endParaRPr>
            </a:p>
          </p:txBody>
        </p:sp>
        <p:cxnSp>
          <p:nvCxnSpPr>
            <p:cNvPr id="17" name="直线连接符 16"/>
            <p:cNvCxnSpPr>
              <a:endCxn id="16" idx="1"/>
            </p:cNvCxnSpPr>
            <p:nvPr/>
          </p:nvCxnSpPr>
          <p:spPr>
            <a:xfrm>
              <a:off x="5457440" y="5732402"/>
              <a:ext cx="510551" cy="15210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2538683" y="5531555"/>
              <a:ext cx="2865873" cy="39511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38550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78" y="1107335"/>
            <a:ext cx="4081629" cy="3218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34587"/>
            <a:ext cx="6340320" cy="457200"/>
          </a:xfrm>
        </p:spPr>
        <p:txBody>
          <a:bodyPr/>
          <a:lstStyle/>
          <a:p>
            <a:r>
              <a:rPr lang="en-US" sz="2600" dirty="0" smtClean="0"/>
              <a:t>Our Last Presentation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557" y="886643"/>
            <a:ext cx="7999753" cy="3966116"/>
          </a:xfrm>
        </p:spPr>
        <p:txBody>
          <a:bodyPr/>
          <a:lstStyle/>
          <a:p>
            <a:r>
              <a:rPr lang="en-US" sz="2000" dirty="0" smtClean="0"/>
              <a:t>Design Constraints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Mental models    - Working environment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Configurability   -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Accessibility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Scalability</a:t>
            </a:r>
            <a:r>
              <a:rPr lang="en-US" sz="1800" dirty="0"/>
              <a:t> </a:t>
            </a:r>
            <a:r>
              <a:rPr lang="en-US" sz="1800" dirty="0" smtClean="0"/>
              <a:t>          -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Integration</a:t>
            </a:r>
            <a:endParaRPr lang="en-US" sz="1800" dirty="0" smtClean="0"/>
          </a:p>
          <a:p>
            <a:r>
              <a:rPr lang="en-US" sz="2000" dirty="0" smtClean="0"/>
              <a:t>Flexible web-based visualization 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Data</a:t>
            </a:r>
            <a:r>
              <a:rPr lang="zh-CN" altLang="en-US" sz="1800" dirty="0" smtClean="0"/>
              <a:t> </a:t>
            </a:r>
            <a:r>
              <a:rPr lang="en-US" sz="1800" dirty="0" smtClean="0"/>
              <a:t>management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(MySQL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&amp;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PHP)</a:t>
            </a:r>
            <a:endParaRPr lang="en-US" sz="1800" dirty="0" smtClean="0"/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Web-based visualization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Analysts driven 2D charts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Interactive visualization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Correlated views (track requests)</a:t>
            </a:r>
          </a:p>
          <a:p>
            <a:pPr>
              <a:spcBef>
                <a:spcPts val="1200"/>
              </a:spcBef>
            </a:pPr>
            <a:r>
              <a:rPr kumimoji="1" lang="en-CA" altLang="ja-JP" sz="2000" dirty="0" smtClean="0"/>
              <a:t>Practicability of ensemble visualization in network security domain </a:t>
            </a:r>
            <a:endParaRPr lang="en-US" sz="1800" dirty="0" smtClean="0"/>
          </a:p>
          <a:p>
            <a:endParaRPr lang="en-US" sz="1800" dirty="0" smtClean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98229" y="4854587"/>
            <a:ext cx="7308665" cy="2548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7952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139636"/>
            <a:ext cx="6588974" cy="457200"/>
          </a:xfrm>
        </p:spPr>
        <p:txBody>
          <a:bodyPr/>
          <a:lstStyle/>
          <a:p>
            <a:r>
              <a:rPr lang="en-US" sz="2600" dirty="0" smtClean="0"/>
              <a:t>All Members – 65 Members</a:t>
            </a:r>
            <a:endParaRPr lang="en-US" sz="2600" dirty="0"/>
          </a:p>
        </p:txBody>
      </p:sp>
      <p:pic>
        <p:nvPicPr>
          <p:cNvPr id="10242" name="Picture 2" descr="C:\Users\Adminuser\Desktop\screenshot\srcIp64-120-250-242-dtw\flow-series-clst173\flows-al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"/>
          <a:stretch/>
        </p:blipFill>
        <p:spPr bwMode="auto">
          <a:xfrm>
            <a:off x="960979" y="606778"/>
            <a:ext cx="5715000" cy="463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557126" y="2424335"/>
            <a:ext cx="266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pperplate Gothic Light"/>
                <a:cs typeface="Copperplate Gothic Light"/>
              </a:rPr>
              <a:t>d</a:t>
            </a:r>
            <a:r>
              <a:rPr lang="en-US" dirty="0" smtClean="0">
                <a:latin typeface="Copperplate Gothic Light"/>
                <a:cs typeface="Copperplate Gothic Light"/>
              </a:rPr>
              <a:t>estination IP, port</a:t>
            </a:r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77683" y="5072053"/>
            <a:ext cx="68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Copperplate Gothic Light"/>
                <a:cs typeface="Copperplate Gothic Light"/>
              </a:rPr>
              <a:t>time</a:t>
            </a:r>
            <a:endParaRPr kumimoji="1" lang="zh-CN" altLang="en-US" dirty="0">
              <a:latin typeface="Copperplate Gothic Light"/>
              <a:cs typeface="Copperplate Gothic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9846" y="1206141"/>
            <a:ext cx="27675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The traffic looks similar</a:t>
            </a:r>
          </a:p>
          <a:p>
            <a:endParaRPr lang="en-US" sz="2000" dirty="0">
              <a:latin typeface="Times"/>
              <a:cs typeface="Times"/>
            </a:endParaRPr>
          </a:p>
          <a:p>
            <a:r>
              <a:rPr lang="en-US" sz="2000" dirty="0" smtClean="0">
                <a:latin typeface="Times"/>
                <a:cs typeface="Times"/>
              </a:rPr>
              <a:t>Remember:</a:t>
            </a:r>
          </a:p>
          <a:p>
            <a:r>
              <a:rPr lang="en-US" sz="2000" dirty="0" smtClean="0">
                <a:latin typeface="Times"/>
                <a:cs typeface="Times"/>
              </a:rPr>
              <a:t>The members are within the alert member cluster</a:t>
            </a:r>
          </a:p>
          <a:p>
            <a:endParaRPr lang="en-US" sz="2000" dirty="0">
              <a:latin typeface="Times"/>
              <a:cs typeface="Times"/>
            </a:endParaRPr>
          </a:p>
          <a:p>
            <a:r>
              <a:rPr lang="en-US" sz="2000" dirty="0" smtClean="0">
                <a:latin typeface="Times"/>
                <a:cs typeface="Times"/>
              </a:rPr>
              <a:t>Can we further </a:t>
            </a:r>
            <a:r>
              <a:rPr lang="en-US" sz="2000" dirty="0" err="1" smtClean="0">
                <a:latin typeface="Times"/>
                <a:cs typeface="Times"/>
              </a:rPr>
              <a:t>differen-tiate</a:t>
            </a:r>
            <a:r>
              <a:rPr lang="en-US" sz="2000" dirty="0" smtClean="0">
                <a:latin typeface="Times"/>
                <a:cs typeface="Times"/>
              </a:rPr>
              <a:t> them by comparing their </a:t>
            </a:r>
            <a:r>
              <a:rPr lang="en-US" sz="2000" dirty="0" err="1" smtClean="0">
                <a:latin typeface="Times"/>
                <a:cs typeface="Times"/>
              </a:rPr>
              <a:t>NetFlow</a:t>
            </a:r>
            <a:r>
              <a:rPr lang="en-US" sz="2000" dirty="0" smtClean="0">
                <a:latin typeface="Times"/>
                <a:cs typeface="Times"/>
              </a:rPr>
              <a:t> traffics?</a:t>
            </a:r>
          </a:p>
        </p:txBody>
      </p:sp>
    </p:spTree>
    <p:extLst>
      <p:ext uri="{BB962C8B-B14F-4D97-AF65-F5344CB8AC3E}">
        <p14:creationId xmlns:p14="http://schemas.microsoft.com/office/powerpoint/2010/main" val="151792070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38257"/>
            <a:ext cx="6340320" cy="457200"/>
          </a:xfrm>
        </p:spPr>
        <p:txBody>
          <a:bodyPr/>
          <a:lstStyle/>
          <a:p>
            <a:r>
              <a:rPr lang="en-US" sz="2600" dirty="0" smtClean="0"/>
              <a:t>65 X 65 Dissimilarity Matrix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29" y="687052"/>
            <a:ext cx="5299091" cy="44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96920" y="1604484"/>
            <a:ext cx="3116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"/>
                <a:cs typeface="Times"/>
              </a:rPr>
              <a:t>The dissimilarity matrix speaks:</a:t>
            </a:r>
          </a:p>
          <a:p>
            <a:pPr algn="ctr"/>
            <a:endParaRPr lang="en-US" sz="2400" dirty="0" smtClean="0">
              <a:latin typeface="Times"/>
              <a:cs typeface="Times"/>
            </a:endParaRPr>
          </a:p>
          <a:p>
            <a:pPr algn="ctr"/>
            <a:r>
              <a:rPr lang="en-US" sz="2400" dirty="0" smtClean="0">
                <a:latin typeface="Times"/>
                <a:cs typeface="Times"/>
              </a:rPr>
              <a:t>The </a:t>
            </a:r>
            <a:r>
              <a:rPr lang="en-US" sz="2400" dirty="0" err="1" smtClean="0">
                <a:latin typeface="Times"/>
                <a:cs typeface="Times"/>
              </a:rPr>
              <a:t>NetFlow</a:t>
            </a:r>
            <a:r>
              <a:rPr lang="en-US" sz="2400" dirty="0" smtClean="0">
                <a:latin typeface="Times"/>
                <a:cs typeface="Times"/>
              </a:rPr>
              <a:t> traffics are not as similar as they look like.</a:t>
            </a:r>
          </a:p>
        </p:txBody>
      </p:sp>
    </p:spTree>
    <p:extLst>
      <p:ext uri="{BB962C8B-B14F-4D97-AF65-F5344CB8AC3E}">
        <p14:creationId xmlns:p14="http://schemas.microsoft.com/office/powerpoint/2010/main" val="305699118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38998"/>
            <a:ext cx="6340320" cy="457200"/>
          </a:xfrm>
        </p:spPr>
        <p:txBody>
          <a:bodyPr/>
          <a:lstStyle/>
          <a:p>
            <a:r>
              <a:rPr lang="en-US" sz="2600" dirty="0" smtClean="0"/>
              <a:t>Cluster Tree Visualization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luster-173-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25" y="746013"/>
            <a:ext cx="8125009" cy="43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3206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71" y="152567"/>
            <a:ext cx="6855401" cy="457200"/>
          </a:xfrm>
        </p:spPr>
        <p:txBody>
          <a:bodyPr/>
          <a:lstStyle/>
          <a:p>
            <a:r>
              <a:rPr lang="en-US" sz="2600" dirty="0"/>
              <a:t>Closest Cluster Distance In Each Iteration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142" y="647330"/>
            <a:ext cx="7139249" cy="44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0689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815" y="131926"/>
            <a:ext cx="6598920" cy="457200"/>
          </a:xfrm>
        </p:spPr>
        <p:txBody>
          <a:bodyPr/>
          <a:lstStyle/>
          <a:p>
            <a:r>
              <a:rPr lang="en-US" sz="2600" dirty="0" smtClean="0"/>
              <a:t>K=38 – Cluster </a:t>
            </a:r>
            <a:r>
              <a:rPr lang="en-US" altLang="zh-CN" sz="2600" dirty="0" smtClean="0"/>
              <a:t>79</a:t>
            </a:r>
            <a:r>
              <a:rPr lang="en-US" sz="2600" dirty="0" smtClean="0"/>
              <a:t> (</a:t>
            </a:r>
            <a:r>
              <a:rPr lang="en-US" altLang="zh-CN" sz="2600" dirty="0" smtClean="0"/>
              <a:t>6</a:t>
            </a:r>
            <a:r>
              <a:rPr lang="en-US" sz="2600" dirty="0" smtClean="0"/>
              <a:t> Members)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2" y="1066799"/>
            <a:ext cx="7503175" cy="37719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414" y="689941"/>
            <a:ext cx="7748326" cy="335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207570" y="2273121"/>
            <a:ext cx="389278" cy="1573692"/>
          </a:xfrm>
          <a:prstGeom prst="ellipse">
            <a:avLst/>
          </a:prstGeom>
          <a:noFill/>
          <a:ln w="28575" cmpd="sng">
            <a:solidFill>
              <a:srgbClr val="3366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6member-clst79-zoo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6" b="11171"/>
          <a:stretch/>
        </p:blipFill>
        <p:spPr>
          <a:xfrm>
            <a:off x="1441590" y="3947380"/>
            <a:ext cx="6538631" cy="13069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H="1">
            <a:off x="3818285" y="3303842"/>
            <a:ext cx="339587" cy="607391"/>
          </a:xfrm>
          <a:prstGeom prst="straightConnector1">
            <a:avLst/>
          </a:prstGeom>
          <a:ln w="28575" cmpd="sng">
            <a:solidFill>
              <a:srgbClr val="3366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66670" y="2055340"/>
            <a:ext cx="1621787" cy="3198411"/>
            <a:chOff x="1155558" y="2466407"/>
            <a:chExt cx="2162382" cy="3838093"/>
          </a:xfrm>
        </p:grpSpPr>
        <p:pic>
          <p:nvPicPr>
            <p:cNvPr id="8" name="Picture 7" descr="6member-clst79-zoo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7" t="15246" r="82910" b="17409"/>
            <a:stretch/>
          </p:blipFill>
          <p:spPr>
            <a:xfrm>
              <a:off x="1155558" y="2466407"/>
              <a:ext cx="1533117" cy="383809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9C9C9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Oval 8"/>
            <p:cNvSpPr/>
            <p:nvPr/>
          </p:nvSpPr>
          <p:spPr>
            <a:xfrm>
              <a:off x="2917499" y="4691188"/>
              <a:ext cx="400441" cy="1613310"/>
            </a:xfrm>
            <a:prstGeom prst="ellipse">
              <a:avLst/>
            </a:prstGeom>
            <a:noFill/>
            <a:ln w="28575" cmpd="sng">
              <a:solidFill>
                <a:srgbClr val="3366FF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9" idx="1"/>
              <a:endCxn id="8" idx="3"/>
            </p:cNvCxnSpPr>
            <p:nvPr/>
          </p:nvCxnSpPr>
          <p:spPr>
            <a:xfrm flipH="1" flipV="1">
              <a:off x="2688675" y="4385454"/>
              <a:ext cx="287467" cy="541998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528174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815" y="131926"/>
            <a:ext cx="6598920" cy="457200"/>
          </a:xfrm>
        </p:spPr>
        <p:txBody>
          <a:bodyPr/>
          <a:lstStyle/>
          <a:p>
            <a:r>
              <a:rPr lang="en-US" sz="2600" dirty="0" smtClean="0"/>
              <a:t>K=38 Cluster 89, 90 (</a:t>
            </a:r>
            <a:r>
              <a:rPr lang="en-US" sz="2600" dirty="0"/>
              <a:t>2</a:t>
            </a:r>
            <a:r>
              <a:rPr lang="en-US" sz="2600" dirty="0" smtClean="0"/>
              <a:t> Members Each)</a:t>
            </a:r>
            <a:endParaRPr lang="en-US" sz="2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6"/>
          <a:stretch/>
        </p:blipFill>
        <p:spPr bwMode="auto">
          <a:xfrm>
            <a:off x="596204" y="726373"/>
            <a:ext cx="8285009" cy="283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ember-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523" y="1341630"/>
            <a:ext cx="1100138" cy="746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2member-clst-zoo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6" b="13963"/>
          <a:stretch/>
        </p:blipFill>
        <p:spPr>
          <a:xfrm>
            <a:off x="980466" y="3575601"/>
            <a:ext cx="7621496" cy="1563729"/>
          </a:xfrm>
          <a:prstGeom prst="rect">
            <a:avLst/>
          </a:prstGeom>
          <a:solidFill>
            <a:schemeClr val="bg1"/>
          </a:solidFill>
          <a:ln>
            <a:solidFill>
              <a:srgbClr val="C9C9C9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6523813" y="2137614"/>
            <a:ext cx="205431" cy="1380109"/>
          </a:xfrm>
          <a:prstGeom prst="ellipse">
            <a:avLst/>
          </a:prstGeom>
          <a:noFill/>
          <a:ln w="28575" cmpd="sng">
            <a:solidFill>
              <a:srgbClr val="3366F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891102" y="3030014"/>
            <a:ext cx="1570628" cy="526517"/>
          </a:xfrm>
          <a:prstGeom prst="straightConnector1">
            <a:avLst/>
          </a:prstGeom>
          <a:ln w="28575" cmpd="sng">
            <a:solidFill>
              <a:srgbClr val="3366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332720" y="1286718"/>
            <a:ext cx="1634108" cy="207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4026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8551"/>
            <a:ext cx="6340320" cy="457200"/>
          </a:xfrm>
        </p:spPr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65" y="861333"/>
            <a:ext cx="8329740" cy="4272762"/>
          </a:xfrm>
        </p:spPr>
        <p:txBody>
          <a:bodyPr/>
          <a:lstStyle/>
          <a:p>
            <a:r>
              <a:rPr lang="en-US" sz="2000" dirty="0" smtClean="0"/>
              <a:t>Opportunity to apply on-going ensemble visualization researches to network security data</a:t>
            </a:r>
          </a:p>
          <a:p>
            <a:pPr lvl="1"/>
            <a:r>
              <a:rPr lang="en-US" sz="1800" dirty="0" smtClean="0"/>
              <a:t>Handle scalability and discovery in time dimension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xtract related or out of ordinary traffics</a:t>
            </a:r>
          </a:p>
          <a:p>
            <a:r>
              <a:rPr lang="en-US" sz="2000" dirty="0" smtClean="0"/>
              <a:t>Challenges of network ensemble analysis</a:t>
            </a:r>
          </a:p>
          <a:p>
            <a:pPr lvl="1"/>
            <a:r>
              <a:rPr lang="en-US" sz="1800" dirty="0" smtClean="0"/>
              <a:t>How to define an ensemble and inter-member relationships</a:t>
            </a:r>
          </a:p>
          <a:p>
            <a:pPr lvl="1"/>
            <a:r>
              <a:rPr lang="en-US" sz="1800" dirty="0" smtClean="0"/>
              <a:t>How to compare traffics and analyze their correlations</a:t>
            </a:r>
          </a:p>
          <a:p>
            <a:pPr lvl="1"/>
            <a:r>
              <a:rPr lang="en-US" sz="1800" dirty="0" smtClean="0"/>
              <a:t>How to select and visualize member clusters</a:t>
            </a:r>
          </a:p>
          <a:p>
            <a:r>
              <a:rPr lang="en-US" sz="2000" dirty="0" smtClean="0"/>
              <a:t>Examples: alert ensemble &amp; </a:t>
            </a:r>
            <a:r>
              <a:rPr lang="en-US" sz="2000" dirty="0" err="1" smtClean="0"/>
              <a:t>NetFlow</a:t>
            </a:r>
            <a:r>
              <a:rPr lang="en-US" sz="2000" dirty="0" smtClean="0"/>
              <a:t> ensemble visualization</a:t>
            </a:r>
          </a:p>
          <a:p>
            <a:pPr lvl="1"/>
            <a:r>
              <a:rPr lang="en-US" sz="1800" dirty="0" smtClean="0"/>
              <a:t>Flexible definition of ensemble</a:t>
            </a:r>
          </a:p>
          <a:p>
            <a:pPr lvl="1"/>
            <a:r>
              <a:rPr lang="en-US" sz="1800" dirty="0" smtClean="0"/>
              <a:t>Visualization of inter-member relationships with cluster tree</a:t>
            </a:r>
          </a:p>
          <a:p>
            <a:pPr lvl="1"/>
            <a:r>
              <a:rPr lang="en-US" sz="1800" dirty="0" smtClean="0"/>
              <a:t>Member sets visualization based on 2D charts in web browser</a:t>
            </a:r>
          </a:p>
          <a:p>
            <a:pPr marL="457200" lvl="1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13808042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583" y="2266505"/>
            <a:ext cx="3956142" cy="623234"/>
          </a:xfrm>
        </p:spPr>
        <p:txBody>
          <a:bodyPr/>
          <a:lstStyle/>
          <a:p>
            <a:r>
              <a:rPr lang="en-US" sz="4800" dirty="0" smtClean="0"/>
              <a:t>Questions?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5005149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8551"/>
            <a:ext cx="6340320" cy="457200"/>
          </a:xfrm>
        </p:spPr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65" y="790285"/>
            <a:ext cx="8329740" cy="4272762"/>
          </a:xfrm>
        </p:spPr>
        <p:txBody>
          <a:bodyPr/>
          <a:lstStyle/>
          <a:p>
            <a:r>
              <a:rPr lang="en-US" sz="2000" dirty="0" smtClean="0"/>
              <a:t>Motivation to extend ensemble visualization to network security domain</a:t>
            </a:r>
          </a:p>
          <a:p>
            <a:pPr lvl="1"/>
            <a:r>
              <a:rPr lang="en-US" sz="1800" dirty="0" smtClean="0"/>
              <a:t>Handle scalability and discovery in time dimension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xtract related or out of ordinary traffics</a:t>
            </a:r>
          </a:p>
          <a:p>
            <a:pPr lvl="1"/>
            <a:r>
              <a:rPr lang="en-US" sz="1800" dirty="0" smtClean="0"/>
              <a:t>Opportunity to apply on-going ensemble visualization researches</a:t>
            </a:r>
          </a:p>
          <a:p>
            <a:r>
              <a:rPr lang="en-US" sz="2000" dirty="0" smtClean="0"/>
              <a:t>Procedure of network ensemble analysis</a:t>
            </a:r>
          </a:p>
          <a:p>
            <a:pPr lvl="1"/>
            <a:r>
              <a:rPr lang="en-US" sz="1800" dirty="0" smtClean="0"/>
              <a:t>Define an ensemble and inter-member relationships</a:t>
            </a:r>
          </a:p>
          <a:p>
            <a:pPr lvl="1"/>
            <a:r>
              <a:rPr lang="en-US" sz="1800" dirty="0" smtClean="0"/>
              <a:t>Compare members and build cluster tree hierarchy</a:t>
            </a:r>
          </a:p>
          <a:p>
            <a:pPr lvl="1"/>
            <a:r>
              <a:rPr lang="en-US" sz="1800" dirty="0" smtClean="0"/>
              <a:t>Select member sets to visualize</a:t>
            </a:r>
          </a:p>
          <a:p>
            <a:r>
              <a:rPr lang="en-US" sz="2000" dirty="0" smtClean="0"/>
              <a:t>Examples: alert ensemble &amp; </a:t>
            </a:r>
            <a:r>
              <a:rPr lang="en-US" sz="2000" dirty="0" err="1" smtClean="0"/>
              <a:t>NetFlow</a:t>
            </a:r>
            <a:r>
              <a:rPr lang="en-US" sz="2000" dirty="0" smtClean="0"/>
              <a:t> ensemble visualization</a:t>
            </a:r>
          </a:p>
          <a:p>
            <a:pPr lvl="1"/>
            <a:r>
              <a:rPr lang="en-US" sz="1800" dirty="0" smtClean="0"/>
              <a:t>Flexible definition of ensemble</a:t>
            </a:r>
          </a:p>
          <a:p>
            <a:pPr lvl="1"/>
            <a:r>
              <a:rPr lang="en-US" sz="1800" dirty="0" smtClean="0"/>
              <a:t>Cluster tree visualization </a:t>
            </a:r>
          </a:p>
          <a:p>
            <a:pPr lvl="1"/>
            <a:r>
              <a:rPr lang="en-US" sz="1800" dirty="0" smtClean="0"/>
              <a:t>Member sets visualization based on 2D charts</a:t>
            </a:r>
          </a:p>
        </p:txBody>
      </p:sp>
    </p:spTree>
    <p:extLst>
      <p:ext uri="{BB962C8B-B14F-4D97-AF65-F5344CB8AC3E}">
        <p14:creationId xmlns:p14="http://schemas.microsoft.com/office/powerpoint/2010/main" val="78125682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49341"/>
            <a:ext cx="6687992" cy="457200"/>
          </a:xfrm>
        </p:spPr>
        <p:txBody>
          <a:bodyPr/>
          <a:lstStyle/>
          <a:p>
            <a:r>
              <a:rPr lang="en-US" sz="2600" dirty="0" smtClean="0"/>
              <a:t>Clusters Visualization k=20</a:t>
            </a:r>
            <a:endParaRPr lang="en-US" sz="2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421" y="709483"/>
            <a:ext cx="6864859" cy="44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390902" y="730631"/>
            <a:ext cx="804334" cy="15287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64996" y="2002337"/>
            <a:ext cx="21511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Cluster 16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(1 Member)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Highlighted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Traffic to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IP: 148.222.36.220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Port:  3389 </a:t>
            </a:r>
            <a:endParaRPr lang="en-US" sz="2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578286" y="2863528"/>
            <a:ext cx="2754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pperplate Gothic Light"/>
                <a:cs typeface="Copperplate Gothic Light"/>
              </a:rPr>
              <a:t>Average</a:t>
            </a:r>
            <a:r>
              <a:rPr lang="zh-CN" altLang="en-US" sz="1400" dirty="0" smtClean="0">
                <a:latin typeface="Copperplate Gothic Light"/>
                <a:cs typeface="Copperplate Gothic Light"/>
              </a:rPr>
              <a:t> </a:t>
            </a:r>
            <a:r>
              <a:rPr lang="en-US" sz="1400" dirty="0" smtClean="0">
                <a:latin typeface="Copperplate Gothic Light"/>
                <a:cs typeface="Copperplate Gothic Light"/>
              </a:rPr>
              <a:t>Number</a:t>
            </a:r>
            <a:r>
              <a:rPr lang="zh-CN" altLang="en-US" sz="1400" dirty="0" smtClean="0">
                <a:latin typeface="Copperplate Gothic Light"/>
                <a:cs typeface="Copperplate Gothic Light"/>
              </a:rPr>
              <a:t> </a:t>
            </a:r>
            <a:r>
              <a:rPr lang="en-US" altLang="zh-CN" sz="1400" dirty="0" smtClean="0">
                <a:latin typeface="Copperplate Gothic Light"/>
                <a:cs typeface="Copperplate Gothic Light"/>
              </a:rPr>
              <a:t>of</a:t>
            </a:r>
            <a:r>
              <a:rPr lang="zh-CN" altLang="en-US" sz="1400" dirty="0" smtClean="0">
                <a:latin typeface="Copperplate Gothic Light"/>
                <a:cs typeface="Copperplate Gothic Light"/>
              </a:rPr>
              <a:t> </a:t>
            </a:r>
            <a:r>
              <a:rPr lang="en-US" altLang="zh-CN" sz="1400" dirty="0" smtClean="0">
                <a:latin typeface="Copperplate Gothic Light"/>
                <a:cs typeface="Copperplate Gothic Light"/>
              </a:rPr>
              <a:t>alerts</a:t>
            </a:r>
            <a:endParaRPr lang="en-US" sz="1400" dirty="0">
              <a:latin typeface="Copperplate Gothic Light"/>
              <a:cs typeface="Copperplate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9414131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32417"/>
            <a:ext cx="6340320" cy="457200"/>
          </a:xfrm>
        </p:spPr>
        <p:txBody>
          <a:bodyPr/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008" y="930249"/>
            <a:ext cx="8187704" cy="4008640"/>
          </a:xfrm>
        </p:spPr>
        <p:txBody>
          <a:bodyPr/>
          <a:lstStyle/>
          <a:p>
            <a:r>
              <a:rPr lang="en-US" sz="2400" dirty="0" smtClean="0"/>
              <a:t>Ensemble </a:t>
            </a:r>
            <a:r>
              <a:rPr lang="en-US" sz="2400" dirty="0"/>
              <a:t>&amp;</a:t>
            </a:r>
            <a:r>
              <a:rPr lang="en-US" sz="2400" dirty="0" smtClean="0"/>
              <a:t> network ensemble</a:t>
            </a:r>
            <a:endParaRPr lang="en-US" sz="2000" dirty="0" smtClean="0"/>
          </a:p>
          <a:p>
            <a:pPr lvl="1">
              <a:lnSpc>
                <a:spcPct val="100000"/>
              </a:lnSpc>
            </a:pPr>
            <a:r>
              <a:rPr lang="en-US" altLang="zh-CN" sz="2000" dirty="0" smtClean="0"/>
              <a:t>Ensemble visualization is a very active research area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How is it related to network security data analysis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How to define a network ensemble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How to perform ensemble analysis</a:t>
            </a:r>
          </a:p>
          <a:p>
            <a:r>
              <a:rPr lang="en-US" sz="2400" dirty="0" smtClean="0"/>
              <a:t>Network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</a:t>
            </a:r>
            <a:r>
              <a:rPr lang="en-US" sz="2400" dirty="0" smtClean="0"/>
              <a:t>nsemble visualization - examples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Alert ensemble visualization</a:t>
            </a:r>
          </a:p>
          <a:p>
            <a:pPr lvl="1">
              <a:lnSpc>
                <a:spcPct val="100000"/>
              </a:lnSpc>
            </a:pPr>
            <a:r>
              <a:rPr lang="en-US" sz="2000" dirty="0" err="1" smtClean="0"/>
              <a:t>NetFlow</a:t>
            </a:r>
            <a:r>
              <a:rPr lang="en-US" sz="2000" dirty="0" smtClean="0"/>
              <a:t> ensemble visualization</a:t>
            </a:r>
          </a:p>
          <a:p>
            <a:r>
              <a:rPr lang="en-US" sz="2400" dirty="0" smtClean="0"/>
              <a:t>Summarization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4037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 noGrp="1"/>
          </p:cNvSpPr>
          <p:nvPr>
            <p:ph type="title"/>
          </p:nvPr>
        </p:nvSpPr>
        <p:spPr>
          <a:xfrm>
            <a:off x="634042" y="143136"/>
            <a:ext cx="6239834" cy="457729"/>
          </a:xfrm>
        </p:spPr>
        <p:txBody>
          <a:bodyPr/>
          <a:lstStyle/>
          <a:p>
            <a:r>
              <a:rPr sz="2600" dirty="0" smtClean="0">
                <a:latin typeface="Arial" charset="0"/>
                <a:cs typeface="Arial" charset="0"/>
              </a:rPr>
              <a:t>Ensemble Data </a:t>
            </a:r>
            <a:endParaRPr sz="2600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919" y="847429"/>
            <a:ext cx="8067126" cy="2727692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000" dirty="0"/>
              <a:t>A </a:t>
            </a:r>
            <a:r>
              <a:rPr lang="en-US" altLang="zh-CN" sz="2000" dirty="0"/>
              <a:t>collection of related datasets (members), </a:t>
            </a:r>
            <a:r>
              <a:rPr lang="en-US" altLang="zh-CN" sz="2000" dirty="0" smtClean="0"/>
              <a:t>from </a:t>
            </a:r>
            <a:r>
              <a:rPr lang="en-US" altLang="zh-CN" sz="2000" dirty="0"/>
              <a:t>runs of a simulation </a:t>
            </a:r>
            <a:r>
              <a:rPr lang="en-US" altLang="zh-CN" sz="2000" dirty="0" smtClean="0"/>
              <a:t>or an experiment, </a:t>
            </a:r>
            <a:r>
              <a:rPr lang="en-US" altLang="zh-CN" sz="2000" dirty="0"/>
              <a:t>with slightly varying </a:t>
            </a:r>
            <a:r>
              <a:rPr lang="en-US" altLang="zh-CN" sz="2000" dirty="0" smtClean="0"/>
              <a:t>parameters or initial conditions</a:t>
            </a:r>
            <a:endParaRPr lang="en-US" altLang="zh-CN" sz="2000" dirty="0" smtClean="0"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en-US" altLang="zh-CN" sz="2000" dirty="0" smtClean="0">
                <a:latin typeface="Times New Roman" charset="0"/>
                <a:cs typeface="Times New Roman" charset="0"/>
              </a:rPr>
              <a:t>L</a:t>
            </a:r>
            <a:r>
              <a:rPr altLang="zh-CN" sz="2000" dirty="0" smtClean="0">
                <a:latin typeface="Times New Roman" charset="0"/>
                <a:cs typeface="Times New Roman" charset="0"/>
              </a:rPr>
              <a:t>arge, </a:t>
            </a:r>
            <a:r>
              <a:rPr altLang="zh-CN" sz="2000" dirty="0">
                <a:latin typeface="Times New Roman" charset="0"/>
                <a:cs typeface="Times New Roman" charset="0"/>
              </a:rPr>
              <a:t>time-varying, multi-dimensional, </a:t>
            </a:r>
            <a:r>
              <a:rPr altLang="zh-CN" sz="2000" dirty="0" smtClean="0">
                <a:latin typeface="Times New Roman" charset="0"/>
                <a:cs typeface="Times New Roman" charset="0"/>
              </a:rPr>
              <a:t>multi-attribute</a:t>
            </a:r>
          </a:p>
          <a:p>
            <a:pPr marL="457200" lvl="1" indent="-457200">
              <a:lnSpc>
                <a:spcPct val="100000"/>
              </a:lnSpc>
              <a:spcBef>
                <a:spcPts val="799"/>
              </a:spcBef>
              <a:buFont typeface="Arial" charset="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altLang="zh-CN" sz="2000" dirty="0">
                <a:latin typeface="Times New Roman" charset="0"/>
                <a:cs typeface="Times New Roman" charset="0"/>
              </a:rPr>
              <a:t>E</a:t>
            </a:r>
            <a:r>
              <a:rPr lang="en-US" altLang="zh-CN" sz="2000" dirty="0" smtClean="0">
                <a:latin typeface="Times New Roman" charset="0"/>
                <a:cs typeface="Times New Roman" charset="0"/>
              </a:rPr>
              <a:t>xploration of inter-member relationships</a:t>
            </a:r>
          </a:p>
          <a:p>
            <a:pPr marL="457200" lvl="1" indent="-457200">
              <a:lnSpc>
                <a:spcPct val="100000"/>
              </a:lnSpc>
              <a:spcBef>
                <a:spcPts val="799"/>
              </a:spcBef>
              <a:buFont typeface="Arial" charset="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altLang="zh-CN" sz="2000" dirty="0" smtClean="0"/>
              <a:t>Discover </a:t>
            </a:r>
            <a:r>
              <a:rPr lang="en-US" altLang="zh-CN" sz="2000" dirty="0"/>
              <a:t>correlated </a:t>
            </a:r>
            <a:r>
              <a:rPr lang="en-US" altLang="zh-CN" sz="2000" dirty="0" smtClean="0"/>
              <a:t>members and/or separate subsets </a:t>
            </a:r>
            <a:r>
              <a:rPr lang="en-US" altLang="zh-CN" sz="2000" dirty="0"/>
              <a:t>of data that have out of ordinary behavior</a:t>
            </a:r>
            <a:endParaRPr altLang="zh-CN" sz="2000" dirty="0">
              <a:latin typeface="Times New Roman" charset="0"/>
              <a:cs typeface="Times New Roman" charset="0"/>
            </a:endParaRPr>
          </a:p>
          <a:p>
            <a:pPr>
              <a:spcAft>
                <a:spcPts val="1200"/>
              </a:spcAft>
              <a:buFont typeface="Arial" charset="0"/>
              <a:buChar char="•"/>
            </a:pPr>
            <a:endParaRPr altLang="zh-CN" sz="2000" dirty="0"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None/>
            </a:pPr>
            <a:endParaRPr altLang="zh-CN" sz="2000" dirty="0"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altLang="zh-CN" sz="2000" dirty="0">
              <a:latin typeface="Times New Roman" charset="0"/>
              <a:cs typeface="Times New Roman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flipH="1">
            <a:off x="1755264" y="3464727"/>
            <a:ext cx="16" cy="129709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TextBox 14"/>
          <p:cNvSpPr txBox="1">
            <a:spLocks noChangeArrowheads="1"/>
          </p:cNvSpPr>
          <p:nvPr/>
        </p:nvSpPr>
        <p:spPr bwMode="auto">
          <a:xfrm>
            <a:off x="848681" y="3714256"/>
            <a:ext cx="106465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/>
            <a:r>
              <a:rPr lang="en-US" sz="1600" dirty="0" smtClean="0">
                <a:latin typeface="Copperplate Gothic Light"/>
                <a:cs typeface="Copperplate Gothic Light"/>
              </a:rPr>
              <a:t>Time</a:t>
            </a:r>
          </a:p>
          <a:p>
            <a:pPr algn="ctr" eaLnBrk="1" hangingPunct="1"/>
            <a:r>
              <a:rPr lang="en-US" sz="1600" dirty="0" smtClean="0">
                <a:latin typeface="Copperplate Gothic Light"/>
                <a:cs typeface="Copperplate Gothic Light"/>
              </a:rPr>
              <a:t>(Hour)</a:t>
            </a:r>
            <a:endParaRPr lang="en-US" sz="1600" dirty="0">
              <a:latin typeface="Copperplate Gothic Light"/>
              <a:cs typeface="Copperplate Gothic Ligh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46357" y="3466229"/>
            <a:ext cx="1057030" cy="1140899"/>
            <a:chOff x="1182011" y="1047787"/>
            <a:chExt cx="4000500" cy="34417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2011" y="1047787"/>
              <a:ext cx="3390900" cy="28321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4411" y="1200187"/>
              <a:ext cx="3390900" cy="2832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6811" y="1352587"/>
              <a:ext cx="3390900" cy="28321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9211" y="1504987"/>
              <a:ext cx="3390900" cy="28321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1611" y="1657387"/>
              <a:ext cx="3390900" cy="28321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191192" y="3476816"/>
            <a:ext cx="1155939" cy="1150103"/>
            <a:chOff x="4444251" y="1309529"/>
            <a:chExt cx="3975100" cy="34290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4251" y="1309529"/>
              <a:ext cx="3365500" cy="28194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6651" y="1461929"/>
              <a:ext cx="3365500" cy="28194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9051" y="1614329"/>
              <a:ext cx="3365500" cy="28194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1451" y="1766729"/>
              <a:ext cx="3365500" cy="28194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3851" y="1919129"/>
              <a:ext cx="3365500" cy="28194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141747" y="3476608"/>
            <a:ext cx="1174793" cy="1150311"/>
            <a:chOff x="8440562" y="1720201"/>
            <a:chExt cx="4013200" cy="34544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0562" y="1720201"/>
              <a:ext cx="3403600" cy="28448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92962" y="1872601"/>
              <a:ext cx="3403600" cy="28448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45362" y="2025001"/>
              <a:ext cx="3403600" cy="28448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7762" y="2177401"/>
              <a:ext cx="3403600" cy="28448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50162" y="2329801"/>
              <a:ext cx="3403600" cy="284480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4629352" y="3476813"/>
            <a:ext cx="1155794" cy="1150106"/>
            <a:chOff x="3746760" y="2915851"/>
            <a:chExt cx="3975100" cy="341630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46760" y="2915851"/>
              <a:ext cx="3365500" cy="28067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99160" y="3068251"/>
              <a:ext cx="3365500" cy="28067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51560" y="3220651"/>
              <a:ext cx="3365500" cy="28067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3960" y="3373051"/>
              <a:ext cx="3365500" cy="28067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6360" y="3525451"/>
              <a:ext cx="3365500" cy="2806700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1816340" y="3154260"/>
            <a:ext cx="1239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pperplate Gothic Light"/>
                <a:cs typeface="Copperplate Gothic Light"/>
              </a:rPr>
              <a:t>Member 1</a:t>
            </a:r>
            <a:endParaRPr lang="en-US" sz="1600" dirty="0">
              <a:latin typeface="Copperplate Gothic Light"/>
              <a:cs typeface="Copperplate Gothic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47269" y="3156740"/>
            <a:ext cx="1239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pperplate Gothic Light"/>
                <a:cs typeface="Copperplate Gothic Light"/>
              </a:rPr>
              <a:t>Member 2</a:t>
            </a:r>
            <a:endParaRPr lang="en-US" sz="1600" dirty="0">
              <a:latin typeface="Copperplate Gothic Light"/>
              <a:cs typeface="Copperplate Gothic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57272" y="3156739"/>
            <a:ext cx="1239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pperplate Gothic Light"/>
                <a:cs typeface="Copperplate Gothic Light"/>
              </a:rPr>
              <a:t>Member 3</a:t>
            </a:r>
            <a:endParaRPr lang="en-US" sz="1600" dirty="0">
              <a:latin typeface="Copperplate Gothic Light"/>
              <a:cs typeface="Copperplate Gothic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32638" y="3156739"/>
            <a:ext cx="1239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pperplate Gothic Light"/>
                <a:cs typeface="Copperplate Gothic Light"/>
              </a:rPr>
              <a:t>Member 4</a:t>
            </a:r>
            <a:endParaRPr lang="en-US" sz="1600" dirty="0">
              <a:latin typeface="Copperplate Gothic Light"/>
              <a:cs typeface="Copperplate Gothic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30371" y="385361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/>
                <a:cs typeface="Times"/>
              </a:rPr>
              <a:t>… …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68" name="TextBox 67"/>
          <p:cNvSpPr txBox="1"/>
          <p:nvPr/>
        </p:nvSpPr>
        <p:spPr>
          <a:xfrm rot="5400000">
            <a:off x="2241770" y="4577153"/>
            <a:ext cx="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"/>
                <a:cs typeface="Times"/>
              </a:rPr>
              <a:t>…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69" name="TextBox 68"/>
          <p:cNvSpPr txBox="1"/>
          <p:nvPr/>
        </p:nvSpPr>
        <p:spPr>
          <a:xfrm rot="5400000">
            <a:off x="3672698" y="4579632"/>
            <a:ext cx="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"/>
                <a:cs typeface="Times"/>
              </a:rPr>
              <a:t>…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70" name="TextBox 69"/>
          <p:cNvSpPr txBox="1"/>
          <p:nvPr/>
        </p:nvSpPr>
        <p:spPr>
          <a:xfrm rot="5400000">
            <a:off x="5140975" y="4582110"/>
            <a:ext cx="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"/>
                <a:cs typeface="Times"/>
              </a:rPr>
              <a:t>…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71" name="TextBox 70"/>
          <p:cNvSpPr txBox="1"/>
          <p:nvPr/>
        </p:nvSpPr>
        <p:spPr>
          <a:xfrm rot="5400000">
            <a:off x="6660782" y="4579632"/>
            <a:ext cx="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"/>
                <a:cs typeface="Times"/>
              </a:rPr>
              <a:t>…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6243" y="4878708"/>
            <a:ext cx="5589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pperplate Gothic Light"/>
                <a:cs typeface="Copperplate Gothic Light"/>
              </a:rPr>
              <a:t>Precipitation probability forecast ensemble</a:t>
            </a:r>
            <a:endParaRPr lang="en-US" sz="1400" dirty="0">
              <a:latin typeface="Copperplate Gothic Light"/>
              <a:cs typeface="Copperplate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614171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58" y="132456"/>
            <a:ext cx="6340320" cy="457200"/>
          </a:xfrm>
        </p:spPr>
        <p:txBody>
          <a:bodyPr/>
          <a:lstStyle/>
          <a:p>
            <a:r>
              <a:rPr lang="en-US" sz="2600" dirty="0" smtClean="0"/>
              <a:t>Extension to Network Ensemble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456" y="718250"/>
            <a:ext cx="8203247" cy="4152086"/>
          </a:xfrm>
        </p:spPr>
        <p:txBody>
          <a:bodyPr/>
          <a:lstStyle/>
          <a:p>
            <a:r>
              <a:rPr lang="en-US" altLang="zh-CN" sz="2400" dirty="0" smtClean="0"/>
              <a:t>Motivation of network ensemble analysis</a:t>
            </a:r>
          </a:p>
          <a:p>
            <a:pPr lvl="1">
              <a:lnSpc>
                <a:spcPct val="100000"/>
              </a:lnSpc>
            </a:pPr>
            <a:r>
              <a:rPr lang="en-US" altLang="zh-CN" sz="2000" u="sng" dirty="0" smtClean="0"/>
              <a:t>Scalability</a:t>
            </a:r>
            <a:r>
              <a:rPr lang="en-US" altLang="zh-CN" sz="2000" dirty="0" smtClean="0"/>
              <a:t> is also critical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Discovery of </a:t>
            </a:r>
            <a:r>
              <a:rPr lang="en-US" altLang="zh-CN" sz="2000" u="sng" dirty="0"/>
              <a:t>related</a:t>
            </a:r>
            <a:r>
              <a:rPr lang="en-US" altLang="zh-CN" sz="2000" dirty="0"/>
              <a:t> or </a:t>
            </a:r>
            <a:r>
              <a:rPr lang="en-US" altLang="zh-CN" sz="2000" u="sng" dirty="0"/>
              <a:t>out of ordinary</a:t>
            </a:r>
            <a:r>
              <a:rPr lang="en-US" altLang="zh-CN" sz="2000" dirty="0"/>
              <a:t> network traffics </a:t>
            </a:r>
            <a:r>
              <a:rPr lang="en-US" altLang="zh-CN" sz="2000" dirty="0" smtClean="0"/>
              <a:t>(members)</a:t>
            </a:r>
          </a:p>
          <a:p>
            <a:pPr lvl="1">
              <a:lnSpc>
                <a:spcPct val="100000"/>
              </a:lnSpc>
            </a:pPr>
            <a:r>
              <a:rPr lang="en-US" altLang="zh-CN" sz="2000" u="sng" dirty="0" smtClean="0"/>
              <a:t>Time dependent</a:t>
            </a:r>
            <a:r>
              <a:rPr lang="en-US" altLang="zh-CN" sz="2000" dirty="0" smtClean="0"/>
              <a:t> alert/</a:t>
            </a:r>
            <a:r>
              <a:rPr lang="en-US" altLang="zh-CN" sz="2000" dirty="0" err="1" smtClean="0"/>
              <a:t>NetFlow</a:t>
            </a:r>
            <a:r>
              <a:rPr lang="en-US" altLang="zh-CN" sz="2000" dirty="0" smtClean="0"/>
              <a:t> data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 smtClean="0"/>
              <a:t>Opportunity to apply ongoing research from ensembles </a:t>
            </a:r>
          </a:p>
          <a:p>
            <a:r>
              <a:rPr lang="en-US" altLang="zh-CN" sz="2400" dirty="0" smtClean="0"/>
              <a:t>How is a network security dataset an ensemble?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 smtClean="0"/>
              <a:t>Define a </a:t>
            </a:r>
            <a:r>
              <a:rPr lang="en-US" altLang="zh-CN" sz="2000" u="sng" dirty="0" smtClean="0"/>
              <a:t>member</a:t>
            </a:r>
            <a:r>
              <a:rPr lang="en-US" altLang="zh-CN" sz="2000" dirty="0" smtClean="0"/>
              <a:t>, e.g., network traffic to a destination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 smtClean="0"/>
              <a:t>Define correlated </a:t>
            </a:r>
            <a:r>
              <a:rPr lang="en-US" altLang="zh-CN" sz="2000" u="sng" dirty="0" smtClean="0"/>
              <a:t>time</a:t>
            </a:r>
            <a:r>
              <a:rPr lang="en-US" altLang="zh-CN" sz="2000" i="1" dirty="0" smtClean="0"/>
              <a:t> </a:t>
            </a:r>
            <a:r>
              <a:rPr lang="en-US" altLang="zh-CN" sz="2000" u="sng" dirty="0" smtClean="0"/>
              <a:t>window</a:t>
            </a:r>
            <a:r>
              <a:rPr lang="en-US" altLang="zh-CN" sz="2000" dirty="0" smtClean="0"/>
              <a:t> and/or </a:t>
            </a:r>
            <a:r>
              <a:rPr lang="en-US" altLang="zh-CN" sz="2000" u="sng" dirty="0" smtClean="0"/>
              <a:t>time-steps</a:t>
            </a:r>
            <a:r>
              <a:rPr lang="en-US" altLang="zh-CN" sz="2000" dirty="0" smtClean="0"/>
              <a:t>, e.g., hour / day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 smtClean="0"/>
              <a:t>Define a </a:t>
            </a:r>
            <a:r>
              <a:rPr lang="en-US" altLang="zh-CN" sz="2000" u="sng" dirty="0" smtClean="0"/>
              <a:t>data value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e,g</a:t>
            </a:r>
            <a:r>
              <a:rPr lang="en-US" altLang="zh-CN" sz="2000" dirty="0" smtClean="0"/>
              <a:t>, number of alerts per time-step</a:t>
            </a:r>
          </a:p>
          <a:p>
            <a:r>
              <a:rPr lang="en-US" altLang="zh-CN" sz="2400" dirty="0" smtClean="0"/>
              <a:t>Are ensemble techniques useful in network security domain?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 smtClean="0"/>
              <a:t>Determine the value added to this analysis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081102"/>
      </p:ext>
    </p:extLst>
  </p:cSld>
  <p:clrMapOvr>
    <a:masterClrMapping/>
  </p:clrMapOvr>
  <p:transition xmlns:p14="http://schemas.microsoft.com/office/powerpoint/2010/main" spd="slow" advTm="209187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/>
          <p:cNvGrpSpPr/>
          <p:nvPr/>
        </p:nvGrpSpPr>
        <p:grpSpPr>
          <a:xfrm>
            <a:off x="1372651" y="2160758"/>
            <a:ext cx="7180736" cy="402217"/>
            <a:chOff x="1830202" y="2711029"/>
            <a:chExt cx="9412460" cy="482660"/>
          </a:xfrm>
        </p:grpSpPr>
        <p:sp>
          <p:nvSpPr>
            <p:cNvPr id="132" name="Rounded Rectangle 131"/>
            <p:cNvSpPr/>
            <p:nvPr/>
          </p:nvSpPr>
          <p:spPr>
            <a:xfrm>
              <a:off x="1830202" y="2711029"/>
              <a:ext cx="9412460" cy="48266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141458" y="2739465"/>
              <a:ext cx="842478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pperplate Gothic Light"/>
                  <a:cs typeface="Copperplate Gothic Light"/>
                </a:rPr>
                <a:t>K=1</a:t>
              </a:r>
              <a:endParaRPr lang="en-US" sz="1600" dirty="0">
                <a:latin typeface="Copperplate Gothic Light"/>
                <a:cs typeface="Copperplate Gothic Light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1372651" y="2687495"/>
            <a:ext cx="7180736" cy="402217"/>
            <a:chOff x="1830201" y="3343112"/>
            <a:chExt cx="9412460" cy="482660"/>
          </a:xfrm>
        </p:grpSpPr>
        <p:sp>
          <p:nvSpPr>
            <p:cNvPr id="131" name="Rounded Rectangle 130"/>
            <p:cNvSpPr/>
            <p:nvPr/>
          </p:nvSpPr>
          <p:spPr>
            <a:xfrm>
              <a:off x="1830201" y="3343112"/>
              <a:ext cx="9412460" cy="48266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144454" y="3402402"/>
              <a:ext cx="842478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pperplate Gothic Light"/>
                  <a:cs typeface="Copperplate Gothic Light"/>
                </a:rPr>
                <a:t>K=2</a:t>
              </a:r>
              <a:endParaRPr lang="en-US" sz="1600" dirty="0">
                <a:latin typeface="Copperplate Gothic Light"/>
                <a:cs typeface="Copperplate Gothic Light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372650" y="3214239"/>
            <a:ext cx="7190074" cy="402218"/>
            <a:chOff x="1830201" y="3950291"/>
            <a:chExt cx="9412460" cy="482660"/>
          </a:xfrm>
        </p:grpSpPr>
        <p:sp>
          <p:nvSpPr>
            <p:cNvPr id="130" name="Rounded Rectangle 129"/>
            <p:cNvSpPr/>
            <p:nvPr/>
          </p:nvSpPr>
          <p:spPr>
            <a:xfrm>
              <a:off x="1830201" y="3950291"/>
              <a:ext cx="9412460" cy="48266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147449" y="4015530"/>
              <a:ext cx="841384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pperplate Gothic Light"/>
                  <a:cs typeface="Copperplate Gothic Light"/>
                </a:rPr>
                <a:t>K=3</a:t>
              </a:r>
              <a:endParaRPr lang="en-US" sz="1600" dirty="0">
                <a:latin typeface="Copperplate Gothic Light"/>
                <a:cs typeface="Copperplate Gothic Light"/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372650" y="3730594"/>
            <a:ext cx="7190074" cy="1442369"/>
            <a:chOff x="1830201" y="4607281"/>
            <a:chExt cx="9387949" cy="1805555"/>
          </a:xfrm>
        </p:grpSpPr>
        <p:sp>
          <p:nvSpPr>
            <p:cNvPr id="23" name="Rounded Rectangle 22"/>
            <p:cNvSpPr/>
            <p:nvPr/>
          </p:nvSpPr>
          <p:spPr>
            <a:xfrm>
              <a:off x="1830201" y="4607281"/>
              <a:ext cx="9387949" cy="180555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137412" y="5089386"/>
              <a:ext cx="839193" cy="423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pperplate Gothic Light"/>
                  <a:cs typeface="Copperplate Gothic Light"/>
                </a:rPr>
                <a:t>K=4</a:t>
              </a:r>
              <a:endParaRPr lang="en-US" sz="1600" dirty="0">
                <a:latin typeface="Copperplate Gothic Light"/>
                <a:cs typeface="Copperplate Gothic Light"/>
              </a:endParaRPr>
            </a:p>
          </p:txBody>
        </p:sp>
      </p:grp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612273" y="616784"/>
            <a:ext cx="7981952" cy="176912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Overview of inter-member relationships</a:t>
            </a:r>
          </a:p>
          <a:p>
            <a:pPr lvl="1"/>
            <a:r>
              <a:rPr lang="en-US" sz="2000" dirty="0"/>
              <a:t>Structure the members into </a:t>
            </a:r>
            <a:r>
              <a:rPr lang="en-US" sz="2000" dirty="0" smtClean="0"/>
              <a:t>clusters based </a:t>
            </a:r>
            <a:r>
              <a:rPr lang="en-US" sz="2000" dirty="0"/>
              <a:t>on their </a:t>
            </a:r>
            <a:r>
              <a:rPr lang="en-US" sz="2000" dirty="0" smtClean="0"/>
              <a:t>similarities</a:t>
            </a:r>
          </a:p>
          <a:p>
            <a:pPr lvl="1"/>
            <a:r>
              <a:rPr lang="en-US" sz="2000" dirty="0" smtClean="0"/>
              <a:t>Visualize the cluster hierarchy of a level of detail clustering as a tree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Visualizing member sets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41793"/>
            <a:ext cx="6340320" cy="457200"/>
          </a:xfrm>
        </p:spPr>
        <p:txBody>
          <a:bodyPr/>
          <a:lstStyle/>
          <a:p>
            <a:r>
              <a:rPr lang="en-US" sz="2600" dirty="0"/>
              <a:t>Two Stages of Ensemble </a:t>
            </a:r>
            <a:r>
              <a:rPr lang="en-US" sz="2600" dirty="0" smtClean="0"/>
              <a:t>Analysis</a:t>
            </a:r>
            <a:endParaRPr lang="en-US" sz="26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2485596" y="3752854"/>
            <a:ext cx="1057030" cy="1140899"/>
            <a:chOff x="1182011" y="1047787"/>
            <a:chExt cx="4000500" cy="34417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2011" y="1047787"/>
              <a:ext cx="3390900" cy="28321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4411" y="1200187"/>
              <a:ext cx="3390900" cy="28321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6811" y="1352587"/>
              <a:ext cx="3390900" cy="283210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9211" y="1504987"/>
              <a:ext cx="3390900" cy="283210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1611" y="1657387"/>
              <a:ext cx="3390900" cy="283210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3962211" y="3763441"/>
            <a:ext cx="1155939" cy="1150103"/>
            <a:chOff x="4444251" y="1309529"/>
            <a:chExt cx="3975100" cy="34290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4251" y="1309529"/>
              <a:ext cx="3365500" cy="28194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6651" y="1461929"/>
              <a:ext cx="3365500" cy="281940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9051" y="1614329"/>
              <a:ext cx="3365500" cy="281940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1451" y="1766729"/>
              <a:ext cx="3365500" cy="281940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3851" y="1919129"/>
              <a:ext cx="3365500" cy="281940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014423" y="3763233"/>
            <a:ext cx="1174793" cy="1150311"/>
            <a:chOff x="8440562" y="1720201"/>
            <a:chExt cx="4013200" cy="3454400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0562" y="1720201"/>
              <a:ext cx="3403600" cy="28448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92962" y="1872601"/>
              <a:ext cx="3403600" cy="28448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45362" y="2025001"/>
              <a:ext cx="3403600" cy="28448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7762" y="2177401"/>
              <a:ext cx="3403600" cy="28448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50162" y="2329801"/>
              <a:ext cx="3403600" cy="284480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5502028" y="3763437"/>
            <a:ext cx="1155794" cy="1150106"/>
            <a:chOff x="3746760" y="2915851"/>
            <a:chExt cx="3975100" cy="3416300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46760" y="2915851"/>
              <a:ext cx="3365500" cy="280670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99160" y="3068251"/>
              <a:ext cx="3365500" cy="280670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51560" y="3220651"/>
              <a:ext cx="3365500" cy="280670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3960" y="3373051"/>
              <a:ext cx="3365500" cy="280670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6360" y="3525451"/>
              <a:ext cx="3365500" cy="2806700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3716429" y="2205204"/>
            <a:ext cx="3024176" cy="575033"/>
            <a:chOff x="3520451" y="3832272"/>
            <a:chExt cx="4032234" cy="690036"/>
          </a:xfrm>
        </p:grpSpPr>
        <p:grpSp>
          <p:nvGrpSpPr>
            <p:cNvPr id="80" name="Group 79"/>
            <p:cNvGrpSpPr/>
            <p:nvPr/>
          </p:nvGrpSpPr>
          <p:grpSpPr>
            <a:xfrm>
              <a:off x="3520451" y="4192285"/>
              <a:ext cx="4032234" cy="330023"/>
              <a:chOff x="2916327" y="4185926"/>
              <a:chExt cx="4193887" cy="491407"/>
            </a:xfrm>
          </p:grpSpPr>
          <p:cxnSp>
            <p:nvCxnSpPr>
              <p:cNvPr id="82" name="Elbow Connector 81"/>
              <p:cNvCxnSpPr>
                <a:stCxn id="3" idx="0"/>
                <a:endCxn id="104" idx="0"/>
              </p:cNvCxnSpPr>
              <p:nvPr/>
            </p:nvCxnSpPr>
            <p:spPr>
              <a:xfrm rot="16200000" flipH="1">
                <a:off x="4990845" y="2557963"/>
                <a:ext cx="44852" cy="4193887"/>
              </a:xfrm>
              <a:prstGeom prst="bentConnector3">
                <a:avLst>
                  <a:gd name="adj1" fmla="val -450745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endCxn id="81" idx="2"/>
              </p:cNvCxnSpPr>
              <p:nvPr/>
            </p:nvCxnSpPr>
            <p:spPr>
              <a:xfrm flipH="1" flipV="1">
                <a:off x="5010784" y="4185926"/>
                <a:ext cx="16308" cy="224132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Rectangle 80"/>
            <p:cNvSpPr/>
            <p:nvPr/>
          </p:nvSpPr>
          <p:spPr>
            <a:xfrm>
              <a:off x="4914889" y="3832272"/>
              <a:ext cx="1238575" cy="360011"/>
            </a:xfrm>
            <a:prstGeom prst="rect">
              <a:avLst/>
            </a:prstGeom>
            <a:solidFill>
              <a:srgbClr val="ED7D31"/>
            </a:solidFill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Times"/>
                  <a:cs typeface="Times"/>
                </a:rPr>
                <a:t>Cluster </a:t>
              </a:r>
              <a:r>
                <a:rPr lang="en-US" altLang="zh-CN" sz="1400" dirty="0" smtClean="0">
                  <a:latin typeface="Times"/>
                  <a:cs typeface="Times"/>
                </a:rPr>
                <a:t>7</a:t>
              </a:r>
              <a:endParaRPr lang="en-US" sz="1400" dirty="0">
                <a:latin typeface="Times"/>
                <a:cs typeface="Times"/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2478576" y="3275196"/>
            <a:ext cx="5034019" cy="497124"/>
            <a:chOff x="3304769" y="4060795"/>
            <a:chExt cx="6712024" cy="596547"/>
          </a:xfrm>
        </p:grpSpPr>
        <p:cxnSp>
          <p:nvCxnSpPr>
            <p:cNvPr id="32" name="Elbow Connector 31"/>
            <p:cNvCxnSpPr>
              <a:stCxn id="64" idx="0"/>
              <a:endCxn id="58" idx="0"/>
            </p:cNvCxnSpPr>
            <p:nvPr/>
          </p:nvCxnSpPr>
          <p:spPr>
            <a:xfrm rot="5400000" flipH="1" flipV="1">
              <a:off x="9002475" y="3643025"/>
              <a:ext cx="245" cy="2028390"/>
            </a:xfrm>
            <a:prstGeom prst="bentConnector3">
              <a:avLst>
                <a:gd name="adj1" fmla="val 4250245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43" idx="2"/>
            </p:cNvCxnSpPr>
            <p:nvPr/>
          </p:nvCxnSpPr>
          <p:spPr>
            <a:xfrm flipH="1" flipV="1">
              <a:off x="8986363" y="4397008"/>
              <a:ext cx="1111" cy="1670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8359890" y="4060795"/>
              <a:ext cx="1252945" cy="336213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Times"/>
                  <a:cs typeface="Times"/>
                </a:rPr>
                <a:t>Cluster </a:t>
              </a:r>
              <a:r>
                <a:rPr lang="en-US" altLang="zh-CN" sz="1400" dirty="0" smtClean="0">
                  <a:latin typeface="Times"/>
                  <a:cs typeface="Times"/>
                </a:rPr>
                <a:t>5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304769" y="4074813"/>
              <a:ext cx="1289618" cy="336213"/>
            </a:xfrm>
            <a:prstGeom prst="rect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Times"/>
                  <a:cs typeface="Times"/>
                </a:rPr>
                <a:t>Cluster</a:t>
              </a:r>
              <a:r>
                <a:rPr lang="zh-CN" altLang="en-US" sz="1400" dirty="0">
                  <a:latin typeface="Times"/>
                  <a:cs typeface="Times"/>
                </a:rPr>
                <a:t> </a:t>
              </a:r>
              <a:r>
                <a:rPr lang="en-US" sz="1400" dirty="0" smtClean="0">
                  <a:latin typeface="Times"/>
                  <a:cs typeface="Times"/>
                </a:rPr>
                <a:t>1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312290" y="4065335"/>
              <a:ext cx="1306942" cy="336213"/>
            </a:xfrm>
            <a:prstGeom prst="rect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Times"/>
                  <a:cs typeface="Times"/>
                </a:rPr>
                <a:t>Cluster</a:t>
              </a:r>
              <a:r>
                <a:rPr lang="zh-CN" altLang="en-US" sz="1400" dirty="0">
                  <a:latin typeface="Times"/>
                  <a:cs typeface="Times"/>
                </a:rPr>
                <a:t> </a:t>
              </a:r>
              <a:r>
                <a:rPr lang="en-US" sz="1400" dirty="0" smtClean="0">
                  <a:latin typeface="Times"/>
                  <a:cs typeface="Times"/>
                </a:rPr>
                <a:t>2</a:t>
              </a:r>
              <a:endParaRPr lang="en-US" sz="1400" dirty="0">
                <a:latin typeface="Times"/>
                <a:cs typeface="Times"/>
              </a:endParaRPr>
            </a:p>
          </p:txBody>
        </p:sp>
        <p:cxnSp>
          <p:nvCxnSpPr>
            <p:cNvPr id="113" name="Straight Arrow Connector 112"/>
            <p:cNvCxnSpPr>
              <a:endCxn id="102" idx="2"/>
            </p:cNvCxnSpPr>
            <p:nvPr/>
          </p:nvCxnSpPr>
          <p:spPr>
            <a:xfrm flipH="1" flipV="1">
              <a:off x="3949578" y="4411027"/>
              <a:ext cx="17227" cy="206282"/>
            </a:xfrm>
            <a:prstGeom prst="straightConnector1">
              <a:avLst/>
            </a:prstGeom>
            <a:ln w="19050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103" idx="2"/>
            </p:cNvCxnSpPr>
            <p:nvPr/>
          </p:nvCxnSpPr>
          <p:spPr>
            <a:xfrm flipH="1" flipV="1">
              <a:off x="5965762" y="4401548"/>
              <a:ext cx="14047" cy="205104"/>
            </a:xfrm>
            <a:prstGeom prst="straightConnector1">
              <a:avLst/>
            </a:prstGeom>
            <a:ln w="19050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>
          <a:xfrm>
            <a:off x="2670602" y="4892788"/>
            <a:ext cx="8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Cluster</a:t>
            </a:r>
            <a:r>
              <a:rPr lang="zh-CN" altLang="en-US" sz="1400" dirty="0" smtClean="0">
                <a:latin typeface="Times"/>
                <a:cs typeface="Times"/>
              </a:rPr>
              <a:t> </a:t>
            </a:r>
            <a:r>
              <a:rPr lang="en-US" sz="1400" dirty="0" smtClean="0">
                <a:latin typeface="Times"/>
                <a:cs typeface="Times"/>
              </a:rPr>
              <a:t>1</a:t>
            </a:r>
            <a:endParaRPr lang="en-US" sz="1400" dirty="0">
              <a:latin typeface="Times"/>
              <a:cs typeface="Time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250930" y="4895268"/>
            <a:ext cx="8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Cluster</a:t>
            </a:r>
            <a:r>
              <a:rPr lang="zh-CN" altLang="en-US" sz="1400" dirty="0">
                <a:latin typeface="Times"/>
                <a:cs typeface="Times"/>
              </a:rPr>
              <a:t> </a:t>
            </a:r>
            <a:r>
              <a:rPr lang="en-US" sz="1400" dirty="0" smtClean="0">
                <a:latin typeface="Times"/>
                <a:cs typeface="Times"/>
              </a:rPr>
              <a:t>2</a:t>
            </a:r>
            <a:endParaRPr lang="en-US" sz="1400" dirty="0">
              <a:latin typeface="Times"/>
              <a:cs typeface="Times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754308" y="4895267"/>
            <a:ext cx="8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Cluster</a:t>
            </a:r>
            <a:r>
              <a:rPr lang="zh-CN" altLang="en-US" sz="1400" dirty="0">
                <a:latin typeface="Times"/>
                <a:cs typeface="Times"/>
              </a:rPr>
              <a:t> </a:t>
            </a:r>
            <a:r>
              <a:rPr lang="en-US" sz="1400" dirty="0" smtClean="0">
                <a:latin typeface="Times"/>
                <a:cs typeface="Times"/>
              </a:rPr>
              <a:t>3</a:t>
            </a:r>
            <a:endParaRPr lang="en-US" sz="1400" dirty="0">
              <a:latin typeface="Times"/>
              <a:cs typeface="Time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229674" y="4895267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Cluster</a:t>
            </a:r>
            <a:r>
              <a:rPr lang="zh-CN" altLang="en-US" sz="1400" dirty="0">
                <a:latin typeface="Times"/>
                <a:cs typeface="Times"/>
              </a:rPr>
              <a:t> </a:t>
            </a:r>
            <a:r>
              <a:rPr lang="en-US" sz="1400" dirty="0" smtClean="0">
                <a:latin typeface="Times"/>
                <a:cs typeface="Times"/>
              </a:rPr>
              <a:t>4</a:t>
            </a:r>
            <a:endParaRPr lang="en-US" sz="1400" dirty="0">
              <a:latin typeface="Times"/>
              <a:cs typeface="Times"/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2962184" y="2755135"/>
            <a:ext cx="4266871" cy="540622"/>
            <a:chOff x="3949575" y="3436781"/>
            <a:chExt cx="5689158" cy="648755"/>
          </a:xfrm>
        </p:grpSpPr>
        <p:cxnSp>
          <p:nvCxnSpPr>
            <p:cNvPr id="35" name="Elbow Connector 34"/>
            <p:cNvCxnSpPr>
              <a:stCxn id="102" idx="0"/>
              <a:endCxn id="103" idx="0"/>
            </p:cNvCxnSpPr>
            <p:nvPr/>
          </p:nvCxnSpPr>
          <p:spPr>
            <a:xfrm rot="5400000" flipH="1" flipV="1">
              <a:off x="4952927" y="3072705"/>
              <a:ext cx="9479" cy="2016183"/>
            </a:xfrm>
            <a:prstGeom prst="bentConnector3">
              <a:avLst>
                <a:gd name="adj1" fmla="val 141993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" idx="2"/>
            </p:cNvCxnSpPr>
            <p:nvPr/>
          </p:nvCxnSpPr>
          <p:spPr>
            <a:xfrm flipV="1">
              <a:off x="4955252" y="3778408"/>
              <a:ext cx="1" cy="1564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332719" y="3436781"/>
              <a:ext cx="1245034" cy="341608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Times"/>
                  <a:cs typeface="Times"/>
                </a:rPr>
                <a:t>Cluster </a:t>
              </a:r>
              <a:r>
                <a:rPr lang="en-US" altLang="zh-CN" sz="1400" dirty="0" smtClean="0">
                  <a:latin typeface="Times"/>
                  <a:cs typeface="Times"/>
                </a:rPr>
                <a:t>6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8336202" y="3466904"/>
              <a:ext cx="1302531" cy="326460"/>
            </a:xfrm>
            <a:prstGeom prst="rect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Times"/>
                  <a:cs typeface="Times"/>
                </a:rPr>
                <a:t>Cluster </a:t>
              </a:r>
              <a:r>
                <a:rPr lang="en-US" altLang="zh-CN" sz="1400" dirty="0" smtClean="0">
                  <a:latin typeface="Times"/>
                  <a:cs typeface="Times"/>
                </a:rPr>
                <a:t>5</a:t>
              </a:r>
              <a:endParaRPr lang="en-US" sz="1400" dirty="0">
                <a:latin typeface="Times"/>
                <a:cs typeface="Times"/>
              </a:endParaRPr>
            </a:p>
          </p:txBody>
        </p:sp>
        <p:cxnSp>
          <p:nvCxnSpPr>
            <p:cNvPr id="201" name="Straight Arrow Connector 200"/>
            <p:cNvCxnSpPr>
              <a:stCxn id="43" idx="0"/>
              <a:endCxn id="104" idx="2"/>
            </p:cNvCxnSpPr>
            <p:nvPr/>
          </p:nvCxnSpPr>
          <p:spPr>
            <a:xfrm flipV="1">
              <a:off x="8986357" y="3793364"/>
              <a:ext cx="1111" cy="278149"/>
            </a:xfrm>
            <a:prstGeom prst="straightConnector1">
              <a:avLst/>
            </a:prstGeom>
            <a:ln w="19050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26624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85" y="136410"/>
            <a:ext cx="6843035" cy="457200"/>
          </a:xfrm>
        </p:spPr>
        <p:txBody>
          <a:bodyPr/>
          <a:lstStyle/>
          <a:p>
            <a:r>
              <a:rPr lang="en-US" sz="2600" dirty="0" smtClean="0"/>
              <a:t>Network Ensemble Analysis - </a:t>
            </a:r>
            <a:r>
              <a:rPr lang="en-US" altLang="zh-CN" sz="2600" dirty="0" smtClean="0"/>
              <a:t>P</a:t>
            </a:r>
            <a:r>
              <a:rPr lang="en-US" sz="2600" dirty="0" smtClean="0"/>
              <a:t>rocedure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46" y="879272"/>
            <a:ext cx="7830545" cy="392280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Define member, time window and data value</a:t>
            </a:r>
            <a:r>
              <a:rPr lang="en-US" sz="2200" dirty="0"/>
              <a:t> </a:t>
            </a:r>
            <a:r>
              <a:rPr lang="en-US" sz="2200" dirty="0" smtClean="0"/>
              <a:t>(configurability)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Determine a methodology to compare members, i</a:t>
            </a:r>
            <a:r>
              <a:rPr lang="en-US" altLang="zh-CN" sz="2200" dirty="0" smtClean="0"/>
              <a:t>.e.,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a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measure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of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inter-member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relationships</a:t>
            </a: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Perform a level-of-detail clustering, resulted as a cluster tree visualization (scalability)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Analysts choose members to visualize from the cluster tree (configurability)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Visualize selected</a:t>
            </a:r>
            <a:r>
              <a:rPr lang="zh-CN" altLang="en-US" sz="2200" dirty="0" smtClean="0"/>
              <a:t> </a:t>
            </a:r>
            <a:r>
              <a:rPr lang="en-US" sz="2200" dirty="0" smtClean="0"/>
              <a:t>member sets using web-based 2D charts visualization (work environment, accessibility)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7410240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13" y="137877"/>
            <a:ext cx="6757712" cy="457200"/>
          </a:xfrm>
        </p:spPr>
        <p:txBody>
          <a:bodyPr/>
          <a:lstStyle/>
          <a:p>
            <a:r>
              <a:rPr lang="en-US" sz="2800" dirty="0" smtClean="0"/>
              <a:t>Example: Alert Ensemble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Visualization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567" y="993527"/>
            <a:ext cx="8137751" cy="3771900"/>
          </a:xfrm>
        </p:spPr>
        <p:txBody>
          <a:bodyPr/>
          <a:lstStyle/>
          <a:p>
            <a:r>
              <a:rPr lang="en-US" dirty="0" smtClean="0"/>
              <a:t>Member</a:t>
            </a:r>
          </a:p>
          <a:p>
            <a:pPr lvl="1"/>
            <a:r>
              <a:rPr lang="en-US" sz="2200" dirty="0" smtClean="0"/>
              <a:t>Option 1: a combination of table columns (e.g., destination IP, destination port)</a:t>
            </a:r>
          </a:p>
          <a:p>
            <a:pPr lvl="1"/>
            <a:r>
              <a:rPr lang="en-US" sz="2200" dirty="0" smtClean="0"/>
              <a:t>Option 2: a number of equal length time windows (e.g., per day)</a:t>
            </a:r>
          </a:p>
          <a:p>
            <a:r>
              <a:rPr lang="en-US" dirty="0" smtClean="0"/>
              <a:t>Inter-member Relationship</a:t>
            </a:r>
          </a:p>
          <a:p>
            <a:pPr lvl="1"/>
            <a:r>
              <a:rPr lang="en-US" sz="2200" dirty="0" smtClean="0"/>
              <a:t>Similarity of changes in numbers of alerts over time</a:t>
            </a:r>
          </a:p>
          <a:p>
            <a:r>
              <a:rPr lang="en-US" dirty="0" smtClean="0"/>
              <a:t>Example </a:t>
            </a:r>
          </a:p>
          <a:p>
            <a:pPr lvl="1"/>
            <a:r>
              <a:rPr lang="en-US" sz="2200" dirty="0" smtClean="0"/>
              <a:t>Alerts from source IP = 64.120.250.242 </a:t>
            </a:r>
          </a:p>
          <a:p>
            <a:pPr lvl="1"/>
            <a:r>
              <a:rPr lang="en-US" sz="2200" dirty="0" smtClean="0"/>
              <a:t>Member: destination IP, destination port</a:t>
            </a:r>
          </a:p>
        </p:txBody>
      </p:sp>
    </p:spTree>
    <p:extLst>
      <p:ext uri="{BB962C8B-B14F-4D97-AF65-F5344CB8AC3E}">
        <p14:creationId xmlns:p14="http://schemas.microsoft.com/office/powerpoint/2010/main" val="334429475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75" y="139632"/>
            <a:ext cx="6923506" cy="457200"/>
          </a:xfrm>
        </p:spPr>
        <p:txBody>
          <a:bodyPr/>
          <a:lstStyle/>
          <a:p>
            <a:r>
              <a:rPr lang="en-US" sz="2600" dirty="0" smtClean="0"/>
              <a:t>Define an Alert Ensemble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3" y="1066799"/>
            <a:ext cx="6746087" cy="37719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Adminuser\Desktop\screenshot\srcIp64-120-250-242-dtw\srcIp64-120-250-242-u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46" y="717092"/>
            <a:ext cx="7157915" cy="44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240715" y="3623647"/>
            <a:ext cx="3408944" cy="792777"/>
            <a:chOff x="5654286" y="4385733"/>
            <a:chExt cx="4545258" cy="951333"/>
          </a:xfrm>
        </p:grpSpPr>
        <p:sp>
          <p:nvSpPr>
            <p:cNvPr id="4" name="Oval 3"/>
            <p:cNvSpPr/>
            <p:nvPr/>
          </p:nvSpPr>
          <p:spPr>
            <a:xfrm>
              <a:off x="5654286" y="4385733"/>
              <a:ext cx="2880666" cy="3894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42382" y="4930801"/>
              <a:ext cx="2457162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Ensemble Member</a:t>
              </a:r>
              <a:endParaRPr lang="en-US" sz="1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endParaRPr>
            </a:p>
          </p:txBody>
        </p:sp>
        <p:cxnSp>
          <p:nvCxnSpPr>
            <p:cNvPr id="7" name="Straight Connector 6"/>
            <p:cNvCxnSpPr>
              <a:stCxn id="4" idx="5"/>
              <a:endCxn id="5" idx="0"/>
            </p:cNvCxnSpPr>
            <p:nvPr/>
          </p:nvCxnSpPr>
          <p:spPr>
            <a:xfrm>
              <a:off x="8113088" y="4718164"/>
              <a:ext cx="857875" cy="2126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648283" y="3944089"/>
            <a:ext cx="1958919" cy="713125"/>
            <a:chOff x="4864375" y="4770259"/>
            <a:chExt cx="2611893" cy="855749"/>
          </a:xfrm>
        </p:grpSpPr>
        <p:sp>
          <p:nvSpPr>
            <p:cNvPr id="8" name="Oval 3"/>
            <p:cNvSpPr/>
            <p:nvPr/>
          </p:nvSpPr>
          <p:spPr>
            <a:xfrm>
              <a:off x="4864375" y="4770259"/>
              <a:ext cx="1363071" cy="3501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9" name="Straight Connector 6"/>
            <p:cNvCxnSpPr>
              <a:stCxn id="8" idx="5"/>
              <a:endCxn id="10" idx="0"/>
            </p:cNvCxnSpPr>
            <p:nvPr/>
          </p:nvCxnSpPr>
          <p:spPr>
            <a:xfrm>
              <a:off x="6027829" y="5069171"/>
              <a:ext cx="742704" cy="1505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4"/>
            <p:cNvSpPr txBox="1"/>
            <p:nvPr/>
          </p:nvSpPr>
          <p:spPr>
            <a:xfrm>
              <a:off x="6064797" y="5219744"/>
              <a:ext cx="1411471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Time-step</a:t>
              </a:r>
              <a:endParaRPr lang="en-US" sz="1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62326" y="4226449"/>
            <a:ext cx="2089460" cy="338554"/>
            <a:chOff x="2749767" y="5071743"/>
            <a:chExt cx="2785946" cy="406265"/>
          </a:xfrm>
        </p:grpSpPr>
        <p:sp>
          <p:nvSpPr>
            <p:cNvPr id="16" name="Oval 3"/>
            <p:cNvSpPr/>
            <p:nvPr/>
          </p:nvSpPr>
          <p:spPr>
            <a:xfrm>
              <a:off x="2749767" y="5106805"/>
              <a:ext cx="841939" cy="3140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8" name="Straight Connector 6"/>
            <p:cNvCxnSpPr/>
            <p:nvPr/>
          </p:nvCxnSpPr>
          <p:spPr>
            <a:xfrm>
              <a:off x="3605364" y="5270658"/>
              <a:ext cx="35507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4"/>
            <p:cNvSpPr txBox="1"/>
            <p:nvPr/>
          </p:nvSpPr>
          <p:spPr>
            <a:xfrm>
              <a:off x="4004819" y="5071743"/>
              <a:ext cx="153089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Data Value</a:t>
              </a:r>
              <a:endParaRPr lang="en-US" sz="1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32857" y="2104513"/>
            <a:ext cx="5250122" cy="584776"/>
            <a:chOff x="2710472" y="2500509"/>
            <a:chExt cx="7000163" cy="701731"/>
          </a:xfrm>
        </p:grpSpPr>
        <p:sp>
          <p:nvSpPr>
            <p:cNvPr id="17" name="Oval 16"/>
            <p:cNvSpPr/>
            <p:nvPr/>
          </p:nvSpPr>
          <p:spPr>
            <a:xfrm>
              <a:off x="2710472" y="2514308"/>
              <a:ext cx="3093618" cy="3894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5820004" y="2697541"/>
              <a:ext cx="750268" cy="2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604255" y="2500509"/>
              <a:ext cx="3106380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1600" b="1" dirty="0" smtClean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Extract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alerts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from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 </a:t>
              </a:r>
              <a:endParaRPr lang="en-US" altLang="zh-CN" sz="16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endParaRPr>
            </a:p>
            <a:p>
              <a:pPr marL="0" lvl="1"/>
              <a:r>
                <a:rPr lang="en-US" sz="1600" b="1" dirty="0" smtClean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source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IP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64.120.250.242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33866" y="4559075"/>
            <a:ext cx="2069797" cy="602560"/>
            <a:chOff x="2578485" y="5470891"/>
            <a:chExt cx="2759729" cy="723072"/>
          </a:xfrm>
        </p:grpSpPr>
        <p:sp>
          <p:nvSpPr>
            <p:cNvPr id="22" name="Oval 3"/>
            <p:cNvSpPr/>
            <p:nvPr/>
          </p:nvSpPr>
          <p:spPr>
            <a:xfrm>
              <a:off x="2740313" y="5470891"/>
              <a:ext cx="1766712" cy="3140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78485" y="5787698"/>
              <a:ext cx="2759729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Member Comparison</a:t>
              </a:r>
              <a:endParaRPr lang="en-US" sz="1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endParaRPr>
            </a:p>
          </p:txBody>
        </p:sp>
        <p:cxnSp>
          <p:nvCxnSpPr>
            <p:cNvPr id="24" name="Straight Connector 6"/>
            <p:cNvCxnSpPr>
              <a:stCxn id="22" idx="4"/>
            </p:cNvCxnSpPr>
            <p:nvPr/>
          </p:nvCxnSpPr>
          <p:spPr>
            <a:xfrm>
              <a:off x="3623669" y="5784945"/>
              <a:ext cx="61633" cy="1796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50" name="Group 2049"/>
          <p:cNvGrpSpPr/>
          <p:nvPr/>
        </p:nvGrpSpPr>
        <p:grpSpPr>
          <a:xfrm>
            <a:off x="5955131" y="2995507"/>
            <a:ext cx="1712859" cy="338554"/>
            <a:chOff x="7940174" y="3594612"/>
            <a:chExt cx="2283813" cy="406265"/>
          </a:xfrm>
        </p:grpSpPr>
        <p:sp>
          <p:nvSpPr>
            <p:cNvPr id="27" name="文本框 8"/>
            <p:cNvSpPr txBox="1"/>
            <p:nvPr/>
          </p:nvSpPr>
          <p:spPr>
            <a:xfrm>
              <a:off x="8558572" y="3594612"/>
              <a:ext cx="1665415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 smtClean="0">
                  <a:solidFill>
                    <a:srgbClr val="FF0000"/>
                  </a:solidFill>
                  <a:latin typeface="Times"/>
                  <a:cs typeface="Times"/>
                </a:rPr>
                <a:t>Time Range</a:t>
              </a:r>
              <a:endParaRPr kumimoji="1" lang="zh-CN" altLang="en-US" sz="1600" b="1" dirty="0">
                <a:solidFill>
                  <a:srgbClr val="FF0000"/>
                </a:solidFill>
                <a:latin typeface="Times"/>
                <a:cs typeface="Times"/>
              </a:endParaRPr>
            </a:p>
          </p:txBody>
        </p:sp>
        <p:cxnSp>
          <p:nvCxnSpPr>
            <p:cNvPr id="28" name="直线连接符 9"/>
            <p:cNvCxnSpPr/>
            <p:nvPr/>
          </p:nvCxnSpPr>
          <p:spPr>
            <a:xfrm flipV="1">
              <a:off x="7940174" y="3821601"/>
              <a:ext cx="606382" cy="114419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964585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heme/theme1.xml><?xml version="1.0" encoding="utf-8"?>
<a:theme xmlns:a="http://schemas.openxmlformats.org/drawingml/2006/main" name="ncsu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csutheme" id="{6C0F59B8-C8ED-4B81-B4BC-E195D53259F7}" vid="{D4DD17E5-4A6F-4A62-9D87-18B5918C14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ncsutheme</Template>
  <TotalTime>10546</TotalTime>
  <Words>1501</Words>
  <Application>Microsoft Macintosh PowerPoint</Application>
  <PresentationFormat>On-screen Show (16:10)</PresentationFormat>
  <Paragraphs>252</Paragraphs>
  <Slides>29</Slides>
  <Notes>17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ncsutheme</vt:lpstr>
      <vt:lpstr>Ensemble Visualization for Cyber Situation Awareness of Network Security Data</vt:lpstr>
      <vt:lpstr>Our Last Presentation</vt:lpstr>
      <vt:lpstr>Outline</vt:lpstr>
      <vt:lpstr>Ensemble Data </vt:lpstr>
      <vt:lpstr>Extension to Network Ensemble</vt:lpstr>
      <vt:lpstr>Two Stages of Ensemble Analysis</vt:lpstr>
      <vt:lpstr>Network Ensemble Analysis - Procedure</vt:lpstr>
      <vt:lpstr>Example: Alert Ensemble Visualization</vt:lpstr>
      <vt:lpstr>Define an Alert Ensemble</vt:lpstr>
      <vt:lpstr>Source IP 64.120.250.242 – 100 members</vt:lpstr>
      <vt:lpstr>Dynamic Time Warping</vt:lpstr>
      <vt:lpstr>100 X 100 Dissimilarity Matrix</vt:lpstr>
      <vt:lpstr>Cluster Tree Visualization</vt:lpstr>
      <vt:lpstr>Closest Cluster Distance In Each Iteration</vt:lpstr>
      <vt:lpstr>Clusters Visualization k=20</vt:lpstr>
      <vt:lpstr>Cluster 173 (65 members)</vt:lpstr>
      <vt:lpstr>Constrains For Cluster 173</vt:lpstr>
      <vt:lpstr>Follow-on: NetFlow Ensemble</vt:lpstr>
      <vt:lpstr>Define a NetFlow Ensemble</vt:lpstr>
      <vt:lpstr>All Members – 65 Members</vt:lpstr>
      <vt:lpstr>65 X 65 Dissimilarity Matrix</vt:lpstr>
      <vt:lpstr>Cluster Tree Visualization</vt:lpstr>
      <vt:lpstr>Closest Cluster Distance In Each Iteration</vt:lpstr>
      <vt:lpstr>K=38 – Cluster 79 (6 Members)</vt:lpstr>
      <vt:lpstr>K=38 Cluster 89, 90 (2 Members Each)</vt:lpstr>
      <vt:lpstr>Summary</vt:lpstr>
      <vt:lpstr>Questions? </vt:lpstr>
      <vt:lpstr>Summary</vt:lpstr>
      <vt:lpstr>Clusters Visualization k=20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Flexible Web Visualization for Alert-Based Network Security Analytics</dc:title>
  <dc:creator>thinkpad</dc:creator>
  <cp:lastModifiedBy>apple</cp:lastModifiedBy>
  <cp:revision>1586</cp:revision>
  <cp:lastPrinted>2014-11-14T23:18:59Z</cp:lastPrinted>
  <dcterms:created xsi:type="dcterms:W3CDTF">2013-10-01T13:23:09Z</dcterms:created>
  <dcterms:modified xsi:type="dcterms:W3CDTF">2014-11-18T16:38:39Z</dcterms:modified>
</cp:coreProperties>
</file>