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1" r:id="rId2"/>
    <p:sldId id="260" r:id="rId3"/>
    <p:sldId id="269" r:id="rId4"/>
    <p:sldId id="289" r:id="rId5"/>
    <p:sldId id="262" r:id="rId6"/>
    <p:sldId id="263" r:id="rId7"/>
    <p:sldId id="264" r:id="rId8"/>
    <p:sldId id="266" r:id="rId9"/>
    <p:sldId id="265" r:id="rId10"/>
    <p:sldId id="267" r:id="rId11"/>
    <p:sldId id="286" r:id="rId12"/>
    <p:sldId id="287" r:id="rId13"/>
    <p:sldId id="288" r:id="rId14"/>
    <p:sldId id="270" r:id="rId15"/>
    <p:sldId id="268" r:id="rId16"/>
    <p:sldId id="271" r:id="rId17"/>
    <p:sldId id="273" r:id="rId18"/>
    <p:sldId id="272" r:id="rId19"/>
    <p:sldId id="278" r:id="rId20"/>
    <p:sldId id="274" r:id="rId21"/>
    <p:sldId id="275" r:id="rId22"/>
    <p:sldId id="276" r:id="rId23"/>
    <p:sldId id="277" r:id="rId24"/>
    <p:sldId id="282" r:id="rId25"/>
    <p:sldId id="285" r:id="rId26"/>
    <p:sldId id="279" r:id="rId27"/>
    <p:sldId id="283" r:id="rId28"/>
    <p:sldId id="290" r:id="rId29"/>
    <p:sldId id="291" r:id="rId30"/>
    <p:sldId id="292" r:id="rId31"/>
    <p:sldId id="28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78456" autoAdjust="0"/>
  </p:normalViewPr>
  <p:slideViewPr>
    <p:cSldViewPr>
      <p:cViewPr varScale="1">
        <p:scale>
          <a:sx n="58" d="100"/>
          <a:sy n="58" d="100"/>
        </p:scale>
        <p:origin x="11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FDCE1-E385-4F61-A7A7-AEEDC5BAB118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15801-5C2E-4CDF-BB87-A3A89215F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7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source_(computer_science)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joint work with Samsung Knox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5801-5C2E-4CDF-BB87-A3A89215FE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05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DSR: What’s the purpose of showing this: just to impress them it’s difficult</a:t>
            </a:r>
            <a:r>
              <a:rPr lang="en-US" i="1" baseline="0" dirty="0" smtClean="0"/>
              <a:t> for people to process and understand these log entries?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5801-5C2E-4CDF-BB87-A3A89215FE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5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we can see just</a:t>
            </a:r>
            <a:r>
              <a:rPr lang="en-US" baseline="0" dirty="0" smtClean="0"/>
              <a:t> one Audit Log entry encodes a lot of information. A policy analyst needs to understand these information and correlate with other knowledge together to make a decision, which is really heavy.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5801-5C2E-4CDF-BB87-A3A89215FE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42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Real-world</a:t>
            </a:r>
            <a:r>
              <a:rPr lang="en-US" baseline="0" dirty="0" smtClean="0"/>
              <a:t> Challenges encountered by </a:t>
            </a:r>
            <a:r>
              <a:rPr lang="en-US" dirty="0" smtClean="0"/>
              <a:t>Samsung after</a:t>
            </a:r>
            <a:r>
              <a:rPr lang="en-US" baseline="0" dirty="0" smtClean="0"/>
              <a:t> deploying SEAndroid to commercial devices. </a:t>
            </a:r>
            <a:r>
              <a:rPr lang="en-US" dirty="0" smtClean="0"/>
              <a:t>has huge number of audit logs, (thousands of root-required apps in Google Play)</a:t>
            </a:r>
          </a:p>
          <a:p>
            <a:endParaRPr lang="en-US" dirty="0" smtClean="0"/>
          </a:p>
          <a:p>
            <a:r>
              <a:rPr lang="en-US" dirty="0" smtClean="0"/>
              <a:t>Logs are collected anonymously</a:t>
            </a:r>
            <a:r>
              <a:rPr lang="en-US" baseline="0" dirty="0" smtClean="0"/>
              <a:t> after user’s explicit agreement.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5801-5C2E-4CDF-BB87-A3A89215FE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6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every AVC, a policy analyst</a:t>
            </a:r>
            <a:r>
              <a:rPr lang="en-US" baseline="0" dirty="0" smtClean="0"/>
              <a:t> </a:t>
            </a:r>
            <a:r>
              <a:rPr lang="en-US" dirty="0" smtClean="0"/>
              <a:t>needs to answer three non-trivial questions:</a:t>
            </a:r>
          </a:p>
          <a:p>
            <a:endParaRPr lang="en-US" dirty="0" smtClean="0"/>
          </a:p>
          <a:p>
            <a:r>
              <a:rPr lang="en-US" dirty="0" smtClean="0"/>
              <a:t>, it is difficult to answer the above questions without sufficient semantic and statistical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5801-5C2E-4CDF-BB87-A3A89215FE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69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design </a:t>
            </a:r>
            <a:r>
              <a:rPr lang="en-US" dirty="0" smtClean="0"/>
              <a:t>EASEAndroid </a:t>
            </a:r>
            <a:r>
              <a:rPr lang="en-US" dirty="0" smtClean="0"/>
              <a:t>is</a:t>
            </a:r>
            <a:r>
              <a:rPr lang="en-US" baseline="0" dirty="0" smtClean="0"/>
              <a:t> to mimic what policy analysts usually do.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two observations</a:t>
            </a:r>
            <a:r>
              <a:rPr lang="en-US" dirty="0" smtClean="0"/>
              <a:t>. Policy analysts have some initial knowledge. There </a:t>
            </a:r>
            <a:r>
              <a:rPr lang="en-US" dirty="0" smtClean="0"/>
              <a:t>are connections/correlation between unknown</a:t>
            </a:r>
            <a:r>
              <a:rPr lang="en-US" baseline="0" dirty="0" smtClean="0"/>
              <a:t> and </a:t>
            </a:r>
            <a:r>
              <a:rPr lang="en-US" baseline="0" dirty="0" smtClean="0"/>
              <a:t>known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EASEAndroid mimic policy </a:t>
            </a:r>
            <a:r>
              <a:rPr lang="en-US" baseline="0" dirty="0" err="1" smtClean="0"/>
              <a:t>anlaysts</a:t>
            </a:r>
            <a:r>
              <a:rPr lang="en-US" baseline="0" dirty="0" smtClean="0"/>
              <a:t> do, find knowledge connection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high-level idea actually Mimic what policy engineers do by learning knowledge after manually analyzing audit logs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5801-5C2E-4CDF-BB87-A3A89215FE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6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components:</a:t>
            </a:r>
          </a:p>
          <a:p>
            <a:pPr lvl="1"/>
            <a:r>
              <a:rPr lang="en-US" dirty="0" smtClean="0"/>
              <a:t>A data warehouse collects both policy rules and audit logs with large-scale query capability.  </a:t>
            </a:r>
          </a:p>
          <a:p>
            <a:pPr lvl="1"/>
            <a:r>
              <a:rPr lang="en-US" dirty="0" smtClean="0"/>
              <a:t>A semi-supervised classifier classifies mixed logs into likely malicious AVC set and likely benign AVC set.</a:t>
            </a:r>
          </a:p>
          <a:p>
            <a:pPr lvl="1"/>
            <a:r>
              <a:rPr lang="en-US" dirty="0" smtClean="0"/>
              <a:t>A policy refiner generates new rule candidates by clustering benign AVCs above a threshold.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5801-5C2E-4CDF-BB87-A3A89215FE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5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initial known PE </a:t>
            </a:r>
            <a:r>
              <a:rPr lang="en-US" dirty="0" err="1" smtClean="0"/>
              <a:t>sbjs</a:t>
            </a:r>
            <a:r>
              <a:rPr lang="en-US" dirty="0" smtClean="0"/>
              <a:t> &amp; behaviors knowledge to iteratively find relevant new </a:t>
            </a:r>
            <a:r>
              <a:rPr lang="en-US" dirty="0" err="1" smtClean="0"/>
              <a:t>sbjs</a:t>
            </a:r>
            <a:r>
              <a:rPr lang="en-US" dirty="0" smtClean="0"/>
              <a:t> &amp; behaviors based on two assumptions</a:t>
            </a:r>
            <a:r>
              <a:rPr lang="en-US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K-nearest neighbor</a:t>
            </a:r>
            <a:r>
              <a:rPr lang="en-US" baseline="0" dirty="0" smtClean="0"/>
              <a:t> core: </a:t>
            </a:r>
            <a:r>
              <a:rPr lang="en-US" baseline="0" smtClean="0"/>
              <a:t>majority vote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5801-5C2E-4CDF-BB87-A3A89215FE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84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multiple rounds of expansion, previous unlabeled </a:t>
            </a:r>
            <a:r>
              <a:rPr lang="en-US" dirty="0" err="1" smtClean="0"/>
              <a:t>sbjs</a:t>
            </a:r>
            <a:r>
              <a:rPr lang="en-US" dirty="0" smtClean="0"/>
              <a:t> &amp; behaviors are connected in graphs centered with initial labeled data</a:t>
            </a:r>
          </a:p>
          <a:p>
            <a:r>
              <a:rPr lang="en-US" dirty="0" smtClean="0"/>
              <a:t>Since we focus on concrete </a:t>
            </a:r>
            <a:r>
              <a:rPr lang="en-US" dirty="0" err="1" smtClean="0"/>
              <a:t>sbjs</a:t>
            </a:r>
            <a:r>
              <a:rPr lang="en-US" dirty="0" smtClean="0"/>
              <a:t>/</a:t>
            </a:r>
            <a:r>
              <a:rPr lang="en-US" dirty="0" err="1" smtClean="0"/>
              <a:t>objs</a:t>
            </a:r>
            <a:r>
              <a:rPr lang="en-US" dirty="0" smtClean="0"/>
              <a:t>, we further investigate whether the type mapping can be improved. </a:t>
            </a:r>
          </a:p>
          <a:p>
            <a:endParaRPr lang="en-US" dirty="0" smtClean="0"/>
          </a:p>
          <a:p>
            <a:r>
              <a:rPr lang="en-US" dirty="0" smtClean="0"/>
              <a:t>Then we overlay the classification result with the types</a:t>
            </a:r>
            <a:r>
              <a:rPr lang="en-US" baseline="0" dirty="0" smtClean="0"/>
              <a:t> in their corresponding AVC denials.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Outliers? Possible. First, we reduce the searching scope. We highlight the ones we need further investigation. We may also leverage other auxiliary metrics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5801-5C2E-4CDF-BB87-A3A89215FE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55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Huge effort spent on reducing query time from days to hours to minutes, making real-time + large-scale possible.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5801-5C2E-4CDF-BB87-A3A89215FE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78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“Generalized” means </a:t>
            </a:r>
          </a:p>
          <a:p>
            <a:pPr lvl="2"/>
            <a:r>
              <a:rPr lang="en-US" dirty="0" smtClean="0"/>
              <a:t>Group specific </a:t>
            </a:r>
            <a:r>
              <a:rPr lang="en-US" dirty="0" err="1" smtClean="0"/>
              <a:t>syscalls</a:t>
            </a:r>
            <a:r>
              <a:rPr lang="en-US" dirty="0" smtClean="0"/>
              <a:t> into categories (172 </a:t>
            </a:r>
            <a:r>
              <a:rPr lang="en-US" dirty="0" err="1" smtClean="0"/>
              <a:t>syscalls</a:t>
            </a:r>
            <a:r>
              <a:rPr lang="en-US" dirty="0" smtClean="0"/>
              <a:t> =&gt; 38 categories)</a:t>
            </a:r>
          </a:p>
          <a:p>
            <a:pPr lvl="2"/>
            <a:r>
              <a:rPr lang="en-US" dirty="0" smtClean="0"/>
              <a:t>Group file </a:t>
            </a:r>
            <a:r>
              <a:rPr lang="en-US" dirty="0" err="1" smtClean="0"/>
              <a:t>obj</a:t>
            </a:r>
            <a:r>
              <a:rPr lang="en-US" dirty="0" smtClean="0"/>
              <a:t> to up to 3-level path depth, like ‘/data/data/</a:t>
            </a:r>
            <a:r>
              <a:rPr lang="en-US" dirty="0" err="1" smtClean="0"/>
              <a:t>com.android.abc</a:t>
            </a:r>
            <a:r>
              <a:rPr lang="en-US" dirty="0" smtClean="0"/>
              <a:t>/xxx’ =&gt; ‘/data/data/</a:t>
            </a:r>
            <a:r>
              <a:rPr lang="en-US" dirty="0" err="1" smtClean="0"/>
              <a:t>com.android.abc</a:t>
            </a:r>
            <a:r>
              <a:rPr lang="en-US" dirty="0" smtClean="0"/>
              <a:t>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5801-5C2E-4CDF-BB87-A3A89215FE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8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continue</a:t>
            </a:r>
            <a:r>
              <a:rPr lang="en-US" baseline="0" dirty="0" smtClean="0"/>
              <a:t> the path of helping security analyst better understand and analyze the security situation and provide better defense.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time, we are trying to help Samsung’s SEAndroid policy analysts to understand real-world attacks in mobile devices and help them make better decisions on developing security policy for defense.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5801-5C2E-4CDF-BB87-A3A89215FE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60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So it quickly expands and then gets stable. The rest </a:t>
            </a:r>
            <a:r>
              <a:rPr lang="en-US" sz="1200" dirty="0" err="1" smtClean="0"/>
              <a:t>sbjs</a:t>
            </a:r>
            <a:r>
              <a:rPr lang="en-US" sz="1200" dirty="0" smtClean="0"/>
              <a:t>, many are really benign, like </a:t>
            </a:r>
            <a:r>
              <a:rPr lang="en-US" sz="1200" dirty="0" err="1" smtClean="0"/>
              <a:t>com.facebook.katana</a:t>
            </a:r>
            <a:r>
              <a:rPr lang="en-US" sz="1200" dirty="0" smtClean="0"/>
              <a:t>. But there are also quite a few outliers, due to the isolated and unpopular behaviors, which means other auxiliary metrics may be necessary.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We are working with Samsung</a:t>
            </a:r>
            <a:r>
              <a:rPr lang="en-US" sz="1200" baseline="0" dirty="0" smtClean="0"/>
              <a:t> SEAndroid Policy Analysts to verify whether the malicious subjects are really malicious.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5801-5C2E-4CDF-BB87-A3A89215FE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9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5801-5C2E-4CDF-BB87-A3A89215FE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70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our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5801-5C2E-4CDF-BB87-A3A89215FE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37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what SELinux is, and explain</a:t>
            </a:r>
            <a:r>
              <a:rPr lang="en-US" baseline="0" dirty="0" smtClean="0"/>
              <a:t> the new things added into SEAndroid when porting SELinux to Android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5801-5C2E-4CDF-BB87-A3A89215FE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51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First vendor enforces SEAndroid in flagship commercial devices</a:t>
            </a:r>
          </a:p>
          <a:p>
            <a:pPr lvl="1"/>
            <a:r>
              <a:rPr lang="en-US" dirty="0" smtClean="0"/>
              <a:t>/* Revise </a:t>
            </a:r>
            <a:r>
              <a:rPr lang="en-US" dirty="0" smtClean="0"/>
              <a:t>policy to work with KNOX containers to provide strong isolation between personal and business </a:t>
            </a:r>
            <a:r>
              <a:rPr lang="en-US" dirty="0" smtClean="0"/>
              <a:t>apps */</a:t>
            </a:r>
            <a:endParaRPr lang="en-US" dirty="0" smtClean="0"/>
          </a:p>
          <a:p>
            <a:pPr lvl="1"/>
            <a:r>
              <a:rPr lang="en-US" dirty="0" smtClean="0"/>
              <a:t>Harden the system from various root exploits and privilege escalation of untrusted apps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5801-5C2E-4CDF-BB87-A3A89215FE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39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the most important thing in SEAndroid is the</a:t>
            </a:r>
            <a:r>
              <a:rPr lang="en-US" baseline="0" dirty="0" smtClean="0"/>
              <a:t> policy. Only a good policy can achieve the purpose of MAC. However, it is non-trivial to write a good policy, even hacker says it is difficult.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5801-5C2E-4CDF-BB87-A3A89215FE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12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r>
              <a:rPr lang="en-US" baseline="0" dirty="0" smtClean="0"/>
              <a:t> we explain why writing policy is challenging, first, we need to show what a policy looks like.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SEAndroid uses types to represent a group of subject/object with same feature/functionalities.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During runtime, specific allow rules will be checked to decide certain operations are allowed or denied. 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(Compile-Time)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5801-5C2E-4CDF-BB87-A3A89215FE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14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why people</a:t>
            </a:r>
            <a:r>
              <a:rPr lang="en-US" baseline="0" dirty="0" smtClean="0"/>
              <a:t> saying vendor don’t know how to write policy. Because a good policy has several requirements.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Least Privilege means subjects can only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information 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Resource (computer science)"/>
              </a:rPr>
              <a:t>resources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are necessary for its legitimate purpose. If unnecessary,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don’t allow. 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doing so, we can reduce attack surface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Policy refinement is like virus signature/firewall rules updates. Human policy analysts usually work with heavy load on refining policy.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5801-5C2E-4CDF-BB87-A3A89215FE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39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Audit log is a major source for understanding subject-object interaction, evaluating and improving </a:t>
            </a:r>
            <a:r>
              <a:rPr lang="en-US" dirty="0" smtClean="0"/>
              <a:t>policy</a:t>
            </a:r>
          </a:p>
          <a:p>
            <a:endParaRPr lang="en-US" dirty="0" smtClean="0"/>
          </a:p>
          <a:p>
            <a:r>
              <a:rPr lang="en-US" dirty="0" smtClean="0"/>
              <a:t>Sufficient audit logs must be analyzed to discovery new knowledge that help understand real-world Android apps and system </a:t>
            </a:r>
            <a:r>
              <a:rPr lang="en-US" dirty="0" smtClean="0"/>
              <a:t>binaries</a:t>
            </a:r>
          </a:p>
          <a:p>
            <a:endParaRPr lang="en-US" dirty="0" smtClean="0"/>
          </a:p>
          <a:p>
            <a:r>
              <a:rPr lang="en-US" dirty="0" smtClean="0"/>
              <a:t>Real-world audit logs are heavily mixed with new benign operations and unseen Privilege Escalation (PE) attempts (thousands of root-required apps in Google Play)</a:t>
            </a:r>
          </a:p>
          <a:p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cs typeface="Courier New" panose="02070309020205020404" pitchFamily="49" charset="0"/>
              </a:rPr>
              <a:t>Mainly unknown operations, a small set of known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5801-5C2E-4CDF-BB87-A3A89215FE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6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E9DEE-B8F9-419E-980E-114F480090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36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2B67B-5BFC-4F2D-A051-718B97781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91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21336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323E6-E0CC-438A-9617-C5A5DDAEC3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736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8534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A36DA9A-F960-40E5-8FED-B4E362023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821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B6F80-F36D-446A-AFE8-0F4F44AA6C9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46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4840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593DAB7B-A5DC-4766-B0C7-B6FD62FC83E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 descr="Screen Shot 2014-11-14 at 9.00.52 AM cop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00800"/>
            <a:ext cx="2612571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F97AF-465A-405C-BE4E-5E0B114F6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70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96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96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82F52-784E-4563-9978-390340DE28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20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DC920-C8AF-471A-BE11-34D59A742B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4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FD37D-6C4E-4573-997B-4E1E62817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81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34A9F-E013-4D47-A7BB-611D13A9D4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67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E75DB-57AB-44EB-B0C1-974E67437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03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76092-DF77-4003-88D0-1E9B005B8A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94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0B6F80-F36D-446A-AFE8-0F4F44AA6C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anose="0204050205050503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anose="0204050205050503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anose="0204050205050503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anose="0204050205050503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anose="0204050205050503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anose="0204050205050503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anose="0204050205050503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anose="0204050205050503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rtistFeatheredViewBWlite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143000"/>
            <a:ext cx="8610600" cy="4784725"/>
          </a:xfrm>
          <a:noFill/>
          <a:ln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45032" y="2133600"/>
            <a:ext cx="7585731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EASEAndroid: Automatic Analysis </a:t>
            </a:r>
            <a:endParaRPr lang="en-US" altLang="en-US" sz="32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Refinement 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for 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SEAndroid Policy </a:t>
            </a:r>
            <a:endParaRPr lang="en-US" altLang="en-US" sz="32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via 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</a:rPr>
              <a:t>Large-scale Audit Log Analytics</a:t>
            </a:r>
          </a:p>
          <a:p>
            <a:pPr algn="ctr"/>
            <a:endParaRPr lang="en-US" altLang="en-US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Ruowen Wang, </a:t>
            </a:r>
          </a:p>
          <a:p>
            <a:pPr algn="ctr"/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Xinwen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Zhang, Peng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Ning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Douglas Reeves, William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Enck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222200"/>
            <a:ext cx="2615873" cy="6095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6DA9A-F960-40E5-8FED-B4E362023F63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2" name="Picture 1" descr="Screen Shot 2014-11-14 at 9.00.52 AM cop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7" y="6324600"/>
            <a:ext cx="3396343" cy="33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Approach: Audit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534400" cy="44196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3200" dirty="0" smtClean="0"/>
              <a:t>Refining Policy by </a:t>
            </a:r>
            <a:r>
              <a:rPr lang="en-US" sz="3200" u="sng" dirty="0" smtClean="0"/>
              <a:t>Manually</a:t>
            </a:r>
            <a:r>
              <a:rPr lang="en-US" sz="3200" dirty="0" smtClean="0"/>
              <a:t> Analyzing Audit Log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cs typeface="Courier New" panose="02070309020205020404" pitchFamily="49" charset="0"/>
              </a:rPr>
              <a:t>Based on Linux Kernel Syslog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cs typeface="Courier New" panose="02070309020205020404" pitchFamily="49" charset="0"/>
              </a:rPr>
              <a:t>Log </a:t>
            </a:r>
            <a:r>
              <a:rPr lang="en-US" dirty="0" smtClean="0">
                <a:solidFill>
                  <a:srgbClr val="000000"/>
                </a:solidFill>
                <a:cs typeface="Courier New" panose="02070309020205020404" pitchFamily="49" charset="0"/>
              </a:rPr>
              <a:t>denied operations </a:t>
            </a:r>
            <a:r>
              <a:rPr lang="en-US" dirty="0" smtClean="0">
                <a:solidFill>
                  <a:srgbClr val="000000"/>
                </a:solidFill>
                <a:cs typeface="Courier New" panose="02070309020205020404" pitchFamily="49" charset="0"/>
              </a:rPr>
              <a:t>(either </a:t>
            </a:r>
            <a:r>
              <a:rPr lang="en-US" dirty="0">
                <a:solidFill>
                  <a:srgbClr val="000000"/>
                </a:solidFill>
                <a:cs typeface="Courier New" panose="02070309020205020404" pitchFamily="49" charset="0"/>
              </a:rPr>
              <a:t>malicious or </a:t>
            </a:r>
            <a:r>
              <a:rPr lang="en-US" dirty="0" smtClean="0">
                <a:solidFill>
                  <a:srgbClr val="000000"/>
                </a:solidFill>
                <a:cs typeface="Courier New" panose="02070309020205020404" pitchFamily="49" charset="0"/>
              </a:rPr>
              <a:t>benign) not matched by </a:t>
            </a:r>
            <a:r>
              <a:rPr lang="en-US" b="1" dirty="0" smtClean="0">
                <a:solidFill>
                  <a:srgbClr val="000000"/>
                </a:solidFill>
                <a:latin typeface="Courier New"/>
                <a:cs typeface="Courier New"/>
              </a:rPr>
              <a:t>allow</a:t>
            </a:r>
            <a:r>
              <a:rPr lang="en-US" dirty="0" smtClean="0">
                <a:solidFill>
                  <a:srgbClr val="000000"/>
                </a:solidFill>
                <a:cs typeface="Courier New" panose="02070309020205020404" pitchFamily="49" charset="0"/>
              </a:rPr>
              <a:t> rule</a:t>
            </a:r>
          </a:p>
          <a:p>
            <a:r>
              <a:rPr lang="en-US" dirty="0" smtClean="0"/>
              <a:t>AVC denial entry: </a:t>
            </a:r>
          </a:p>
          <a:p>
            <a:pPr marL="914400" lvl="2" indent="0">
              <a:buNone/>
            </a:pPr>
            <a:r>
              <a:rPr lang="en-US" sz="22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sbj_type</a:t>
            </a:r>
            <a:r>
              <a:rPr lang="en-US" sz="22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obj_type</a:t>
            </a:r>
            <a:r>
              <a:rPr lang="en-US" sz="22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obj_class</a:t>
            </a:r>
            <a:r>
              <a:rPr lang="en-US" sz="22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denied_perm</a:t>
            </a:r>
            <a:r>
              <a:rPr lang="en-US" sz="22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 smtClean="0"/>
              <a:t>System call entry:</a:t>
            </a:r>
          </a:p>
          <a:p>
            <a:pPr marL="914400" lvl="2" indent="0">
              <a:buNone/>
            </a:pPr>
            <a:r>
              <a:rPr lang="en-US" sz="22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200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concrete_sbj</a:t>
            </a:r>
            <a:r>
              <a:rPr lang="en-US" sz="22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concrete_obj</a:t>
            </a:r>
            <a:r>
              <a:rPr lang="en-US" sz="22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syscall_name</a:t>
            </a:r>
            <a:r>
              <a:rPr lang="en-US" sz="22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8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Log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534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type=1400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=audit(14580641.671:14): </a:t>
            </a:r>
            <a:r>
              <a:rPr lang="en-US" sz="28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avc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  denied  { </a:t>
            </a:r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execute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=285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 path="/system/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/install-recovery.sh"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="mmcblk0p16"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=3799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scontext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=u:r: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flash_recovery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:s0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tcontext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=u:object_r: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system_file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:s0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tclass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VE=SEPF_SAMSUNG-SGH-I337_4.4.2_0011_H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2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Log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534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type=1300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=audit(14580641.671:14): arch=40000028 </a:t>
            </a:r>
            <a:r>
              <a:rPr lang="en-US" sz="2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=11(</a:t>
            </a:r>
            <a:r>
              <a:rPr lang="en-US" sz="2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per=800000 success=no exit=-13 a0=6b9d5 a1=740f4 a2=379fc a3=1 items=1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=1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=285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=4294967295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tty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=(none)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=4294967295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exe="/</a:t>
            </a:r>
            <a:r>
              <a:rPr lang="en-US" sz="2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subj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=u:r:init:s0 key=(null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8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Log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534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type=1302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=audit(14580641.671:14): item=0 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name="/system/</a:t>
            </a:r>
            <a:r>
              <a:rPr lang="en-US" sz="28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/install-recovery.sh"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inode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=3799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=b3:10 mode=0100755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ogid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rdev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=00:00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=u:object_r:system_file:s0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1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534400" cy="4114800"/>
          </a:xfrm>
        </p:spPr>
        <p:txBody>
          <a:bodyPr/>
          <a:lstStyle/>
          <a:p>
            <a:r>
              <a:rPr lang="en-US" dirty="0" smtClean="0"/>
              <a:t>Millions of audit logs need to be analyzed</a:t>
            </a:r>
          </a:p>
          <a:p>
            <a:pPr lvl="1"/>
            <a:r>
              <a:rPr lang="en-US" dirty="0" smtClean="0"/>
              <a:t>Millions of real-world Samsung devices</a:t>
            </a:r>
          </a:p>
          <a:p>
            <a:pPr lvl="1"/>
            <a:r>
              <a:rPr lang="en-US" dirty="0"/>
              <a:t>Thousands of Android </a:t>
            </a:r>
            <a:r>
              <a:rPr lang="en-US" dirty="0" smtClean="0"/>
              <a:t>apps/binaries</a:t>
            </a:r>
            <a:endParaRPr lang="en-US" dirty="0" smtClean="0"/>
          </a:p>
          <a:p>
            <a:r>
              <a:rPr lang="en-US" dirty="0" smtClean="0"/>
              <a:t>Real-world </a:t>
            </a:r>
            <a:r>
              <a:rPr lang="en-US" dirty="0" smtClean="0"/>
              <a:t>audit logs are combinations of:</a:t>
            </a:r>
          </a:p>
          <a:p>
            <a:pPr lvl="1"/>
            <a:r>
              <a:rPr lang="en-US" dirty="0" smtClean="0"/>
              <a:t>New benign operations </a:t>
            </a:r>
          </a:p>
          <a:p>
            <a:pPr lvl="1"/>
            <a:r>
              <a:rPr lang="en-US" dirty="0" smtClean="0"/>
              <a:t>New Privilege Escalation (PE)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6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534400" cy="4114800"/>
          </a:xfrm>
        </p:spPr>
        <p:txBody>
          <a:bodyPr/>
          <a:lstStyle/>
          <a:p>
            <a:r>
              <a:rPr lang="en-US" dirty="0" smtClean="0"/>
              <a:t>Is </a:t>
            </a:r>
            <a:r>
              <a:rPr lang="en-US" dirty="0" smtClean="0"/>
              <a:t>it a </a:t>
            </a:r>
            <a:r>
              <a:rPr lang="en-US" dirty="0" smtClean="0"/>
              <a:t>PE or a benign operation?</a:t>
            </a:r>
          </a:p>
          <a:p>
            <a:r>
              <a:rPr lang="en-US" dirty="0" smtClean="0"/>
              <a:t>If PE, is it blocked explicitly by an existing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neverallow</a:t>
            </a:r>
            <a:r>
              <a:rPr lang="en-US" sz="2800" dirty="0" smtClean="0"/>
              <a:t> </a:t>
            </a:r>
            <a:r>
              <a:rPr lang="en-US" dirty="0" smtClean="0"/>
              <a:t>rule, or is this an unknown attack pattern?</a:t>
            </a:r>
          </a:p>
          <a:p>
            <a:r>
              <a:rPr lang="en-US" dirty="0" smtClean="0"/>
              <a:t>If benign, how to </a:t>
            </a:r>
            <a:r>
              <a:rPr lang="en-US" dirty="0" smtClean="0"/>
              <a:t>refine the </a:t>
            </a:r>
            <a:r>
              <a:rPr lang="en-US" dirty="0" smtClean="0"/>
              <a:t>existing policy to allow this operation, while still following the Least Privilege principle?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71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EASEAndroid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534400" cy="4419600"/>
          </a:xfrm>
        </p:spPr>
        <p:txBody>
          <a:bodyPr/>
          <a:lstStyle/>
          <a:p>
            <a:r>
              <a:rPr lang="en-US" dirty="0" smtClean="0"/>
              <a:t>Elastic Analytics of SEAndroid Audit Log for Analyzing and Refining SEAndroid Policy</a:t>
            </a:r>
          </a:p>
          <a:p>
            <a:r>
              <a:rPr lang="en-US" dirty="0" smtClean="0"/>
              <a:t>Goals: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Conduct the first large-scale study of </a:t>
            </a:r>
            <a:r>
              <a:rPr lang="en-US" dirty="0" err="1" smtClean="0"/>
              <a:t>SEAndroid’s</a:t>
            </a:r>
            <a:r>
              <a:rPr lang="en-US" dirty="0" smtClean="0"/>
              <a:t> impact on real-world apps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Classify new PE operations and new benign operations from audit logs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Propose policy refinement </a:t>
            </a:r>
            <a:r>
              <a:rPr lang="en-US" dirty="0"/>
              <a:t>by reasoning the classification </a:t>
            </a:r>
            <a:r>
              <a:rPr lang="en-US" dirty="0" smtClean="0"/>
              <a:t>result</a:t>
            </a:r>
            <a:endParaRPr lang="en-US" dirty="0" smtClean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4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EASEAndroid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534400" cy="4114800"/>
          </a:xfrm>
        </p:spPr>
        <p:txBody>
          <a:bodyPr/>
          <a:lstStyle/>
          <a:p>
            <a:r>
              <a:rPr lang="en-US" dirty="0" smtClean="0"/>
              <a:t>Observations:</a:t>
            </a:r>
            <a:endParaRPr lang="en-US" dirty="0" smtClean="0"/>
          </a:p>
          <a:p>
            <a:pPr lvl="1"/>
            <a:r>
              <a:rPr lang="en-US" dirty="0" smtClean="0"/>
              <a:t>Known subjects performing new behaviors</a:t>
            </a:r>
          </a:p>
          <a:p>
            <a:pPr lvl="1"/>
            <a:r>
              <a:rPr lang="en-US" dirty="0" smtClean="0"/>
              <a:t>Known </a:t>
            </a:r>
            <a:r>
              <a:rPr lang="en-US" dirty="0" smtClean="0"/>
              <a:t>behaviors performed by new subjects</a:t>
            </a:r>
          </a:p>
          <a:p>
            <a:r>
              <a:rPr lang="en-US" dirty="0" smtClean="0"/>
              <a:t>High-level Idea:</a:t>
            </a:r>
          </a:p>
          <a:p>
            <a:pPr lvl="1"/>
            <a:r>
              <a:rPr lang="en-US" dirty="0" smtClean="0"/>
              <a:t>Mimic policy analysts</a:t>
            </a:r>
          </a:p>
          <a:p>
            <a:pPr lvl="1"/>
            <a:r>
              <a:rPr lang="en-US" dirty="0" smtClean="0"/>
              <a:t>Expan</a:t>
            </a:r>
            <a:r>
              <a:rPr lang="en-US" dirty="0" smtClean="0"/>
              <a:t>d knowledge by connecting new subjects/behaviors with known ones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EASEAndroid Workflow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78876"/>
            <a:ext cx="8763000" cy="4702678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5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634" y="1905000"/>
            <a:ext cx="8718331" cy="4114800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/>
              <a:t>both labeled and unlabeled data to build better classifiers</a:t>
            </a:r>
          </a:p>
          <a:p>
            <a:pPr lvl="1"/>
            <a:r>
              <a:rPr lang="en-US" dirty="0" smtClean="0"/>
              <a:t>Labeled data: Known PE </a:t>
            </a:r>
            <a:r>
              <a:rPr lang="en-US" dirty="0" err="1" smtClean="0"/>
              <a:t>sbjs</a:t>
            </a:r>
            <a:r>
              <a:rPr lang="en-US" dirty="0" smtClean="0"/>
              <a:t> &amp; behaviors</a:t>
            </a:r>
          </a:p>
          <a:p>
            <a:pPr lvl="1"/>
            <a:r>
              <a:rPr lang="en-US" dirty="0" smtClean="0"/>
              <a:t>Unlabeled data: New </a:t>
            </a:r>
            <a:r>
              <a:rPr lang="en-US" dirty="0" err="1" smtClean="0"/>
              <a:t>sbjs</a:t>
            </a:r>
            <a:r>
              <a:rPr lang="en-US" dirty="0" smtClean="0"/>
              <a:t> &amp; behaviors</a:t>
            </a:r>
          </a:p>
          <a:p>
            <a:r>
              <a:rPr lang="en-US" dirty="0" smtClean="0"/>
              <a:t>Iteratively find unlabeled data that is </a:t>
            </a:r>
            <a:r>
              <a:rPr lang="en-US" dirty="0" smtClean="0"/>
              <a:t>close to </a:t>
            </a:r>
            <a:r>
              <a:rPr lang="en-US" dirty="0" smtClean="0"/>
              <a:t>labeled data, and assign that label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48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458200" cy="1143000"/>
          </a:xfrm>
        </p:spPr>
        <p:txBody>
          <a:bodyPr/>
          <a:lstStyle/>
          <a:p>
            <a:r>
              <a:rPr lang="en-US" dirty="0" smtClean="0"/>
              <a:t>Human-centric </a:t>
            </a:r>
            <a:br>
              <a:rPr lang="en-US" dirty="0" smtClean="0"/>
            </a:br>
            <a:r>
              <a:rPr lang="en-US" dirty="0" smtClean="0"/>
              <a:t>Security Policy Analysis</a:t>
            </a:r>
            <a:endParaRPr lang="en-US" alt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7848600" cy="4191000"/>
          </a:xfrm>
        </p:spPr>
        <p:txBody>
          <a:bodyPr/>
          <a:lstStyle/>
          <a:p>
            <a:r>
              <a:rPr lang="en-US" altLang="en-US" dirty="0" smtClean="0"/>
              <a:t>Previously,</a:t>
            </a:r>
          </a:p>
          <a:p>
            <a:pPr lvl="1"/>
            <a:r>
              <a:rPr lang="en-US" altLang="en-US" dirty="0" smtClean="0"/>
              <a:t>Automated Service Discovery in Networks</a:t>
            </a:r>
            <a:endParaRPr lang="en-US" altLang="en-US" dirty="0"/>
          </a:p>
          <a:p>
            <a:pPr lvl="1"/>
            <a:r>
              <a:rPr lang="en-US" altLang="en-US" dirty="0" smtClean="0"/>
              <a:t>Automated Analysis and Snort Rule Generation for </a:t>
            </a:r>
            <a:r>
              <a:rPr lang="en-US" altLang="en-US" dirty="0" err="1" smtClean="0"/>
              <a:t>Metasploit</a:t>
            </a:r>
            <a:r>
              <a:rPr lang="en-US" altLang="en-US" dirty="0" smtClean="0"/>
              <a:t>-like Exploits</a:t>
            </a:r>
            <a:endParaRPr lang="en-US" altLang="en-US" dirty="0"/>
          </a:p>
          <a:p>
            <a:r>
              <a:rPr lang="en-US" altLang="en-US" dirty="0" smtClean="0"/>
              <a:t>Now</a:t>
            </a:r>
            <a:endParaRPr lang="en-US" altLang="en-US" dirty="0"/>
          </a:p>
          <a:p>
            <a:pPr lvl="1"/>
            <a:r>
              <a:rPr lang="en-US" altLang="en-US" dirty="0" smtClean="0"/>
              <a:t>Enhancing SEAndroid Policy by Learning from Security </a:t>
            </a:r>
            <a:r>
              <a:rPr lang="en-US" altLang="en-US" dirty="0" smtClean="0"/>
              <a:t>Analysts (work-in-progress)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Subject-Behavior Bipartite</a:t>
            </a:r>
            <a:br>
              <a:rPr lang="en-US" dirty="0" smtClean="0"/>
            </a:br>
            <a:r>
              <a:rPr lang="en-US" dirty="0" smtClean="0"/>
              <a:t>Knowledge Graph Expansion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2" y="2209800"/>
            <a:ext cx="8321892" cy="21336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0868" y="4495800"/>
                <a:ext cx="8674100" cy="1817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2000" dirty="0" smtClean="0"/>
                  <a:t>If a new behavior is found being performed by at least </a:t>
                </a:r>
                <a:r>
                  <a:rPr lang="en-US" sz="2000" i="1" dirty="0" smtClean="0"/>
                  <a:t>k</a:t>
                </a:r>
                <a:r>
                  <a:rPr lang="en-US" sz="2000" dirty="0" smtClean="0"/>
                  <a:t> known PE </a:t>
                </a:r>
                <a:r>
                  <a:rPr lang="en-US" sz="2000" dirty="0" err="1" smtClean="0"/>
                  <a:t>sbjs</a:t>
                </a:r>
                <a:r>
                  <a:rPr lang="en-US" sz="2000" dirty="0" smtClean="0"/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 dirty="0"/>
                          <m:t>n</m:t>
                        </m:r>
                        <m:r>
                          <m:rPr>
                            <m:nor/>
                          </m:rPr>
                          <a:rPr lang="en-US" sz="2000" i="1" dirty="0"/>
                          <m:t>(</m:t>
                        </m:r>
                        <m:r>
                          <m:rPr>
                            <m:nor/>
                          </m:rPr>
                          <a:rPr lang="en-US" sz="2000" i="1" dirty="0"/>
                          <m:t>known</m:t>
                        </m:r>
                        <m:r>
                          <m:rPr>
                            <m:nor/>
                          </m:rPr>
                          <a:rPr lang="en-US" sz="2000" i="1" dirty="0"/>
                          <m:t>_</m:t>
                        </m:r>
                        <m:r>
                          <m:rPr>
                            <m:nor/>
                          </m:rPr>
                          <a:rPr lang="en-US" sz="2000" i="1" dirty="0"/>
                          <m:t>sbjs</m:t>
                        </m:r>
                        <m:r>
                          <m:rPr>
                            <m:nor/>
                          </m:rPr>
                          <a:rPr lang="en-US" sz="2000" i="1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i="1" dirty="0"/>
                          <m:t>n</m:t>
                        </m:r>
                        <m:r>
                          <m:rPr>
                            <m:nor/>
                          </m:rPr>
                          <a:rPr lang="en-US" sz="2000" i="1" dirty="0"/>
                          <m:t>(</m:t>
                        </m:r>
                        <m:r>
                          <m:rPr>
                            <m:nor/>
                          </m:rPr>
                          <a:rPr lang="en-US" sz="2000" i="1" dirty="0"/>
                          <m:t>total</m:t>
                        </m:r>
                        <m:r>
                          <m:rPr>
                            <m:nor/>
                          </m:rPr>
                          <a:rPr lang="en-US" sz="2000" i="1" dirty="0"/>
                          <m:t>_</m:t>
                        </m:r>
                        <m:r>
                          <m:rPr>
                            <m:nor/>
                          </m:rPr>
                          <a:rPr lang="en-US" sz="2000" i="1" dirty="0"/>
                          <m:t>sbjs</m:t>
                        </m:r>
                        <m:r>
                          <m:rPr>
                            <m:nor/>
                          </m:rPr>
                          <a:rPr lang="en-US" sz="2000" i="1" dirty="0"/>
                          <m:t>)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 smtClean="0"/>
                  <a:t>, then we include it as a new PE behavior.</a:t>
                </a:r>
              </a:p>
              <a:p>
                <a:pPr marL="342900" indent="-342900">
                  <a:buAutoNum type="arabicPeriod"/>
                </a:pPr>
                <a:r>
                  <a:rPr lang="en-US" sz="2000" dirty="0" smtClean="0"/>
                  <a:t>If a new </a:t>
                </a:r>
                <a:r>
                  <a:rPr lang="en-US" sz="2000" dirty="0" err="1" smtClean="0"/>
                  <a:t>sbj</a:t>
                </a:r>
                <a:r>
                  <a:rPr lang="en-US" sz="2000" dirty="0" smtClean="0"/>
                  <a:t> is found performing at least </a:t>
                </a:r>
                <a:r>
                  <a:rPr lang="en-US" sz="2000" i="1" dirty="0" smtClean="0"/>
                  <a:t>k</a:t>
                </a:r>
                <a:r>
                  <a:rPr lang="en-US" sz="2000" dirty="0" smtClean="0"/>
                  <a:t> known PE behaviors,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i="1" dirty="0"/>
                          <m:t>n</m:t>
                        </m:r>
                        <m:r>
                          <m:rPr>
                            <m:nor/>
                          </m:rPr>
                          <a:rPr lang="en-US" sz="2000" i="1" dirty="0"/>
                          <m:t>(</m:t>
                        </m:r>
                        <m:r>
                          <m:rPr>
                            <m:nor/>
                          </m:rPr>
                          <a:rPr lang="en-US" sz="2000" i="1" dirty="0"/>
                          <m:t>known</m:t>
                        </m:r>
                        <m:r>
                          <m:rPr>
                            <m:nor/>
                          </m:rPr>
                          <a:rPr lang="en-US" sz="2000" i="1" dirty="0"/>
                          <m:t>_</m:t>
                        </m:r>
                        <m:r>
                          <m:rPr>
                            <m:nor/>
                          </m:rPr>
                          <a:rPr lang="en-US" sz="2000" b="0" i="1" dirty="0" smtClean="0"/>
                          <m:t>behaviors</m:t>
                        </m:r>
                        <m:r>
                          <m:rPr>
                            <m:nor/>
                          </m:rPr>
                          <a:rPr lang="en-US" sz="2000" i="1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i="1" dirty="0"/>
                          <m:t>n</m:t>
                        </m:r>
                        <m:r>
                          <m:rPr>
                            <m:nor/>
                          </m:rPr>
                          <a:rPr lang="en-US" sz="2000" i="1" dirty="0"/>
                          <m:t>(</m:t>
                        </m:r>
                        <m:r>
                          <m:rPr>
                            <m:nor/>
                          </m:rPr>
                          <a:rPr lang="en-US" sz="2000" i="1" dirty="0"/>
                          <m:t>total</m:t>
                        </m:r>
                        <m:r>
                          <m:rPr>
                            <m:nor/>
                          </m:rPr>
                          <a:rPr lang="en-US" sz="2000" i="1" dirty="0"/>
                          <m:t>_</m:t>
                        </m:r>
                        <m:r>
                          <m:rPr>
                            <m:nor/>
                          </m:rPr>
                          <a:rPr lang="en-US" sz="2000" b="0" i="1" dirty="0" smtClean="0"/>
                          <m:t>behaviors</m:t>
                        </m:r>
                        <m:r>
                          <m:rPr>
                            <m:nor/>
                          </m:rPr>
                          <a:rPr lang="en-US" sz="2000" i="1" dirty="0"/>
                          <m:t>)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 smtClean="0"/>
                  <a:t>, then we include it as a new PE </a:t>
                </a:r>
                <a:r>
                  <a:rPr lang="en-US" sz="2000" dirty="0" err="1" smtClean="0"/>
                  <a:t>sbj</a:t>
                </a:r>
                <a:r>
                  <a:rPr lang="en-US" sz="2000" dirty="0" smtClean="0"/>
                  <a:t>. 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68" y="4495800"/>
                <a:ext cx="8674100" cy="1817036"/>
              </a:xfrm>
              <a:prstGeom prst="rect">
                <a:avLst/>
              </a:prstGeom>
              <a:blipFill rotWithShape="0">
                <a:blip r:embed="rId4"/>
                <a:stretch>
                  <a:fillRect l="-632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0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Expansion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534400" cy="5105400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en-US" sz="2400" dirty="0" smtClean="0"/>
              <a:t>One app “</a:t>
            </a:r>
            <a:r>
              <a:rPr lang="en-US" sz="2400" dirty="0" err="1" smtClean="0"/>
              <a:t>com.huluxia.gametools</a:t>
            </a:r>
            <a:r>
              <a:rPr lang="en-US" sz="2400" dirty="0" smtClean="0"/>
              <a:t>” in audit logs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 smtClean="0"/>
              <a:t>1. Initially, match with a </a:t>
            </a:r>
            <a:r>
              <a:rPr lang="en-US" sz="2400" dirty="0" err="1" smtClean="0"/>
              <a:t>neverallow</a:t>
            </a:r>
            <a:r>
              <a:rPr lang="en-US" sz="2400" dirty="0" smtClean="0"/>
              <a:t> rule in existing policy: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com.huluxia.gametools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kill, </a:t>
            </a:r>
            <a:r>
              <a:rPr lang="en-US" sz="20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process_with_diff_uid</a:t>
            </a:r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 smtClean="0">
                <a:cs typeface="Courier New" panose="02070309020205020404" pitchFamily="49" charset="0"/>
              </a:rPr>
              <a:t>2. Find other operations performed by the same </a:t>
            </a:r>
            <a:r>
              <a:rPr lang="en-US" sz="2400" dirty="0" err="1" smtClean="0">
                <a:cs typeface="Courier New" panose="02070309020205020404" pitchFamily="49" charset="0"/>
              </a:rPr>
              <a:t>subj</a:t>
            </a:r>
            <a:endParaRPr lang="en-US" sz="2400" dirty="0">
              <a:cs typeface="Courier New" panose="02070309020205020404" pitchFamily="49" charset="0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com.huluxia.gametools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open, /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/mem&gt;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com.huluxia.gametools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open, /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/input&gt;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com.huluxia.gametools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ptrace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process_with_diff_uid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>
                <a:cs typeface="Courier New" panose="02070309020205020404" pitchFamily="49" charset="0"/>
              </a:rPr>
              <a:t>3. </a:t>
            </a:r>
            <a:r>
              <a:rPr lang="en-US" sz="2400" dirty="0" smtClean="0">
                <a:cs typeface="Courier New" panose="02070309020205020404" pitchFamily="49" charset="0"/>
              </a:rPr>
              <a:t>Find other </a:t>
            </a:r>
            <a:r>
              <a:rPr lang="en-US" sz="2400" dirty="0" err="1" smtClean="0">
                <a:cs typeface="Courier New" panose="02070309020205020404" pitchFamily="49" charset="0"/>
              </a:rPr>
              <a:t>subjs</a:t>
            </a:r>
            <a:r>
              <a:rPr lang="en-US" sz="2400" dirty="0" smtClean="0">
                <a:cs typeface="Courier New" panose="02070309020205020404" pitchFamily="49" charset="0"/>
              </a:rPr>
              <a:t> performing the same operations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cn.maocai.gamekiller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open, /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/input&gt;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&lt;com.x0.strai.frep, open, /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/input&gt;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com.cih.gamecih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open, /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/input&gt;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……</a:t>
            </a:r>
            <a:endParaRPr lang="en-US" sz="2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457200">
              <a:buFont typeface="+mj-lt"/>
              <a:buAutoNum type="arabicPeriod"/>
            </a:pPr>
            <a:endParaRPr lang="en-US" sz="2400" dirty="0" smtClean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 smtClean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 smtClean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 smtClean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 smtClean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 smtClean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 smtClean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 smtClean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 smtClean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 smtClean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 smtClean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 smtClean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 smtClean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 smtClean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 smtClean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 smtClean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 smtClean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4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85" y="2079171"/>
            <a:ext cx="2975316" cy="286190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Refinement Recommendation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22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501093" y="1378202"/>
            <a:ext cx="1254018" cy="1745998"/>
          </a:xfrm>
          <a:prstGeom prst="line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lgDash"/>
          </a:ln>
        </p:spPr>
      </p:cxnSp>
      <p:sp>
        <p:nvSpPr>
          <p:cNvPr id="9" name="TextBox 8"/>
          <p:cNvSpPr txBox="1"/>
          <p:nvPr/>
        </p:nvSpPr>
        <p:spPr>
          <a:xfrm>
            <a:off x="529293" y="1378202"/>
            <a:ext cx="2971800" cy="4278094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Behavior: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&lt;open, /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/input&gt;</a:t>
            </a:r>
          </a:p>
          <a:p>
            <a:r>
              <a:rPr lang="en-US" sz="1600" b="0" i="0" u="none" strike="noStrike" baseline="0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/</a:t>
            </a:r>
            <a:r>
              <a:rPr lang="en-US" sz="1600" b="0" i="0" u="none" strike="noStrike" baseline="0" dirty="0" err="1" smtClean="0">
                <a:solidFill>
                  <a:srgbClr val="00B0F0"/>
                </a:solidFill>
                <a:latin typeface="Courier New" panose="02070309020205020404" pitchFamily="49" charset="0"/>
              </a:rPr>
              <a:t>dev</a:t>
            </a:r>
            <a:r>
              <a:rPr lang="en-US" sz="1600" b="0" i="0" u="none" strike="noStrike" baseline="0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/input/.* </a:t>
            </a:r>
            <a:r>
              <a:rPr lang="en-US" sz="1600" b="0" i="0" u="none" strike="noStrike" baseline="0" dirty="0" err="1" smtClean="0">
                <a:solidFill>
                  <a:srgbClr val="00B0F0"/>
                </a:solidFill>
                <a:latin typeface="Courier New" panose="02070309020205020404" pitchFamily="49" charset="0"/>
              </a:rPr>
              <a:t>input_device</a:t>
            </a:r>
            <a:endParaRPr lang="en-US" sz="1600" dirty="0">
              <a:solidFill>
                <a:srgbClr val="00B0F0"/>
              </a:solidFill>
              <a:latin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Subjects: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com.huluxia.gametools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cn.maocai.gamekiller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</a:rPr>
              <a:t>com.x0.strai.freq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com.cih.gamecih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600" b="0" i="0" u="none" strike="noStrike" baseline="0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&lt;</a:t>
            </a:r>
            <a:r>
              <a:rPr lang="en-US" sz="1600" b="0" i="0" u="none" strike="noStrike" baseline="0" dirty="0" err="1" smtClean="0">
                <a:solidFill>
                  <a:srgbClr val="00B0F0"/>
                </a:solidFill>
                <a:latin typeface="Courier New" panose="02070309020205020404" pitchFamily="49" charset="0"/>
              </a:rPr>
              <a:t>untrusted_app</a:t>
            </a:r>
            <a:r>
              <a:rPr lang="en-US" sz="1600" b="0" i="0" u="none" strike="noStrike" baseline="0" dirty="0" smtClean="0">
                <a:solidFill>
                  <a:srgbClr val="00B0F0"/>
                </a:solidFill>
                <a:latin typeface="Courier New" panose="02070309020205020404" pitchFamily="49" charset="0"/>
              </a:rPr>
              <a:t>&gt;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600" b="1" i="0" u="none" strike="noStrike" baseline="0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neverallow</a:t>
            </a:r>
            <a:r>
              <a:rPr lang="en-US" sz="1600" b="1" i="0" u="none" strike="noStrike" baseline="0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i="0" u="none" strike="noStrike" baseline="0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untrusted_app</a:t>
            </a:r>
            <a:r>
              <a:rPr lang="en-US" sz="1600" b="1" i="0" u="none" strike="noStrike" baseline="0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i="0" u="none" strike="noStrike" baseline="0" dirty="0" err="1" smtClean="0">
                <a:solidFill>
                  <a:srgbClr val="FF0000"/>
                </a:solidFill>
                <a:latin typeface="Courier New" panose="02070309020205020404" pitchFamily="49" charset="0"/>
              </a:rPr>
              <a:t>input_device:chr_file</a:t>
            </a:r>
            <a:r>
              <a:rPr lang="en-US" sz="1600" b="1" i="0" u="none" strike="noStrike" baseline="0" dirty="0" smtClean="0">
                <a:solidFill>
                  <a:srgbClr val="FF0000"/>
                </a:solidFill>
                <a:latin typeface="Courier New" panose="02070309020205020404" pitchFamily="49" charset="0"/>
              </a:rPr>
              <a:t> {read}</a:t>
            </a:r>
            <a:endParaRPr lang="en-US" sz="1600" b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501093" y="3886200"/>
            <a:ext cx="1254018" cy="1770096"/>
          </a:xfrm>
          <a:prstGeom prst="line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lgDash"/>
          </a:ln>
        </p:spPr>
      </p:cxnSp>
      <p:sp>
        <p:nvSpPr>
          <p:cNvPr id="18" name="TextBox 17"/>
          <p:cNvSpPr txBox="1"/>
          <p:nvPr/>
        </p:nvSpPr>
        <p:spPr>
          <a:xfrm>
            <a:off x="6361059" y="838200"/>
            <a:ext cx="2670282" cy="5016758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0000"/>
                </a:solidFill>
                <a:latin typeface="Courier New" panose="02070309020205020404" pitchFamily="49" charset="0"/>
              </a:defRPr>
            </a:lvl1pPr>
          </a:lstStyle>
          <a:p>
            <a:r>
              <a:rPr lang="en-US" dirty="0"/>
              <a:t>Behavior:</a:t>
            </a:r>
          </a:p>
          <a:p>
            <a:r>
              <a:rPr lang="en-US" dirty="0"/>
              <a:t>&lt;open, /data/</a:t>
            </a:r>
            <a:r>
              <a:rPr lang="en-US" dirty="0" err="1"/>
              <a:t>misc</a:t>
            </a:r>
            <a:r>
              <a:rPr lang="en-US" dirty="0"/>
              <a:t>/</a:t>
            </a:r>
            <a:r>
              <a:rPr lang="en-US" dirty="0" err="1"/>
              <a:t>zoneinfo</a:t>
            </a:r>
            <a:r>
              <a:rPr lang="en-US" dirty="0"/>
              <a:t>/</a:t>
            </a:r>
            <a:r>
              <a:rPr lang="en-US" dirty="0" err="1"/>
              <a:t>tzdata</a:t>
            </a:r>
            <a:r>
              <a:rPr lang="en-US" dirty="0"/>
              <a:t>&gt;</a:t>
            </a:r>
          </a:p>
          <a:p>
            <a:r>
              <a:rPr lang="en-US" dirty="0">
                <a:solidFill>
                  <a:srgbClr val="00B0F0"/>
                </a:solidFill>
              </a:rPr>
              <a:t>/data/.* </a:t>
            </a:r>
            <a:r>
              <a:rPr lang="en-US" dirty="0" err="1">
                <a:solidFill>
                  <a:srgbClr val="00B0F0"/>
                </a:solidFill>
              </a:rPr>
              <a:t>system_file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/data/</a:t>
            </a:r>
            <a:r>
              <a:rPr lang="en-US" b="1" dirty="0" err="1">
                <a:solidFill>
                  <a:srgbClr val="FF0000"/>
                </a:solidFill>
              </a:rPr>
              <a:t>misc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zoneinfo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tzdata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tzdata_file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Subjects:</a:t>
            </a:r>
          </a:p>
          <a:p>
            <a:r>
              <a:rPr lang="en-US" dirty="0"/>
              <a:t>/system/bin/</a:t>
            </a:r>
            <a:r>
              <a:rPr lang="en-US" dirty="0" err="1"/>
              <a:t>qmuxd</a:t>
            </a:r>
            <a:endParaRPr lang="en-US" dirty="0"/>
          </a:p>
          <a:p>
            <a:r>
              <a:rPr lang="en-US" dirty="0"/>
              <a:t>/</a:t>
            </a:r>
            <a:r>
              <a:rPr lang="en-US" dirty="0" smtClean="0"/>
              <a:t>system/bin/</a:t>
            </a:r>
            <a:r>
              <a:rPr lang="en-US" dirty="0" err="1" smtClean="0"/>
              <a:t>dhcpcd</a:t>
            </a:r>
            <a:endParaRPr lang="en-US" dirty="0"/>
          </a:p>
          <a:p>
            <a:r>
              <a:rPr lang="en-US" dirty="0"/>
              <a:t>/system/bin/</a:t>
            </a:r>
            <a:r>
              <a:rPr lang="en-US" dirty="0" err="1"/>
              <a:t>time_daemon</a:t>
            </a:r>
            <a:endParaRPr lang="en-US" dirty="0"/>
          </a:p>
          <a:p>
            <a:r>
              <a:rPr lang="en-US" dirty="0"/>
              <a:t>/system/bin/</a:t>
            </a:r>
            <a:r>
              <a:rPr lang="en-US" dirty="0" err="1"/>
              <a:t>hostapd</a:t>
            </a:r>
            <a:endParaRPr lang="en-US" dirty="0"/>
          </a:p>
          <a:p>
            <a:endParaRPr lang="en-US" dirty="0"/>
          </a:p>
          <a:p>
            <a:r>
              <a:rPr lang="en-US" dirty="0"/>
              <a:t>=&gt;</a:t>
            </a:r>
          </a:p>
          <a:p>
            <a:r>
              <a:rPr lang="en-US" b="1" dirty="0">
                <a:solidFill>
                  <a:srgbClr val="FF0000"/>
                </a:solidFill>
              </a:rPr>
              <a:t>allow { </a:t>
            </a:r>
            <a:r>
              <a:rPr lang="en-US" b="1" dirty="0" err="1">
                <a:solidFill>
                  <a:srgbClr val="FF0000"/>
                </a:solidFill>
              </a:rPr>
              <a:t>qmuxd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dhcpcd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time_daemon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hostapd</a:t>
            </a:r>
            <a:r>
              <a:rPr lang="en-US" b="1" dirty="0">
                <a:solidFill>
                  <a:srgbClr val="FF0000"/>
                </a:solidFill>
              </a:rPr>
              <a:t> } </a:t>
            </a:r>
            <a:r>
              <a:rPr lang="en-US" b="1" dirty="0" err="1">
                <a:solidFill>
                  <a:srgbClr val="FF0000"/>
                </a:solidFill>
              </a:rPr>
              <a:t>tzdata_file:file</a:t>
            </a:r>
            <a:r>
              <a:rPr lang="en-US" b="1" dirty="0">
                <a:solidFill>
                  <a:srgbClr val="FF0000"/>
                </a:solidFill>
              </a:rPr>
              <a:t> {read}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5486400" y="838200"/>
            <a:ext cx="874659" cy="1371600"/>
          </a:xfrm>
          <a:prstGeom prst="line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lgDash"/>
          </a:ln>
        </p:spPr>
      </p:cxnSp>
      <p:cxnSp>
        <p:nvCxnSpPr>
          <p:cNvPr id="22" name="Straight Connector 21"/>
          <p:cNvCxnSpPr/>
          <p:nvPr/>
        </p:nvCxnSpPr>
        <p:spPr>
          <a:xfrm>
            <a:off x="5581237" y="4668997"/>
            <a:ext cx="779822" cy="1185961"/>
          </a:xfrm>
          <a:prstGeom prst="line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lgDash"/>
          </a:ln>
        </p:spPr>
      </p:cxnSp>
      <p:sp>
        <p:nvSpPr>
          <p:cNvPr id="23" name="TextBox 22"/>
          <p:cNvSpPr txBox="1"/>
          <p:nvPr/>
        </p:nvSpPr>
        <p:spPr>
          <a:xfrm>
            <a:off x="1066800" y="5757507"/>
            <a:ext cx="6400800" cy="1077218"/>
          </a:xfrm>
          <a:prstGeom prst="rect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0000"/>
                </a:solidFill>
                <a:latin typeface="Courier New" panose="02070309020205020404" pitchFamily="49" charset="0"/>
              </a:defRPr>
            </a:lvl1pPr>
          </a:lstStyle>
          <a:p>
            <a:r>
              <a:rPr lang="en-US" dirty="0"/>
              <a:t>Subject: </a:t>
            </a:r>
            <a:r>
              <a:rPr lang="en-US" dirty="0" err="1"/>
              <a:t>com.googlecode.android.wifi.tether</a:t>
            </a:r>
            <a:endParaRPr lang="en-US" dirty="0"/>
          </a:p>
          <a:p>
            <a:r>
              <a:rPr lang="en-US" dirty="0"/>
              <a:t>Behavior:</a:t>
            </a:r>
          </a:p>
          <a:p>
            <a:r>
              <a:rPr lang="en-US" dirty="0"/>
              <a:t>&lt;open, /data/</a:t>
            </a:r>
            <a:r>
              <a:rPr lang="en-US" dirty="0" err="1"/>
              <a:t>misc</a:t>
            </a:r>
            <a:r>
              <a:rPr lang="en-US" dirty="0"/>
              <a:t>/</a:t>
            </a:r>
            <a:r>
              <a:rPr lang="en-US" dirty="0" err="1"/>
              <a:t>zoneinfo</a:t>
            </a:r>
            <a:r>
              <a:rPr lang="en-US" dirty="0"/>
              <a:t>/</a:t>
            </a:r>
            <a:r>
              <a:rPr lang="en-US" dirty="0" err="1"/>
              <a:t>tzdata</a:t>
            </a:r>
            <a:r>
              <a:rPr lang="en-US" dirty="0"/>
              <a:t>&gt;</a:t>
            </a:r>
          </a:p>
          <a:p>
            <a:r>
              <a:rPr lang="en-US" dirty="0">
                <a:solidFill>
                  <a:srgbClr val="00B0F0"/>
                </a:solidFill>
              </a:rPr>
              <a:t>&lt;</a:t>
            </a:r>
            <a:r>
              <a:rPr lang="en-US" dirty="0" err="1">
                <a:solidFill>
                  <a:srgbClr val="00B0F0"/>
                </a:solidFill>
              </a:rPr>
              <a:t>init_module</a:t>
            </a:r>
            <a:r>
              <a:rPr lang="en-US" dirty="0">
                <a:solidFill>
                  <a:srgbClr val="00B0F0"/>
                </a:solidFill>
              </a:rPr>
              <a:t>/</a:t>
            </a:r>
            <a:r>
              <a:rPr lang="en-US" dirty="0" err="1">
                <a:solidFill>
                  <a:srgbClr val="00B0F0"/>
                </a:solidFill>
              </a:rPr>
              <a:t>delete_module</a:t>
            </a:r>
            <a:r>
              <a:rPr lang="en-US" dirty="0" smtClean="0">
                <a:solidFill>
                  <a:srgbClr val="00B0F0"/>
                </a:solidFill>
              </a:rPr>
              <a:t>&gt;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5" name="Straight Connector 24"/>
          <p:cNvCxnSpPr>
            <a:endCxn id="23" idx="0"/>
          </p:cNvCxnSpPr>
          <p:nvPr/>
        </p:nvCxnSpPr>
        <p:spPr>
          <a:xfrm flipH="1">
            <a:off x="4267200" y="4191000"/>
            <a:ext cx="487911" cy="1566507"/>
          </a:xfrm>
          <a:prstGeom prst="line">
            <a:avLst/>
          </a:prstGeom>
          <a:noFill/>
          <a:ln w="3175">
            <a:solidFill>
              <a:schemeClr val="accent3">
                <a:lumMod val="50000"/>
              </a:schemeClr>
            </a:solidFill>
            <a:prstDash val="lgDash"/>
          </a:ln>
        </p:spPr>
      </p:cxnSp>
    </p:spTree>
    <p:extLst>
      <p:ext uri="{BB962C8B-B14F-4D97-AF65-F5344CB8AC3E}">
        <p14:creationId xmlns:p14="http://schemas.microsoft.com/office/powerpoint/2010/main" val="411119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8" grpId="0" animBg="1"/>
      <p:bldP spid="18" grpId="1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534400" cy="4114800"/>
          </a:xfrm>
        </p:spPr>
        <p:txBody>
          <a:bodyPr/>
          <a:lstStyle/>
          <a:p>
            <a:r>
              <a:rPr lang="en-US" dirty="0" smtClean="0"/>
              <a:t>8-node Hadoop Cluster, 256 GB Memory. </a:t>
            </a:r>
          </a:p>
          <a:p>
            <a:r>
              <a:rPr lang="en-US" dirty="0" smtClean="0"/>
              <a:t>Use Distributed SQL (“Impala”) on HDFS. </a:t>
            </a:r>
          </a:p>
          <a:p>
            <a:r>
              <a:rPr lang="en-US" dirty="0" smtClean="0"/>
              <a:t>SLOC: 15K Java + 5K SQL</a:t>
            </a:r>
          </a:p>
          <a:p>
            <a:r>
              <a:rPr lang="en-US" dirty="0" smtClean="0"/>
              <a:t>Raw data is TB-level. After table compression, log data almost 200GB.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6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Samsung Audit Log </a:t>
            </a:r>
            <a:r>
              <a:rPr lang="en-US" dirty="0" err="1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8876"/>
            <a:ext cx="8534400" cy="4114800"/>
          </a:xfrm>
        </p:spPr>
        <p:txBody>
          <a:bodyPr/>
          <a:lstStyle/>
          <a:p>
            <a:r>
              <a:rPr lang="en-US" dirty="0" smtClean="0"/>
              <a:t>Time Period: 2014-01-01 to 2014-08-31</a:t>
            </a:r>
          </a:p>
          <a:p>
            <a:r>
              <a:rPr lang="en-US" dirty="0" smtClean="0"/>
              <a:t>Total Valid Log Count (contain both AVC denials &amp; </a:t>
            </a:r>
            <a:r>
              <a:rPr lang="en-US" dirty="0" err="1" smtClean="0"/>
              <a:t>syscalls</a:t>
            </a:r>
            <a:r>
              <a:rPr lang="en-US" dirty="0" smtClean="0"/>
              <a:t>): 27,095,967</a:t>
            </a:r>
          </a:p>
          <a:p>
            <a:r>
              <a:rPr lang="en-US" dirty="0" smtClean="0"/>
              <a:t>Total Unique AVC Denials: 10,569</a:t>
            </a:r>
          </a:p>
          <a:p>
            <a:r>
              <a:rPr lang="en-US" dirty="0" smtClean="0"/>
              <a:t>Total </a:t>
            </a:r>
            <a:r>
              <a:rPr lang="en-US" dirty="0" err="1" smtClean="0"/>
              <a:t>Syscall</a:t>
            </a:r>
            <a:r>
              <a:rPr lang="en-US" dirty="0" smtClean="0"/>
              <a:t> executables: 2,387 </a:t>
            </a:r>
          </a:p>
          <a:p>
            <a:r>
              <a:rPr lang="en-US" dirty="0" smtClean="0"/>
              <a:t>Total Subjects (binary exe/app package name): 1,069</a:t>
            </a:r>
          </a:p>
          <a:p>
            <a:r>
              <a:rPr lang="en-US" dirty="0" smtClean="0"/>
              <a:t>Total Non-built-in Subjects: 950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3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</a:t>
            </a:r>
            <a:r>
              <a:rPr lang="en-US" dirty="0" err="1" smtClean="0"/>
              <a:t>Syscall</a:t>
            </a:r>
            <a:r>
              <a:rPr lang="en-US" dirty="0" smtClean="0"/>
              <a:t>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305800" cy="5181600"/>
          </a:xfrm>
        </p:spPr>
        <p:txBody>
          <a:bodyPr/>
          <a:lstStyle/>
          <a:p>
            <a:r>
              <a:rPr lang="en-US" dirty="0" smtClean="0"/>
              <a:t>Total specific </a:t>
            </a:r>
            <a:r>
              <a:rPr lang="en-US" dirty="0" err="1" smtClean="0"/>
              <a:t>Syscall</a:t>
            </a:r>
            <a:r>
              <a:rPr lang="en-US" dirty="0" smtClean="0"/>
              <a:t> operations </a:t>
            </a:r>
            <a:br>
              <a:rPr lang="en-US" dirty="0" smtClean="0"/>
            </a:br>
            <a:r>
              <a:rPr lang="en-US" dirty="0" smtClean="0"/>
              <a:t>&lt;</a:t>
            </a:r>
            <a:r>
              <a:rPr lang="en-US" dirty="0" err="1" smtClean="0"/>
              <a:t>subj</a:t>
            </a:r>
            <a:r>
              <a:rPr lang="en-US" dirty="0" smtClean="0"/>
              <a:t>, </a:t>
            </a:r>
            <a:r>
              <a:rPr lang="en-US" dirty="0" err="1" smtClean="0"/>
              <a:t>syscall</a:t>
            </a:r>
            <a:r>
              <a:rPr lang="en-US" dirty="0" smtClean="0"/>
              <a:t>, </a:t>
            </a:r>
            <a:r>
              <a:rPr lang="en-US" dirty="0" err="1" smtClean="0"/>
              <a:t>obj</a:t>
            </a:r>
            <a:r>
              <a:rPr lang="en-US" dirty="0" smtClean="0"/>
              <a:t>&gt;: 503,467,355</a:t>
            </a:r>
          </a:p>
          <a:p>
            <a:r>
              <a:rPr lang="en-US" dirty="0" smtClean="0"/>
              <a:t>Apply Dimension Reduction</a:t>
            </a:r>
          </a:p>
          <a:p>
            <a:pPr lvl="1"/>
            <a:r>
              <a:rPr lang="en-US" dirty="0" smtClean="0"/>
              <a:t>Total Generalized Subject-Object </a:t>
            </a:r>
            <a:r>
              <a:rPr lang="en-US" dirty="0" smtClean="0"/>
              <a:t>Behaviors </a:t>
            </a:r>
            <a:r>
              <a:rPr lang="en-US" dirty="0" smtClean="0"/>
              <a:t>&lt;</a:t>
            </a:r>
            <a:r>
              <a:rPr lang="en-US" dirty="0" err="1" smtClean="0"/>
              <a:t>subj</a:t>
            </a:r>
            <a:r>
              <a:rPr lang="en-US" dirty="0" smtClean="0"/>
              <a:t>, category, </a:t>
            </a:r>
            <a:r>
              <a:rPr lang="en-US" dirty="0" err="1" smtClean="0"/>
              <a:t>generalized_obj</a:t>
            </a:r>
            <a:r>
              <a:rPr lang="en-US" dirty="0" smtClean="0"/>
              <a:t>&gt;:  7003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79" y="1763110"/>
            <a:ext cx="8534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Currently run 5 rounds, current threshold, k = 5, </a:t>
            </a:r>
            <a:r>
              <a:rPr lang="el-GR" sz="2400" i="1" dirty="0" smtClean="0"/>
              <a:t>σ</a:t>
            </a:r>
            <a:r>
              <a:rPr lang="en-US" sz="2400" i="1" dirty="0" smtClean="0"/>
              <a:t> = 0.75</a:t>
            </a:r>
            <a:endParaRPr lang="en-US" sz="2400" dirty="0" smtClean="0"/>
          </a:p>
          <a:p>
            <a:r>
              <a:rPr lang="en-US" sz="2400" dirty="0" smtClean="0"/>
              <a:t>Round 1: </a:t>
            </a:r>
            <a:r>
              <a:rPr lang="en-US" sz="2400" dirty="0" err="1" smtClean="0"/>
              <a:t>sbjs</a:t>
            </a:r>
            <a:r>
              <a:rPr lang="en-US" sz="2400" dirty="0" smtClean="0"/>
              <a:t> 280 (26.19%), behaviors 941 (13.44%)</a:t>
            </a:r>
          </a:p>
          <a:p>
            <a:r>
              <a:rPr lang="en-US" sz="2400" dirty="0" smtClean="0"/>
              <a:t>Round 2: </a:t>
            </a:r>
            <a:r>
              <a:rPr lang="en-US" sz="2400" dirty="0" err="1" smtClean="0"/>
              <a:t>sbjs</a:t>
            </a:r>
            <a:r>
              <a:rPr lang="en-US" sz="2400" dirty="0" smtClean="0"/>
              <a:t> 633 (59.21%), behaviors 4702 (67.12%)</a:t>
            </a:r>
          </a:p>
          <a:p>
            <a:r>
              <a:rPr lang="en-US" sz="2400" dirty="0" smtClean="0"/>
              <a:t>Round 3: </a:t>
            </a:r>
            <a:r>
              <a:rPr lang="en-US" sz="2400" dirty="0" err="1" smtClean="0"/>
              <a:t>sbjs</a:t>
            </a:r>
            <a:r>
              <a:rPr lang="en-US" sz="2400" dirty="0" smtClean="0"/>
              <a:t> 680 (63.61%), behaviors 5269 (75.24%)</a:t>
            </a:r>
          </a:p>
          <a:p>
            <a:r>
              <a:rPr lang="en-US" sz="2400" dirty="0" smtClean="0"/>
              <a:t>Round 4: </a:t>
            </a:r>
            <a:r>
              <a:rPr lang="en-US" sz="2400" dirty="0" err="1" smtClean="0"/>
              <a:t>sbjs</a:t>
            </a:r>
            <a:r>
              <a:rPr lang="en-US" sz="2400" dirty="0" smtClean="0"/>
              <a:t> 703 (65.76%), behaviors 5412 (77.28%)</a:t>
            </a:r>
          </a:p>
          <a:p>
            <a:r>
              <a:rPr lang="en-US" sz="2400" dirty="0" smtClean="0"/>
              <a:t>Round 5: </a:t>
            </a:r>
            <a:r>
              <a:rPr lang="en-US" sz="2400" dirty="0" err="1" smtClean="0"/>
              <a:t>sbjs</a:t>
            </a:r>
            <a:r>
              <a:rPr lang="en-US" sz="2400" dirty="0" smtClean="0"/>
              <a:t> 714 (66.79%), behaviors 5480 (78.25%)</a:t>
            </a:r>
          </a:p>
          <a:p>
            <a:r>
              <a:rPr lang="en-US" sz="2400" dirty="0" smtClean="0"/>
              <a:t>Left out </a:t>
            </a:r>
            <a:r>
              <a:rPr lang="en-US" sz="2400" dirty="0" err="1" smtClean="0"/>
              <a:t>sbjs</a:t>
            </a:r>
            <a:r>
              <a:rPr lang="en-US" sz="2400" dirty="0" smtClean="0"/>
              <a:t>: </a:t>
            </a:r>
            <a:r>
              <a:rPr lang="en-US" sz="2400" dirty="0" err="1" smtClean="0"/>
              <a:t>com.facebook.katana</a:t>
            </a:r>
            <a:r>
              <a:rPr lang="en-US" sz="2400" dirty="0" smtClean="0"/>
              <a:t>, /system/bin/</a:t>
            </a:r>
            <a:r>
              <a:rPr lang="en-US" sz="2400" dirty="0" err="1" smtClean="0"/>
              <a:t>dhcpcd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7079" y="4879021"/>
            <a:ext cx="2057400" cy="197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5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Visualization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105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4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105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3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534400" cy="4114800"/>
          </a:xfrm>
        </p:spPr>
        <p:txBody>
          <a:bodyPr/>
          <a:lstStyle/>
          <a:p>
            <a:r>
              <a:rPr lang="en-US" dirty="0" smtClean="0"/>
              <a:t>SEAndroid Background</a:t>
            </a:r>
          </a:p>
          <a:p>
            <a:r>
              <a:rPr lang="en-US" dirty="0" smtClean="0"/>
              <a:t>Motivation and Challenges</a:t>
            </a:r>
          </a:p>
          <a:p>
            <a:r>
              <a:rPr lang="en-US" dirty="0" smtClean="0"/>
              <a:t>EASEAndroid</a:t>
            </a:r>
          </a:p>
          <a:p>
            <a:pPr lvl="1"/>
            <a:r>
              <a:rPr lang="en-US" dirty="0" smtClean="0"/>
              <a:t>Subject-Behavior Classification</a:t>
            </a:r>
          </a:p>
          <a:p>
            <a:pPr lvl="1"/>
            <a:r>
              <a:rPr lang="en-US" dirty="0" smtClean="0"/>
              <a:t>Policy </a:t>
            </a:r>
            <a:r>
              <a:rPr lang="en-US" dirty="0" smtClean="0"/>
              <a:t>Refinement</a:t>
            </a:r>
            <a:endParaRPr lang="en-US" dirty="0" smtClean="0"/>
          </a:p>
          <a:p>
            <a:r>
              <a:rPr lang="en-US" dirty="0" smtClean="0"/>
              <a:t>Implementation &amp; </a:t>
            </a:r>
            <a:r>
              <a:rPr lang="en-US" dirty="0" smtClean="0"/>
              <a:t>Current Results</a:t>
            </a:r>
            <a:endParaRPr lang="en-US" dirty="0" smtClean="0"/>
          </a:p>
          <a:p>
            <a:r>
              <a:rPr lang="en-US" dirty="0" smtClean="0"/>
              <a:t>Future Work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2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105400"/>
          </a:xfrm>
        </p:spPr>
      </p:pic>
      <p:sp>
        <p:nvSpPr>
          <p:cNvPr id="8" name="Rounded Rectangle 7"/>
          <p:cNvSpPr/>
          <p:nvPr/>
        </p:nvSpPr>
        <p:spPr>
          <a:xfrm>
            <a:off x="5029200" y="3048000"/>
            <a:ext cx="16002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57150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Third-party app </a:t>
            </a:r>
            <a:r>
              <a:rPr lang="en-US" dirty="0" smtClean="0"/>
              <a:t>with “</a:t>
            </a:r>
            <a:r>
              <a:rPr lang="en-US" dirty="0" err="1" smtClean="0"/>
              <a:t>untrusted_app</a:t>
            </a:r>
            <a:r>
              <a:rPr lang="en-US" dirty="0" smtClean="0"/>
              <a:t>” type changes itself into “</a:t>
            </a:r>
            <a:r>
              <a:rPr lang="en-US" dirty="0" err="1" smtClean="0"/>
              <a:t>init</a:t>
            </a:r>
            <a:r>
              <a:rPr lang="en-US" dirty="0" smtClean="0"/>
              <a:t>” type. MALICIOUS!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5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534400" cy="4114800"/>
          </a:xfrm>
        </p:spPr>
        <p:txBody>
          <a:bodyPr/>
          <a:lstStyle/>
          <a:p>
            <a:r>
              <a:rPr lang="en-US" dirty="0" smtClean="0"/>
              <a:t>Evaluate with more datasets</a:t>
            </a:r>
          </a:p>
          <a:p>
            <a:r>
              <a:rPr lang="en-US" dirty="0" smtClean="0"/>
              <a:t>Measure False-Positive/False-Negative</a:t>
            </a:r>
          </a:p>
          <a:p>
            <a:r>
              <a:rPr lang="en-US" dirty="0" smtClean="0"/>
              <a:t>Feedback from Samsung policy engineers</a:t>
            </a:r>
          </a:p>
          <a:p>
            <a:r>
              <a:rPr lang="en-US" dirty="0" smtClean="0"/>
              <a:t>Refine to improve precision</a:t>
            </a:r>
          </a:p>
          <a:p>
            <a:r>
              <a:rPr lang="en-US" dirty="0" smtClean="0"/>
              <a:t>Submit for publication Spring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2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Enhanced Android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AutoShape 2" descr="Displaying figure1.gif"/>
          <p:cNvSpPr>
            <a:spLocks noChangeAspect="1" noChangeArrowheads="1"/>
          </p:cNvSpPr>
          <p:nvPr/>
        </p:nvSpPr>
        <p:spPr bwMode="auto">
          <a:xfrm>
            <a:off x="2895600" y="39242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18689"/>
            <a:ext cx="5772150" cy="36112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2209800"/>
            <a:ext cx="518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Android Framework &amp; Applications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72200" y="3429000"/>
            <a:ext cx="1143000" cy="1600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391400" y="3905250"/>
            <a:ext cx="457200" cy="3238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3524188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SEAndroid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71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305800" cy="4648200"/>
          </a:xfrm>
        </p:spPr>
        <p:txBody>
          <a:bodyPr/>
          <a:lstStyle/>
          <a:p>
            <a:r>
              <a:rPr lang="en-US" dirty="0" smtClean="0"/>
              <a:t>Based on </a:t>
            </a:r>
            <a:r>
              <a:rPr lang="en-US" dirty="0" err="1" smtClean="0"/>
              <a:t>SELinux</a:t>
            </a:r>
            <a:r>
              <a:rPr lang="en-US" dirty="0" smtClean="0"/>
              <a:t>, ported to Android since 4.3</a:t>
            </a:r>
          </a:p>
          <a:p>
            <a:r>
              <a:rPr lang="en-US" dirty="0" smtClean="0"/>
              <a:t>Mandatory Access Control </a:t>
            </a:r>
          </a:p>
          <a:p>
            <a:pPr lvl="1"/>
            <a:r>
              <a:rPr lang="en-US" dirty="0" smtClean="0"/>
              <a:t>confine flawed/malicious apps and reduce attack surface/limit damage from unauthorized operations</a:t>
            </a:r>
          </a:p>
          <a:p>
            <a:r>
              <a:rPr lang="en-US" dirty="0" smtClean="0"/>
              <a:t>Default policies: very permissive and unconfined (4.3/4.4) to enforced and more confined (5.0)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9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SEAndroid in Samsung KNOX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96" y="1449429"/>
            <a:ext cx="8135007" cy="4819992"/>
          </a:xfrm>
        </p:spPr>
      </p:pic>
      <p:sp>
        <p:nvSpPr>
          <p:cNvPr id="7" name="Rounded Rectangle 6"/>
          <p:cNvSpPr/>
          <p:nvPr/>
        </p:nvSpPr>
        <p:spPr>
          <a:xfrm>
            <a:off x="3771899" y="3592725"/>
            <a:ext cx="2209800" cy="533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34352" y="3555939"/>
            <a:ext cx="2209800" cy="533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SEAndroid Core: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534400" cy="3048000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 smtClean="0"/>
              <a:t>“Vendors don’t know how to write policies”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--@</a:t>
            </a:r>
            <a:r>
              <a:rPr lang="en-US" dirty="0" err="1" smtClean="0"/>
              <a:t>pof</a:t>
            </a:r>
            <a:r>
              <a:rPr lang="en-US" dirty="0" smtClean="0"/>
              <a:t> “Defeat SEAndroid” at </a:t>
            </a:r>
            <a:r>
              <a:rPr lang="en-US" dirty="0" err="1" smtClean="0"/>
              <a:t>Defcon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5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Example </a:t>
            </a:r>
            <a:br>
              <a:rPr lang="en-US" dirty="0" smtClean="0"/>
            </a:br>
            <a:r>
              <a:rPr lang="en-US" sz="3200" dirty="0" smtClean="0"/>
              <a:t>(Same as SELinux policy)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1981200"/>
            <a:ext cx="8556171" cy="4648200"/>
          </a:xfrm>
        </p:spPr>
        <p:txBody>
          <a:bodyPr/>
          <a:lstStyle/>
          <a:p>
            <a:pPr marL="571500" indent="-457200"/>
            <a:r>
              <a:rPr lang="en-US" sz="2800" dirty="0" smtClean="0"/>
              <a:t>Abstract types &lt;=&gt; Concrete Subjects/Objects</a:t>
            </a:r>
          </a:p>
          <a:p>
            <a:pPr marL="514350" lvl="1" indent="0">
              <a:buNone/>
            </a:pPr>
            <a:r>
              <a:rPr lang="en-US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app_data_file</a:t>
            </a:r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&lt;=&gt; /data/data/.*</a:t>
            </a:r>
          </a:p>
          <a:p>
            <a:pPr marL="571500" indent="-457200"/>
            <a:r>
              <a:rPr lang="en-US" sz="2800" dirty="0" smtClean="0"/>
              <a:t>Allow rules grant benign operations</a:t>
            </a:r>
          </a:p>
          <a:p>
            <a:pPr marL="514350" lvl="1" indent="0">
              <a:buNone/>
            </a:pPr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allow </a:t>
            </a:r>
            <a:r>
              <a:rPr lang="en-US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appdomain</a:t>
            </a:r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app_data_file:file</a:t>
            </a:r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{read write execute}</a:t>
            </a:r>
          </a:p>
          <a:p>
            <a:pPr marL="571500" indent="-457200"/>
            <a:r>
              <a:rPr lang="en-US" sz="2800" dirty="0" err="1" smtClean="0">
                <a:cs typeface="Courier New" panose="02070309020205020404" pitchFamily="49" charset="0"/>
              </a:rPr>
              <a:t>Neverallow</a:t>
            </a:r>
            <a:r>
              <a:rPr lang="en-US" sz="2800" dirty="0" smtClean="0">
                <a:cs typeface="Courier New" panose="02070309020205020404" pitchFamily="49" charset="0"/>
              </a:rPr>
              <a:t> rules define privilege escalation</a:t>
            </a:r>
          </a:p>
          <a:p>
            <a:pPr marL="514350" lvl="1" indent="0">
              <a:buNone/>
            </a:pPr>
            <a:r>
              <a:rPr lang="en-US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neverallow</a:t>
            </a:r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untrusted_app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init:file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{read</a:t>
            </a:r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(Compile-time)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2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534400" cy="4114800"/>
          </a:xfrm>
        </p:spPr>
        <p:txBody>
          <a:bodyPr/>
          <a:lstStyle/>
          <a:p>
            <a:r>
              <a:rPr lang="en-US" dirty="0" smtClean="0"/>
              <a:t>Least Privilege Principle is the </a:t>
            </a:r>
            <a:r>
              <a:rPr lang="en-US" dirty="0" smtClean="0"/>
              <a:t>goal</a:t>
            </a:r>
            <a:endParaRPr lang="en-US" dirty="0" smtClean="0"/>
          </a:p>
          <a:p>
            <a:pPr lvl="1"/>
            <a:r>
              <a:rPr lang="en-US" dirty="0" smtClean="0"/>
              <a:t>Avoid incorrect type mapping</a:t>
            </a:r>
          </a:p>
          <a:p>
            <a:pPr lvl="1"/>
            <a:r>
              <a:rPr lang="en-US" dirty="0" smtClean="0"/>
              <a:t>Avoid overly permissive rules</a:t>
            </a:r>
          </a:p>
          <a:p>
            <a:r>
              <a:rPr lang="en-US" dirty="0" smtClean="0"/>
              <a:t>Policy requires continuous refinement</a:t>
            </a:r>
          </a:p>
          <a:p>
            <a:pPr lvl="1"/>
            <a:r>
              <a:rPr lang="en-US" b="1" dirty="0" smtClean="0"/>
              <a:t>Knowledge keeps increasing</a:t>
            </a:r>
          </a:p>
          <a:p>
            <a:pPr lvl="1"/>
            <a:r>
              <a:rPr lang="en-US" dirty="0" smtClean="0"/>
              <a:t>New Android releases keep adding new functionalities</a:t>
            </a:r>
          </a:p>
          <a:p>
            <a:pPr lvl="1"/>
            <a:r>
              <a:rPr lang="en-US" dirty="0" smtClean="0"/>
              <a:t>New attack patterns keep emerging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DAB7B-A5DC-4766-B0C7-B6FD62FC83E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8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3888</TotalTime>
  <Words>1828</Words>
  <Application>Microsoft Office PowerPoint</Application>
  <PresentationFormat>On-screen Show (4:3)</PresentationFormat>
  <Paragraphs>329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 Math</vt:lpstr>
      <vt:lpstr>Courier New</vt:lpstr>
      <vt:lpstr>Palatino Linotype</vt:lpstr>
      <vt:lpstr>Times New Roman</vt:lpstr>
      <vt:lpstr>Wingdings</vt:lpstr>
      <vt:lpstr>Default Design</vt:lpstr>
      <vt:lpstr>PowerPoint Presentation</vt:lpstr>
      <vt:lpstr>Human-centric  Security Policy Analysis</vt:lpstr>
      <vt:lpstr>Outline</vt:lpstr>
      <vt:lpstr>Security Enhanced Android</vt:lpstr>
      <vt:lpstr>SEAndroid</vt:lpstr>
      <vt:lpstr>SEAndroid in Samsung KNOX</vt:lpstr>
      <vt:lpstr>SEAndroid Core: Policy</vt:lpstr>
      <vt:lpstr>Policy Example  (Same as SELinux policy)</vt:lpstr>
      <vt:lpstr>Policy Requirements</vt:lpstr>
      <vt:lpstr>Traditional Approach: Audit Log</vt:lpstr>
      <vt:lpstr>Audit Log Example</vt:lpstr>
      <vt:lpstr>Audit Log Example</vt:lpstr>
      <vt:lpstr>Audit Log Example</vt:lpstr>
      <vt:lpstr>Real-World Challenges</vt:lpstr>
      <vt:lpstr>Questions</vt:lpstr>
      <vt:lpstr>EASEAndroid</vt:lpstr>
      <vt:lpstr>EASEAndroid</vt:lpstr>
      <vt:lpstr>EASEAndroid Workflow</vt:lpstr>
      <vt:lpstr>Semi-supervised Classification</vt:lpstr>
      <vt:lpstr>Subject-Behavior Bipartite Knowledge Graph Expansion</vt:lpstr>
      <vt:lpstr>Graph Expansion Example</vt:lpstr>
      <vt:lpstr>Policy Refinement Recommendation</vt:lpstr>
      <vt:lpstr>Implementation</vt:lpstr>
      <vt:lpstr>Samsung Audit Log DataSet</vt:lpstr>
      <vt:lpstr>Generalized Syscall Statistics</vt:lpstr>
      <vt:lpstr>Current Result</vt:lpstr>
      <vt:lpstr>Graph Visualization Demo</vt:lpstr>
      <vt:lpstr>PowerPoint Presentation</vt:lpstr>
      <vt:lpstr>PowerPoint Presentation</vt:lpstr>
      <vt:lpstr>PowerPoint Presentation</vt:lpstr>
      <vt:lpstr>Future Work</vt:lpstr>
    </vt:vector>
  </TitlesOfParts>
  <Company>NCSU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Goes Here</dc:title>
  <dc:creator>Creative Services</dc:creator>
  <cp:lastModifiedBy>Ruowen Wang</cp:lastModifiedBy>
  <cp:revision>393</cp:revision>
  <dcterms:created xsi:type="dcterms:W3CDTF">2006-03-22T21:43:45Z</dcterms:created>
  <dcterms:modified xsi:type="dcterms:W3CDTF">2014-11-18T08:31:18Z</dcterms:modified>
</cp:coreProperties>
</file>