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94" r:id="rId3"/>
    <p:sldId id="378" r:id="rId4"/>
    <p:sldId id="408" r:id="rId5"/>
    <p:sldId id="347" r:id="rId6"/>
    <p:sldId id="348" r:id="rId7"/>
    <p:sldId id="352" r:id="rId8"/>
    <p:sldId id="409" r:id="rId9"/>
    <p:sldId id="390" r:id="rId10"/>
    <p:sldId id="411" r:id="rId11"/>
    <p:sldId id="410" r:id="rId12"/>
    <p:sldId id="412" r:id="rId13"/>
    <p:sldId id="413" r:id="rId14"/>
    <p:sldId id="414" r:id="rId15"/>
    <p:sldId id="416" r:id="rId16"/>
    <p:sldId id="415" r:id="rId17"/>
    <p:sldId id="417" r:id="rId18"/>
    <p:sldId id="419" r:id="rId19"/>
    <p:sldId id="420" r:id="rId20"/>
    <p:sldId id="423" r:id="rId21"/>
    <p:sldId id="424" r:id="rId22"/>
    <p:sldId id="425" r:id="rId23"/>
    <p:sldId id="426" r:id="rId24"/>
    <p:sldId id="427" r:id="rId25"/>
    <p:sldId id="429" r:id="rId26"/>
    <p:sldId id="428" r:id="rId27"/>
    <p:sldId id="430" r:id="rId28"/>
    <p:sldId id="431" r:id="rId29"/>
    <p:sldId id="432" r:id="rId30"/>
    <p:sldId id="433" r:id="rId31"/>
    <p:sldId id="434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8EE"/>
    <a:srgbClr val="F9F90D"/>
    <a:srgbClr val="0FE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9037" autoAdjust="0"/>
  </p:normalViewPr>
  <p:slideViewPr>
    <p:cSldViewPr>
      <p:cViewPr>
        <p:scale>
          <a:sx n="76" d="100"/>
          <a:sy n="76" d="100"/>
        </p:scale>
        <p:origin x="-1800" y="-10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D0D6-3BE2-442D-9FC8-EF96CA87DB3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23047-B99B-4A55-A301-236AD8B1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3A16-F3B8-4226-8C12-9F59171080F2}" type="datetime1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3"/>
            <a:ext cx="1752600" cy="5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1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FDAA-55A5-41F3-BB6D-0AA354A47CA1}" type="datetime1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166A-1C3B-47BE-AB07-B28001E59E0E}" type="datetime1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A719-CD12-4BEB-854D-63C728165BAE}" type="datetime1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56EA-C8A5-48E2-8BB4-36908146118A}" type="datetime1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7D1-F631-4C1E-BEFA-016B400E1BB5}" type="datetime1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071F-0FA6-4058-9F95-E9BA29F294BD}" type="datetime1">
              <a:rPr lang="en-US" smtClean="0"/>
              <a:t>11/16/14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55FA-1B02-4FB9-B091-E85215C0EA5B}" type="datetime1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1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619-2677-4303-8D14-ADE50DABA1B8}" type="datetime1">
              <a:rPr lang="en-US" smtClean="0"/>
              <a:t>11/16/14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48AC-A333-41A2-9B93-07B397C78E60}" type="datetime1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1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32F1-F966-4893-9BCD-7CDBE1D7E622}" type="datetime1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5126-9E31-4766-AD5B-246135DA75AF}" type="datetime1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DDE98-3F2F-4DC8-9F23-FBE482D0C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8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vs@cs.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~vs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s@cs.um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MURI Research on Computer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V.S.  Subrahmanian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Lab for Computational Cultural Dynamics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Computer Science Dept. &amp; UMIACS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University of Maryland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vs@cs.umd.edu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www.cs.umd.edu/~vs/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Unexplained Situation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it-IT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19200"/>
            <a:ext cx="4648200" cy="229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04800" y="3518353"/>
                <a:ext cx="8458200" cy="30348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OBS LOG: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(PostFirewallAccess</a:t>
                </a:r>
                <a:r>
                  <a:rPr lang="en-US" b="1" dirty="0">
                    <a:solidFill>
                      <a:srgbClr val="F9F90D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x, </a:t>
                </a:r>
                <a:r>
                  <a:rPr lang="en-US" b="1" dirty="0" err="1" smtClean="0">
                    <a:solidFill>
                      <a:srgbClr val="F9F90D"/>
                    </a:solidFill>
                  </a:rPr>
                  <a:t>MobileAppServerAccess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, </a:t>
                </a:r>
                <a:r>
                  <a:rPr lang="en-US" b="1" dirty="0" err="1" smtClean="0">
                    <a:solidFill>
                      <a:srgbClr val="F9F90D"/>
                    </a:solidFill>
                  </a:rPr>
                  <a:t>MobileAppDBAccess,y,z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)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=(1,3,4)</m:t>
                    </m:r>
                  </m:oMath>
                </a14:m>
                <a:r>
                  <a:rPr lang="en-US" dirty="0" smtClean="0"/>
                  <a:t>, i.e. everything except </a:t>
                </a:r>
                <a:r>
                  <a:rPr lang="en-US" dirty="0" err="1" smtClean="0"/>
                  <a:t>x,y,z</a:t>
                </a:r>
                <a:endParaRPr lang="en-US" dirty="0" smtClean="0"/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𝑺𝑪𝑶𝑹𝑬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Edge labeled (1) leads to unexplained-ness of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1−0.9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1−0.2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=0.1∗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0.8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term because of one noise (x) between </a:t>
                </a:r>
                <a:r>
                  <a:rPr lang="en-US" dirty="0" err="1" smtClean="0"/>
                  <a:t>PostFirewallAccess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MobileAppServerAccess</a:t>
                </a:r>
                <a:endParaRPr lang="en-US" dirty="0" smtClean="0"/>
              </a:p>
              <a:p>
                <a:pPr marL="342900" indent="-342900">
                  <a:buFontTx/>
                  <a:buAutoNum type="arabicPeriod"/>
                </a:pPr>
                <a:r>
                  <a:rPr lang="en-US" dirty="0" smtClean="0"/>
                  <a:t>Edge labeled (2) leads to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</a:rPr>
                          <m:t>)∗(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</a:rPr>
                      <m:t>∗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  <m:r>
                      <a:rPr lang="en-US" b="1" i="1" smtClean="0">
                        <a:latin typeface="Cambria Math"/>
                      </a:rPr>
                      <m:t>𝟕</m:t>
                    </m:r>
                  </m:oMath>
                </a14:m>
                <a:r>
                  <a:rPr lang="en-US" dirty="0" smtClean="0"/>
                  <a:t> term </a:t>
                </a:r>
              </a:p>
              <a:p>
                <a:r>
                  <a:rPr lang="en-US" dirty="0" smtClean="0"/>
                  <a:t>Overall </a:t>
                </a:r>
                <a:r>
                  <a:rPr lang="en-US" dirty="0" err="1" smtClean="0"/>
                  <a:t>unexplainedness</a:t>
                </a:r>
                <a:r>
                  <a:rPr lang="en-US" dirty="0" smtClean="0"/>
                  <a:t> score is 0.0336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18353"/>
                <a:ext cx="8458200" cy="3034847"/>
              </a:xfrm>
              <a:prstGeom prst="roundRect">
                <a:avLst/>
              </a:prstGeom>
              <a:blipFill rotWithShape="1">
                <a:blip r:embed="rId5"/>
                <a:stretch>
                  <a:fillRect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65" y="2508022"/>
            <a:ext cx="385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20" y="1600199"/>
            <a:ext cx="385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9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Unexplained Situation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log is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-unexplained </a:t>
            </a:r>
            <a:r>
              <a:rPr lang="en-US" dirty="0" err="1" smtClean="0">
                <a:solidFill>
                  <a:schemeClr val="tx1"/>
                </a:solidFill>
              </a:rPr>
              <a:t>iff</a:t>
            </a:r>
            <a:r>
              <a:rPr lang="en-US" dirty="0" smtClean="0">
                <a:solidFill>
                  <a:schemeClr val="tx1"/>
                </a:solidFill>
              </a:rPr>
              <a:t> its unexplained-ness score is </a:t>
            </a:r>
            <a:r>
              <a:rPr lang="en-US" dirty="0" smtClean="0">
                <a:latin typeface="Symbol" panose="05050102010706020507" pitchFamily="18" charset="2"/>
              </a:rPr>
              <a:t>t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 smtClean="0"/>
              <a:t>more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Log on previous slide is </a:t>
            </a:r>
            <a:r>
              <a:rPr lang="en-US" dirty="0" smtClean="0"/>
              <a:t>0.03-</a:t>
            </a:r>
            <a:r>
              <a:rPr lang="en-US" dirty="0" smtClean="0"/>
              <a:t>unexplained meaning its chance of being consistent with the activity is below </a:t>
            </a:r>
            <a:r>
              <a:rPr lang="en-US" dirty="0" smtClean="0"/>
              <a:t>3%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Developed algorithms to learn degradation values from a training set.</a:t>
            </a:r>
          </a:p>
          <a:p>
            <a:r>
              <a:rPr lang="en-US" dirty="0" smtClean="0"/>
              <a:t>Developed algorithms to</a:t>
            </a:r>
          </a:p>
          <a:p>
            <a:pPr lvl="1"/>
            <a:r>
              <a:rPr lang="en-US" dirty="0" smtClean="0"/>
              <a:t>Merge a set </a:t>
            </a:r>
            <a:r>
              <a:rPr lang="en-US" b="1" i="1" dirty="0" smtClean="0"/>
              <a:t>P</a:t>
            </a:r>
            <a:r>
              <a:rPr lang="en-US" dirty="0" smtClean="0"/>
              <a:t> of PPGs into one super-graph and</a:t>
            </a:r>
          </a:p>
          <a:p>
            <a:pPr lvl="1"/>
            <a:r>
              <a:rPr lang="en-US" dirty="0" smtClean="0"/>
              <a:t> index the set </a:t>
            </a:r>
            <a:r>
              <a:rPr lang="en-US" b="1" i="1" dirty="0" smtClean="0"/>
              <a:t>P </a:t>
            </a:r>
            <a:r>
              <a:rPr lang="en-US" dirty="0" smtClean="0"/>
              <a:t>of PPGs that we wish to monitor.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this talk, we instead focus on parallelizing discovery of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-unexplained activities on a compute cluster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9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Super-PPGs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Developed 5 ways to partition a Super-PPG.</a:t>
                </a:r>
              </a:p>
              <a:p>
                <a:r>
                  <a:rPr lang="en-US" dirty="0" smtClean="0"/>
                  <a:t>For an edge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, let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be the average probability and degradation factor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resp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across all PPGs considered.</a:t>
                </a:r>
              </a:p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Prob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Partitioning (PP): </a:t>
                </a:r>
                <a:r>
                  <a:rPr lang="en-US" dirty="0" smtClean="0"/>
                  <a:t>Edge-cut partition of the graph according to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 smtClean="0">
                    <a:solidFill>
                      <a:srgbClr val="FF0000"/>
                    </a:solidFill>
                  </a:rPr>
                  <a:t>Prob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Penalty Partitioning (PPP): </a:t>
                </a:r>
                <a:r>
                  <a:rPr lang="en-US" dirty="0"/>
                  <a:t>Edge-cut partition of the graph according to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∗(1−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Expected Penalty Partitioning (EPP):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(1−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𝑜𝑐𝑐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𝑜𝑐𝑐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of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occurring after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Temporally Discounted EPP (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tEPP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): </a:t>
                </a:r>
                <a:r>
                  <a:rPr lang="en-US" dirty="0" smtClean="0"/>
                  <a:t>Adjusts costs above based on </a:t>
                </a:r>
                <a:r>
                  <a:rPr lang="en-US" dirty="0" err="1" smtClean="0"/>
                  <a:t>recency</a:t>
                </a:r>
                <a:endParaRPr lang="en-US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Occurrence Probability (OP):</a:t>
                </a:r>
                <a:r>
                  <a:rPr lang="en-US" dirty="0" smtClean="0"/>
                  <a:t> Sets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𝑜𝑐𝑐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Given a cluster with (K+1) nodes, PADUA splits the super-graph into K sub-graphs according to one of the previous splitting methods.</a:t>
            </a:r>
          </a:p>
          <a:p>
            <a:r>
              <a:rPr lang="en-US" dirty="0" smtClean="0"/>
              <a:t>1 compute node is used as a master, others are slaves.</a:t>
            </a:r>
          </a:p>
          <a:p>
            <a:r>
              <a:rPr lang="en-US" dirty="0" smtClean="0"/>
              <a:t>When a new observation is made, the master node hands this off to the appropriate slave node managing the observed action.</a:t>
            </a:r>
          </a:p>
          <a:p>
            <a:r>
              <a:rPr lang="en-US" dirty="0" smtClean="0"/>
              <a:t>At any time, the master node can update the list of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dirty="0" smtClean="0"/>
              <a:t>-unexplained sequences.</a:t>
            </a:r>
          </a:p>
          <a:p>
            <a:r>
              <a:rPr lang="en-US" dirty="0" smtClean="0"/>
              <a:t>Ran experiments to assess efficacy of different splitting methods.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full days of network traffic (1.215M log tuples) from </a:t>
            </a:r>
            <a:r>
              <a:rPr lang="en-US" dirty="0" err="1" smtClean="0">
                <a:solidFill>
                  <a:schemeClr val="tx1"/>
                </a:solidFill>
              </a:rPr>
              <a:t>Univ</a:t>
            </a:r>
            <a:r>
              <a:rPr lang="en-US" dirty="0" smtClean="0">
                <a:solidFill>
                  <a:schemeClr val="tx1"/>
                </a:solidFill>
              </a:rPr>
              <a:t> of Naples</a:t>
            </a:r>
          </a:p>
          <a:p>
            <a:r>
              <a:rPr lang="en-US" dirty="0" smtClean="0"/>
              <a:t>350 PPGs defined corresponding to 722 SNORT rules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Accuracy measured as follows: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detect instances of PPGs in the traffic</a:t>
            </a:r>
          </a:p>
          <a:p>
            <a:pPr lvl="1"/>
            <a:r>
              <a:rPr lang="en-US" dirty="0" smtClean="0"/>
              <a:t>Then leave some out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See how well our algorithm finds them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3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lnSpc>
                <a:spcPct val="80000"/>
              </a:lnSpc>
              <a:buNone/>
              <a:defRPr/>
            </a:pPr>
            <a:endParaRPr lang="it-IT" sz="2000" dirty="0" smtClean="0"/>
          </a:p>
          <a:p>
            <a:pPr algn="just">
              <a:lnSpc>
                <a:spcPct val="80000"/>
              </a:lnSpc>
              <a:defRPr/>
            </a:pPr>
            <a:endParaRPr lang="it-IT" sz="2400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it-IT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 descr="C:\Users\vs\Documents\MyPapers\andrea-p\PADUA\TOIT-Sub\PNGs\f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619250"/>
            <a:ext cx="5746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5486400"/>
            <a:ext cx="7467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Best </a:t>
            </a:r>
            <a:r>
              <a:rPr lang="en-US" b="1" dirty="0" smtClean="0">
                <a:solidFill>
                  <a:srgbClr val="F9F90D"/>
                </a:solidFill>
              </a:rPr>
              <a:t>accuracy</a:t>
            </a:r>
            <a:r>
              <a:rPr lang="en-US" b="1" dirty="0" smtClean="0"/>
              <a:t> occurs when </a:t>
            </a:r>
            <a:r>
              <a:rPr lang="en-US" b="1" dirty="0" smtClean="0">
                <a:latin typeface="Symbol" panose="05050102010706020507" pitchFamily="18" charset="2"/>
              </a:rPr>
              <a:t>t</a:t>
            </a:r>
            <a:r>
              <a:rPr lang="en-US" b="1" dirty="0" smtClean="0"/>
              <a:t> = 10</a:t>
            </a:r>
            <a:r>
              <a:rPr lang="en-US" b="1" baseline="30000" dirty="0" smtClean="0"/>
              <a:t>-10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But </a:t>
            </a:r>
            <a:r>
              <a:rPr lang="en-US" b="1" dirty="0" smtClean="0">
                <a:solidFill>
                  <a:srgbClr val="F9F90D"/>
                </a:solidFill>
              </a:rPr>
              <a:t>highest F-measure </a:t>
            </a:r>
            <a:r>
              <a:rPr lang="en-US" b="1" dirty="0" smtClean="0"/>
              <a:t>occurs when </a:t>
            </a:r>
            <a:r>
              <a:rPr lang="en-US" b="1" dirty="0">
                <a:latin typeface="Symbol" panose="05050102010706020507" pitchFamily="18" charset="2"/>
              </a:rPr>
              <a:t>t</a:t>
            </a:r>
            <a:r>
              <a:rPr lang="en-US" b="1" dirty="0"/>
              <a:t> = </a:t>
            </a:r>
            <a:r>
              <a:rPr lang="en-US" b="1" dirty="0" smtClean="0"/>
              <a:t>10</a:t>
            </a:r>
            <a:r>
              <a:rPr lang="en-US" b="1" baseline="30000" dirty="0" smtClean="0"/>
              <a:t>-8</a:t>
            </a:r>
            <a:endParaRPr lang="en-US" b="1" dirty="0" smtClean="0"/>
          </a:p>
          <a:p>
            <a:r>
              <a:rPr lang="en-US" b="1" dirty="0" smtClean="0">
                <a:solidFill>
                  <a:srgbClr val="F9F90D"/>
                </a:solidFill>
              </a:rPr>
              <a:t>Run-times</a:t>
            </a:r>
            <a:r>
              <a:rPr lang="en-US" b="1" dirty="0" smtClean="0"/>
              <a:t> for the entire 2 days of traffic were on the order of just over 3 seconds.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97373" y="2514600"/>
            <a:ext cx="381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2317845"/>
            <a:ext cx="381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90650"/>
            <a:ext cx="36385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53000" y="2590800"/>
            <a:ext cx="36576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tEPP</a:t>
            </a:r>
            <a:r>
              <a:rPr lang="en-US" dirty="0" smtClean="0"/>
              <a:t> gives the best results in terms of run-time (y-axis in milliseconds)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5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Contributions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architecture for detection of unexplained activities (PADUA). </a:t>
            </a:r>
            <a:r>
              <a:rPr lang="en-US" b="1" dirty="0" smtClean="0"/>
              <a:t>[</a:t>
            </a:r>
            <a:r>
              <a:rPr lang="en-US" b="1" dirty="0" err="1" smtClean="0"/>
              <a:t>Molinaro</a:t>
            </a:r>
            <a:r>
              <a:rPr lang="en-US" b="1" dirty="0" smtClean="0"/>
              <a:t>, </a:t>
            </a:r>
            <a:r>
              <a:rPr lang="en-US" b="1" dirty="0" err="1" smtClean="0"/>
              <a:t>Moscato</a:t>
            </a:r>
            <a:r>
              <a:rPr lang="en-US" b="1" dirty="0" smtClean="0"/>
              <a:t>, </a:t>
            </a:r>
            <a:r>
              <a:rPr lang="en-US" b="1" dirty="0" err="1" smtClean="0"/>
              <a:t>Picariello</a:t>
            </a:r>
            <a:r>
              <a:rPr lang="en-US" b="1" dirty="0" smtClean="0"/>
              <a:t>, </a:t>
            </a:r>
            <a:r>
              <a:rPr lang="en-US" b="1" dirty="0" err="1" smtClean="0"/>
              <a:t>Pugliese</a:t>
            </a:r>
            <a:r>
              <a:rPr lang="en-US" b="1" dirty="0" smtClean="0"/>
              <a:t>, </a:t>
            </a:r>
            <a:r>
              <a:rPr lang="en-US" b="1" dirty="0" err="1" smtClean="0"/>
              <a:t>Rullo</a:t>
            </a:r>
            <a:r>
              <a:rPr lang="en-US" b="1" dirty="0" smtClean="0"/>
              <a:t>, Subrahmanian]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Automatic identification of bad actors (trolls) on signed social networks (e.g. Slashdot) [Kumar, </a:t>
            </a:r>
            <a:r>
              <a:rPr lang="en-US" b="1" dirty="0" err="1" smtClean="0">
                <a:solidFill>
                  <a:srgbClr val="FF0000"/>
                </a:solidFill>
              </a:rPr>
              <a:t>Spezzano</a:t>
            </a:r>
            <a:r>
              <a:rPr lang="en-US" b="1" dirty="0" smtClean="0">
                <a:solidFill>
                  <a:srgbClr val="FF0000"/>
                </a:solidFill>
              </a:rPr>
              <a:t>, Subrahmanian]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Problem</a:t>
            </a:r>
          </a:p>
          <a:p>
            <a:r>
              <a:rPr lang="en-US" dirty="0" smtClean="0"/>
              <a:t>Trolls deliberately make offensive or provocative online postings with the aim of upsetting someone or receiving an angry response.</a:t>
            </a:r>
          </a:p>
          <a:p>
            <a:r>
              <a:rPr lang="en-US" dirty="0" smtClean="0"/>
              <a:t>Being annoying on the web, just because you can.</a:t>
            </a:r>
          </a:p>
          <a:p>
            <a:r>
              <a:rPr lang="en-US" dirty="0" smtClean="0"/>
              <a:t>How can we automatically identify trolls?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Solution</a:t>
            </a:r>
          </a:p>
          <a:p>
            <a:r>
              <a:rPr lang="en-US" dirty="0"/>
              <a:t>Remove the “hay” from the “haystack”, i.e. remove irrelevant edges from the network, to bring out interactions </a:t>
            </a:r>
            <a:r>
              <a:rPr lang="en-US" dirty="0" smtClean="0"/>
              <a:t>involving at least one </a:t>
            </a:r>
            <a:r>
              <a:rPr lang="en-US" dirty="0"/>
              <a:t>malicious </a:t>
            </a:r>
            <a:r>
              <a:rPr lang="en-US" dirty="0" smtClean="0"/>
              <a:t>user.</a:t>
            </a:r>
            <a:endParaRPr lang="en-US" dirty="0"/>
          </a:p>
          <a:p>
            <a:r>
              <a:rPr lang="en-US" dirty="0"/>
              <a:t>Then find the “needle” in the reduced “haystack”.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2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Trolling on Twitter and Wikipedia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8674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 : //</a:t>
            </a:r>
            <a:r>
              <a:rPr lang="en-US" sz="1400" dirty="0" err="1"/>
              <a:t>www.thisisparachute.com</a:t>
            </a:r>
            <a:r>
              <a:rPr lang="en-US" sz="1400" dirty="0"/>
              <a:t>/2013/11/trolling/ </a:t>
            </a:r>
          </a:p>
        </p:txBody>
      </p:sp>
      <p:pic>
        <p:nvPicPr>
          <p:cNvPr id="15" name="Content Placeholder 14" descr="Untitled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55" b="-4755"/>
          <a:stretch>
            <a:fillRect/>
          </a:stretch>
        </p:blipFill>
        <p:spPr>
          <a:xfrm>
            <a:off x="152400" y="1447800"/>
            <a:ext cx="4419600" cy="4419600"/>
          </a:xfrm>
        </p:spPr>
      </p:pic>
      <p:pic>
        <p:nvPicPr>
          <p:cNvPr id="17" name="Content Placeholder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343400" cy="37841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5800" y="5867400"/>
            <a:ext cx="464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http : //</a:t>
            </a:r>
            <a:r>
              <a:rPr lang="en-US" sz="1400" dirty="0" err="1"/>
              <a:t>i.imgur.com</a:t>
            </a:r>
            <a:r>
              <a:rPr lang="en-US" sz="1400" dirty="0"/>
              <a:t>/I3Gv7.jpg </a:t>
            </a:r>
          </a:p>
        </p:txBody>
      </p:sp>
    </p:spTree>
    <p:extLst>
      <p:ext uri="{BB962C8B-B14F-4D97-AF65-F5344CB8AC3E}">
        <p14:creationId xmlns:p14="http://schemas.microsoft.com/office/powerpoint/2010/main" val="190062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Contributions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Parallel architecture for detection of unexplained activities (PADUA). </a:t>
            </a:r>
            <a:r>
              <a:rPr lang="en-US" b="1" dirty="0" smtClean="0">
                <a:solidFill>
                  <a:srgbClr val="FF0000"/>
                </a:solidFill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</a:rPr>
              <a:t>Molinaro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Moscato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Picariello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Pugliese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Rullo</a:t>
            </a:r>
            <a:r>
              <a:rPr lang="en-US" b="1" dirty="0" smtClean="0">
                <a:solidFill>
                  <a:srgbClr val="FF0000"/>
                </a:solidFill>
              </a:rPr>
              <a:t>, Subrahmanian]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Automatic i</a:t>
            </a:r>
            <a:r>
              <a:rPr lang="en-US" dirty="0" smtClean="0">
                <a:solidFill>
                  <a:schemeClr val="tx1"/>
                </a:solidFill>
              </a:rPr>
              <a:t>dentification of bad actors (trolls) on signed social networks (e.g. Slashdot) </a:t>
            </a:r>
            <a:r>
              <a:rPr lang="en-US" b="1" dirty="0" smtClean="0">
                <a:solidFill>
                  <a:schemeClr val="tx1"/>
                </a:solidFill>
              </a:rPr>
              <a:t>[Kumar, </a:t>
            </a:r>
            <a:r>
              <a:rPr lang="en-US" b="1" dirty="0" err="1" smtClean="0">
                <a:solidFill>
                  <a:schemeClr val="tx1"/>
                </a:solidFill>
              </a:rPr>
              <a:t>Spezzano</a:t>
            </a:r>
            <a:r>
              <a:rPr lang="en-US" b="1" dirty="0" smtClean="0">
                <a:solidFill>
                  <a:schemeClr val="tx1"/>
                </a:solidFill>
              </a:rPr>
              <a:t>, Subrahmanian]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1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Social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0" name="Content Placeholder 9" descr="ssn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723" b="-29723"/>
          <a:stretch>
            <a:fillRect/>
          </a:stretch>
        </p:blipFill>
        <p:spPr>
          <a:xfrm>
            <a:off x="457200" y="1600201"/>
            <a:ext cx="8229600" cy="2819400"/>
          </a:xfrm>
        </p:spPr>
      </p:pic>
      <p:sp>
        <p:nvSpPr>
          <p:cNvPr id="14" name="TextBox 13"/>
          <p:cNvSpPr txBox="1"/>
          <p:nvPr/>
        </p:nvSpPr>
        <p:spPr>
          <a:xfrm>
            <a:off x="457200" y="4191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Slashdot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technology-related news website.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contains threaded discussions among users.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Comments labeled by administrators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+1</a:t>
            </a:r>
            <a:r>
              <a:rPr lang="en-US" dirty="0" smtClean="0"/>
              <a:t> if they are normal, interesting, etc. or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-1</a:t>
            </a:r>
            <a:r>
              <a:rPr lang="en-US" dirty="0" smtClean="0"/>
              <a:t> if they are </a:t>
            </a:r>
            <a:r>
              <a:rPr lang="en-US" dirty="0" smtClean="0"/>
              <a:t>unhelpful/uninteresting</a:t>
            </a:r>
            <a:r>
              <a:rPr lang="en-U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57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ranking: Centrality Measures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0" name="Content Placeholder 9" descr="freaks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3" t="-1317" r="-7948" b="-7717"/>
          <a:stretch/>
        </p:blipFill>
        <p:spPr>
          <a:xfrm>
            <a:off x="457200" y="1600200"/>
            <a:ext cx="8229600" cy="1779599"/>
          </a:xfrm>
          <a:solidFill>
            <a:schemeClr val="bg1"/>
          </a:solidFill>
        </p:spPr>
      </p:pic>
      <p:pic>
        <p:nvPicPr>
          <p:cNvPr id="11" name="Content Placeholder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2568"/>
            <a:ext cx="8229600" cy="17052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Content Placeholder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66371"/>
            <a:ext cx="8229600" cy="8582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07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ranking: Centrality Measures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 descr="example1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19" b="-122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60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Requirements of a good ranking measure: Axioms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607"/>
            <a:ext cx="8229600" cy="3705593"/>
          </a:xfrm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Only </a:t>
            </a:r>
            <a:r>
              <a:rPr lang="en-US" sz="2400" b="1" dirty="0" smtClean="0"/>
              <a:t>SSR</a:t>
            </a:r>
            <a:r>
              <a:rPr lang="en-US" sz="2400" dirty="0" smtClean="0"/>
              <a:t> and </a:t>
            </a:r>
            <a:r>
              <a:rPr lang="en-US" sz="2400" b="1" dirty="0" smtClean="0"/>
              <a:t>SEC</a:t>
            </a:r>
            <a:r>
              <a:rPr lang="en-US" sz="2400" dirty="0" smtClean="0"/>
              <a:t> conditionally satisfy all the axioms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635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Requirements of a good ranking measure: </a:t>
            </a:r>
            <a:br>
              <a:rPr lang="en-US" sz="3100" dirty="0" smtClean="0"/>
            </a:br>
            <a:r>
              <a:rPr lang="en-US" sz="3100" dirty="0" smtClean="0"/>
              <a:t>Attack Models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9" y="1323607"/>
            <a:ext cx="7205862" cy="3705593"/>
          </a:xfrm>
        </p:spPr>
      </p:pic>
      <p:sp>
        <p:nvSpPr>
          <p:cNvPr id="7" name="TextBox 6"/>
          <p:cNvSpPr txBox="1"/>
          <p:nvPr/>
        </p:nvSpPr>
        <p:spPr>
          <a:xfrm>
            <a:off x="457200" y="5257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centrality measure protects against all the attack models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7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TIA: Troll Identification Algorithm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92751"/>
            <a:ext cx="8346917" cy="4198449"/>
          </a:xfrm>
        </p:spPr>
      </p:pic>
    </p:spTree>
    <p:extLst>
      <p:ext uri="{BB962C8B-B14F-4D97-AF65-F5344CB8AC3E}">
        <p14:creationId xmlns:p14="http://schemas.microsoft.com/office/powerpoint/2010/main" val="52398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Decluttering</a:t>
            </a:r>
            <a:r>
              <a:rPr lang="en-US" dirty="0" smtClean="0"/>
              <a:t> Operations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6553200" cy="3815458"/>
          </a:xfrm>
        </p:spPr>
      </p:pic>
      <p:sp>
        <p:nvSpPr>
          <p:cNvPr id="7" name="TextBox 6"/>
          <p:cNvSpPr txBox="1"/>
          <p:nvPr/>
        </p:nvSpPr>
        <p:spPr>
          <a:xfrm>
            <a:off x="381000" y="136713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Given a centrality measure </a:t>
            </a:r>
            <a:r>
              <a:rPr lang="en-US" sz="2000" i="1" dirty="0" smtClean="0"/>
              <a:t>C</a:t>
            </a:r>
            <a:r>
              <a:rPr lang="en-US" sz="2000" dirty="0" smtClean="0"/>
              <a:t>, we mark as </a:t>
            </a:r>
            <a:r>
              <a:rPr lang="en-US" sz="2000" b="1" dirty="0" smtClean="0">
                <a:solidFill>
                  <a:srgbClr val="EE18EE"/>
                </a:solidFill>
              </a:rPr>
              <a:t>benign</a:t>
            </a:r>
            <a:r>
              <a:rPr lang="en-US" sz="2000" dirty="0" smtClean="0"/>
              <a:t>, users with a positive centrality score. Those with a negative centrality score are marked </a:t>
            </a:r>
            <a:r>
              <a:rPr lang="en-US" sz="2000" b="1" dirty="0" smtClean="0">
                <a:solidFill>
                  <a:srgbClr val="EE18EE"/>
                </a:solidFill>
              </a:rPr>
              <a:t>malignant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" name="Picture 9" descr="imgdop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5883"/>
            <a:ext cx="3048001" cy="29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4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1" y="1592751"/>
            <a:ext cx="8293374" cy="4198449"/>
          </a:xfrm>
        </p:spPr>
      </p:pic>
      <p:sp>
        <p:nvSpPr>
          <p:cNvPr id="7" name="TextBox 6"/>
          <p:cNvSpPr txBox="1"/>
          <p:nvPr/>
        </p:nvSpPr>
        <p:spPr>
          <a:xfrm>
            <a:off x="4191000" y="17526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DOPs considered</a:t>
            </a:r>
            <a:r>
              <a:rPr lang="en-US" dirty="0" smtClean="0"/>
              <a:t>:</a:t>
            </a:r>
          </a:p>
          <a:p>
            <a:pPr marL="342900" indent="-342900">
              <a:buAutoNum type="alphaLcParenR"/>
            </a:pPr>
            <a:r>
              <a:rPr lang="en-US" dirty="0" smtClean="0"/>
              <a:t>remove positive edges pair</a:t>
            </a:r>
          </a:p>
          <a:p>
            <a:pPr marL="342900" indent="-342900">
              <a:buAutoNum type="alphaLcParenR"/>
            </a:pPr>
            <a:r>
              <a:rPr lang="en-US" dirty="0" smtClean="0"/>
              <a:t>remove negative edges pair</a:t>
            </a:r>
          </a:p>
          <a:p>
            <a:r>
              <a:rPr lang="en-US" dirty="0" smtClean="0"/>
              <a:t>d)   remove negative edge in positive-negative                     edges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1" y="1627049"/>
            <a:ext cx="8293374" cy="4129853"/>
          </a:xfrm>
        </p:spPr>
      </p:pic>
      <p:sp>
        <p:nvSpPr>
          <p:cNvPr id="10" name="TextBox 9"/>
          <p:cNvSpPr txBox="1"/>
          <p:nvPr/>
        </p:nvSpPr>
        <p:spPr>
          <a:xfrm>
            <a:off x="4191000" y="17526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DOPs considered</a:t>
            </a:r>
            <a:r>
              <a:rPr lang="en-US" dirty="0" smtClean="0"/>
              <a:t>:</a:t>
            </a:r>
          </a:p>
          <a:p>
            <a:pPr marL="342900" indent="-342900">
              <a:buAutoNum type="alphaLcParenR"/>
            </a:pPr>
            <a:r>
              <a:rPr lang="en-US" dirty="0" smtClean="0"/>
              <a:t>remove positive edges pair</a:t>
            </a:r>
          </a:p>
          <a:p>
            <a:pPr marL="342900" indent="-342900">
              <a:buAutoNum type="alphaLcParenR"/>
            </a:pPr>
            <a:r>
              <a:rPr lang="en-US" dirty="0" smtClean="0"/>
              <a:t>remove negative edges pair</a:t>
            </a:r>
          </a:p>
          <a:p>
            <a:r>
              <a:rPr lang="en-US" dirty="0" smtClean="0"/>
              <a:t>d)   remove negative edge in positive-negative                     edges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9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1" y="1727154"/>
            <a:ext cx="8293374" cy="3929642"/>
          </a:xfrm>
        </p:spPr>
      </p:pic>
      <p:sp>
        <p:nvSpPr>
          <p:cNvPr id="10" name="TextBox 9"/>
          <p:cNvSpPr txBox="1"/>
          <p:nvPr/>
        </p:nvSpPr>
        <p:spPr>
          <a:xfrm>
            <a:off x="4191000" y="17526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DOPs considered</a:t>
            </a:r>
            <a:r>
              <a:rPr lang="en-US" dirty="0" smtClean="0"/>
              <a:t>:</a:t>
            </a:r>
          </a:p>
          <a:p>
            <a:pPr marL="342900" indent="-342900">
              <a:buAutoNum type="alphaLcParenR"/>
            </a:pPr>
            <a:r>
              <a:rPr lang="en-US" dirty="0" smtClean="0"/>
              <a:t>remove positive edges pair</a:t>
            </a:r>
          </a:p>
          <a:p>
            <a:pPr marL="342900" indent="-342900">
              <a:buAutoNum type="alphaLcParenR"/>
            </a:pPr>
            <a:r>
              <a:rPr lang="en-US" dirty="0" smtClean="0"/>
              <a:t>remove negative edges pair</a:t>
            </a:r>
          </a:p>
          <a:p>
            <a:r>
              <a:rPr lang="en-US" dirty="0" smtClean="0"/>
              <a:t>d)   remove negative edge in positive-negative                     edges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 txBox="1">
            <a:spLocks noGrp="1"/>
          </p:cNvSpPr>
          <p:nvPr/>
        </p:nvSpPr>
        <p:spPr bwMode="auto">
          <a:xfrm>
            <a:off x="7258050" y="657225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r" defTabSz="914400" eaLnBrk="0" hangingPunct="0"/>
            <a:fld id="{AC1B5F1A-16FF-48A1-AE02-F3F40B1564B5}" type="slidenum">
              <a:rPr lang="en-US" sz="1200" i="1"/>
              <a:pPr algn="r" defTabSz="914400" eaLnBrk="0" hangingPunct="0"/>
              <a:t>3</a:t>
            </a:fld>
            <a:endParaRPr lang="en-US" sz="1200" i="1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220663"/>
            <a:ext cx="9144000" cy="1236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200" b="1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1236663"/>
            <a:ext cx="46482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76200" y="4025900"/>
            <a:ext cx="46482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200" b="1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775200" y="4025900"/>
            <a:ext cx="4305300" cy="276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hangingPunct="0"/>
            <a:endParaRPr lang="en-US" sz="1200" b="1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341813" y="-33338"/>
            <a:ext cx="48397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US" b="1" dirty="0">
                <a:solidFill>
                  <a:srgbClr val="000080"/>
                </a:solidFill>
              </a:rPr>
              <a:t>ARO-MURI on Cyber-Situation Awareness </a:t>
            </a:r>
          </a:p>
          <a:p>
            <a:pPr algn="ctr" defTabSz="914400" eaLnBrk="0" hangingPunct="0"/>
            <a:r>
              <a:rPr lang="en-US" b="1" dirty="0" smtClean="0">
                <a:solidFill>
                  <a:srgbClr val="000080"/>
                </a:solidFill>
              </a:rPr>
              <a:t>Identifying Behavioral Patterns in a Scalable Way</a:t>
            </a:r>
            <a:endParaRPr lang="en-US" sz="1000" b="1" dirty="0">
              <a:solidFill>
                <a:schemeClr val="accent1"/>
              </a:solidFill>
            </a:endParaRPr>
          </a:p>
          <a:p>
            <a:pPr algn="ctr" defTabSz="914400"/>
            <a:r>
              <a:rPr lang="en-US" sz="1400" dirty="0" smtClean="0"/>
              <a:t>V.S. Subrahmanian, University of Maryland</a:t>
            </a:r>
            <a:endParaRPr lang="en-US" sz="1400" dirty="0"/>
          </a:p>
          <a:p>
            <a:pPr algn="ctr" defTabSz="914400"/>
            <a:r>
              <a:rPr lang="en-US" sz="1400" dirty="0"/>
              <a:t>Tel. </a:t>
            </a:r>
            <a:r>
              <a:rPr lang="en-US" sz="1400" dirty="0" smtClean="0"/>
              <a:t>(301) 405-6724, </a:t>
            </a:r>
            <a:r>
              <a:rPr lang="en-US" sz="1400" dirty="0"/>
              <a:t>E-Mail: </a:t>
            </a:r>
            <a:r>
              <a:rPr lang="en-US" sz="1400" dirty="0" smtClean="0"/>
              <a:t>vs@cs.umd.edu</a:t>
            </a:r>
            <a:endParaRPr lang="en-US" sz="14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95263" y="1203325"/>
            <a:ext cx="444976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defTabSz="9144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detect known and unexplained threat patterns in a highly scalable manner as vast amounts of observations are made.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defTabSz="914400"/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DoD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Benefit: </a:t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identify on-going attacks while they occur so that appropriate counter-measures can be taken before attackers cause serious damage.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defTabSz="91440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defTabSz="914400"/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defTabSz="914400"/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173038" y="4127500"/>
            <a:ext cx="449897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dirty="0">
                <a:latin typeface="Times New Roman" pitchFamily="18" charset="0"/>
              </a:rPr>
              <a:t>     </a:t>
            </a:r>
            <a:r>
              <a:rPr lang="en-US" sz="2000" b="1" u="sng" dirty="0">
                <a:latin typeface="Times New Roman" pitchFamily="18" charset="0"/>
              </a:rPr>
              <a:t>Scientific/Technical Approach</a:t>
            </a:r>
            <a:endParaRPr lang="en-US" sz="2400" dirty="0">
              <a:latin typeface="Times New Roman" pitchFamily="18" charset="0"/>
            </a:endParaRPr>
          </a:p>
          <a:p>
            <a:pPr defTabSz="914400"/>
            <a:r>
              <a:rPr lang="en-US" sz="1400" dirty="0" smtClean="0">
                <a:latin typeface="Times New Roman" pitchFamily="18" charset="0"/>
              </a:rPr>
              <a:t>- Develop stochastic temporal automata for expressing high level activities in terms of low level primitives.</a:t>
            </a:r>
            <a:endParaRPr lang="en-US" sz="1400" dirty="0">
              <a:latin typeface="Times New Roman" pitchFamily="18" charset="0"/>
            </a:endParaRPr>
          </a:p>
          <a:p>
            <a:pPr marL="285750" indent="-285750" defTabSz="914400">
              <a:buFontTx/>
              <a:buChar char="-"/>
            </a:pPr>
            <a:r>
              <a:rPr lang="en-US" sz="1400" dirty="0" smtClean="0">
                <a:latin typeface="Times New Roman" pitchFamily="18" charset="0"/>
              </a:rPr>
              <a:t>Develop index structures and parallel algorithms to identify highly probable instances of an activity</a:t>
            </a:r>
            <a:endParaRPr lang="en-US" sz="1400" dirty="0">
              <a:latin typeface="Times New Roman" pitchFamily="18" charset="0"/>
            </a:endParaRPr>
          </a:p>
          <a:p>
            <a:pPr marL="285750" indent="-285750" defTabSz="914400">
              <a:buFontTx/>
              <a:buChar char="-"/>
            </a:pPr>
            <a:r>
              <a:rPr lang="en-US" sz="1400" dirty="0" smtClean="0">
                <a:latin typeface="Times New Roman" pitchFamily="18" charset="0"/>
              </a:rPr>
              <a:t>Develop parallel algorithms to identify activities in an observation that are not well explained by known activities.</a:t>
            </a:r>
          </a:p>
          <a:p>
            <a:pPr marL="285750" indent="-285750" defTabSz="914400">
              <a:buFontTx/>
              <a:buChar char="-"/>
            </a:pPr>
            <a:r>
              <a:rPr lang="en-US" sz="1400" dirty="0" smtClean="0">
                <a:latin typeface="Times New Roman" pitchFamily="18" charset="0"/>
              </a:rPr>
              <a:t>Developed algorithms to identify bad behaviors in Slashdot and signed social networks</a:t>
            </a:r>
          </a:p>
          <a:p>
            <a:pPr defTabSz="914400"/>
            <a:r>
              <a:rPr lang="en-US" sz="1400" dirty="0" smtClean="0">
                <a:latin typeface="Times New Roman" pitchFamily="18" charset="0"/>
              </a:rPr>
              <a:t>- Develop prototype system implementing the above and test/validate approach.</a:t>
            </a:r>
            <a:endParaRPr lang="en-US" sz="1400" dirty="0">
              <a:latin typeface="Times New Roman" pitchFamily="18" charset="0"/>
            </a:endParaRPr>
          </a:p>
          <a:p>
            <a:pPr defTabSz="914400"/>
            <a:endParaRPr lang="en-US" sz="1400" dirty="0">
              <a:latin typeface="Times New Roman" pitchFamily="18" charset="0"/>
            </a:endParaRPr>
          </a:p>
          <a:p>
            <a:pPr defTabSz="914400"/>
            <a:endParaRPr lang="en-US" sz="1400" dirty="0">
              <a:latin typeface="Times New Roman" pitchFamily="18" charset="0"/>
            </a:endParaRPr>
          </a:p>
          <a:p>
            <a:pPr defTabSz="914400"/>
            <a:endParaRPr lang="en-US" sz="1400" dirty="0">
              <a:latin typeface="Times New Roman" pitchFamily="18" charset="0"/>
            </a:endParaRPr>
          </a:p>
          <a:p>
            <a:pPr defTabSz="914400">
              <a:buFont typeface="Arial" charset="0"/>
              <a:buChar char="•"/>
            </a:pP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4872038" y="4038600"/>
            <a:ext cx="41338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b="1" u="sng" dirty="0">
                <a:latin typeface="Times New Roman" pitchFamily="18" charset="0"/>
              </a:rPr>
              <a:t>Accomplishments</a:t>
            </a:r>
          </a:p>
          <a:p>
            <a:pPr defTabSz="914400" eaLnBrk="0" hangingPunct="0"/>
            <a:r>
              <a:rPr lang="en-US" sz="1400" dirty="0" smtClean="0">
                <a:latin typeface="Times New Roman" pitchFamily="18" charset="0"/>
              </a:rPr>
              <a:t>Can automatically detect unexplained activities in a observation streams &gt; 335K+ observations per second.</a:t>
            </a:r>
          </a:p>
          <a:p>
            <a:pPr defTabSz="914400" eaLnBrk="0" hangingPunct="0"/>
            <a:r>
              <a:rPr lang="en-US" sz="1400" dirty="0" smtClean="0">
                <a:latin typeface="Times New Roman" pitchFamily="18" charset="0"/>
              </a:rPr>
              <a:t>Demonstrated the ability to identify unexplained behavior in observation streams with precision over 90% and recall over 80%.</a:t>
            </a:r>
          </a:p>
          <a:p>
            <a:pPr defTabSz="914400" eaLnBrk="0" hangingPunct="0"/>
            <a:r>
              <a:rPr lang="en-US" sz="1400" dirty="0" smtClean="0">
                <a:latin typeface="Times New Roman" pitchFamily="18" charset="0"/>
              </a:rPr>
              <a:t>Demonstrated high accuracy in identifying bad actors in social media</a:t>
            </a:r>
            <a:endParaRPr lang="en-US" sz="1400" dirty="0">
              <a:latin typeface="Times New Roman" pitchFamily="18" charset="0"/>
            </a:endParaRPr>
          </a:p>
          <a:p>
            <a:pPr defTabSz="914400"/>
            <a:r>
              <a:rPr lang="en-US" sz="2000" b="1" u="sng" dirty="0">
                <a:latin typeface="Times New Roman" pitchFamily="18" charset="0"/>
              </a:rPr>
              <a:t>Challenges</a:t>
            </a:r>
            <a:endParaRPr lang="en-US" sz="2000" b="1" dirty="0">
              <a:latin typeface="Times New Roman" pitchFamily="18" charset="0"/>
            </a:endParaRPr>
          </a:p>
          <a:p>
            <a:pPr defTabSz="914400" eaLnBrk="0" hangingPunct="0">
              <a:buFont typeface="Arial" charset="0"/>
              <a:buChar char="•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Automatic learning of activity models.</a:t>
            </a:r>
          </a:p>
          <a:p>
            <a:pPr defTabSz="914400" eaLnBrk="0" hangingPunct="0">
              <a:buFont typeface="Arial" charset="0"/>
              <a:buChar char="•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To scale the ability to detect unexplained activities to 1M observations/second..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46" name="WordArt 15"/>
          <p:cNvSpPr>
            <a:spLocks noChangeArrowheads="1" noChangeShapeType="1" noTextEdit="1"/>
          </p:cNvSpPr>
          <p:nvPr/>
        </p:nvSpPr>
        <p:spPr bwMode="auto">
          <a:xfrm>
            <a:off x="7729538" y="1219200"/>
            <a:ext cx="546100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>
              <a:ln w="12700">
                <a:solidFill>
                  <a:srgbClr val="33CC33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9947" name="Rectangle 53"/>
          <p:cNvSpPr>
            <a:spLocks noChangeArrowheads="1"/>
          </p:cNvSpPr>
          <p:nvPr/>
        </p:nvSpPr>
        <p:spPr bwMode="auto">
          <a:xfrm>
            <a:off x="0" y="952500"/>
            <a:ext cx="9144000" cy="92075"/>
          </a:xfrm>
          <a:prstGeom prst="rect">
            <a:avLst/>
          </a:prstGeom>
          <a:gradFill rotWithShape="0">
            <a:gsLst>
              <a:gs pos="0">
                <a:srgbClr val="FED910"/>
              </a:gs>
              <a:gs pos="100000">
                <a:srgbClr val="0D2B88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defTabSz="914400">
              <a:spcBef>
                <a:spcPct val="20000"/>
              </a:spcBef>
            </a:pPr>
            <a:endParaRPr lang="en-US" sz="2000" b="1"/>
          </a:p>
        </p:txBody>
      </p:sp>
      <p:pic>
        <p:nvPicPr>
          <p:cNvPr id="2050" name="Picture 2" descr="C:\Users\vs\Documents\MyPapers\andrea-p\PADUA\TOIT-Sub\figures\times_CYBER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54" y="1267671"/>
            <a:ext cx="4491346" cy="26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9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MURI Review, Nov 2014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3859429" cy="2658008"/>
          </a:xfrm>
        </p:spPr>
      </p:pic>
      <p:pic>
        <p:nvPicPr>
          <p:cNvPr id="10" name="Content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9" y="2675992"/>
            <a:ext cx="2776141" cy="2658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4174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aseline="30000" dirty="0" smtClean="0"/>
              <a:t>Table comparing Average Precision (in %) using TIA algorithm on Slashdot network (Original + Best 2 columns only)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4174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aseline="30000" dirty="0"/>
              <a:t>Table </a:t>
            </a:r>
            <a:r>
              <a:rPr lang="en-US" sz="2400" baseline="30000" dirty="0" smtClean="0"/>
              <a:t>showing Average Precision averaged </a:t>
            </a:r>
            <a:r>
              <a:rPr lang="en-US" sz="2400" baseline="30000" dirty="0"/>
              <a:t>over 50 different versions for 95% randomly selected nodes from the Slashdot network.</a:t>
            </a:r>
            <a:endParaRPr lang="en-US" sz="2400" dirty="0"/>
          </a:p>
        </p:txBody>
      </p:sp>
      <p:pic>
        <p:nvPicPr>
          <p:cNvPr id="11" name="Picture 10" descr="ave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92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MURI Review, Nov 2014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3859429" cy="2658008"/>
          </a:xfrm>
        </p:spPr>
      </p:pic>
      <p:pic>
        <p:nvPicPr>
          <p:cNvPr id="10" name="Content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9" y="2675992"/>
            <a:ext cx="2776141" cy="2658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4174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aseline="30000" dirty="0" smtClean="0"/>
              <a:t>Table comparing Average Precision (in %) using TIA algorithm on Slashdot network (Original + Best 2 columns only)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417403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aseline="30000" dirty="0"/>
              <a:t>Table </a:t>
            </a:r>
            <a:r>
              <a:rPr lang="en-US" sz="2400" baseline="30000" dirty="0" smtClean="0"/>
              <a:t>showing Average Precision averaged </a:t>
            </a:r>
            <a:r>
              <a:rPr lang="en-US" sz="2400" baseline="30000" dirty="0"/>
              <a:t>over 50 different versions for 95% randomly selected nodes from the Slashdot network.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1524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Average precision of random ranking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s 0.001%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0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63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534400" cy="487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V.S. </a:t>
            </a:r>
            <a:r>
              <a:rPr lang="en-US" sz="2800" dirty="0" err="1" smtClean="0">
                <a:solidFill>
                  <a:schemeClr val="tx1"/>
                </a:solidFill>
              </a:rPr>
              <a:t>Subrahmanian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Dept. of Computer Science &amp; UMIACS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of Maryland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College Park, MD 20742.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Tel: 301-405-6724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Email: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vs@cs.umd.edu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Web: 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www.cs.umd.edu/~vs/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32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Penalty Graph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consisting of 4 parts:</a:t>
                </a:r>
              </a:p>
              <a:p>
                <a:r>
                  <a:rPr lang="en-US" dirty="0" smtClean="0"/>
                  <a:t>V – set of vertices</a:t>
                </a:r>
              </a:p>
              <a:p>
                <a:r>
                  <a:rPr lang="en-US" dirty="0" smtClean="0"/>
                  <a:t>E – set of directed edges</a:t>
                </a:r>
              </a:p>
              <a:p>
                <a:r>
                  <a:rPr lang="en-US" dirty="0" smtClean="0">
                    <a:latin typeface="Symbol" panose="05050102010706020507" pitchFamily="18" charset="2"/>
                  </a:rPr>
                  <a:t>d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→[0,1]</m:t>
                    </m:r>
                  </m:oMath>
                </a14:m>
                <a:r>
                  <a:rPr lang="en-US" dirty="0" smtClean="0"/>
                  <a:t> specifies the transition probability of an edge</a:t>
                </a:r>
              </a:p>
              <a:p>
                <a:r>
                  <a:rPr lang="en-US" dirty="0" smtClean="0">
                    <a:latin typeface="Symbol" panose="05050102010706020507" pitchFamily="18" charset="2"/>
                  </a:rPr>
                  <a:t>r</a:t>
                </a:r>
                <a:r>
                  <a:rPr lang="en-US" dirty="0" smtClean="0"/>
                  <a:t>: 𝐸</a:t>
                </a:r>
                <a:r>
                  <a:rPr lang="en-US" dirty="0"/>
                  <a:t>→[0,1] specifies the </a:t>
                </a:r>
                <a:r>
                  <a:rPr lang="en-US" dirty="0" smtClean="0"/>
                  <a:t>noise-degradation of </a:t>
                </a:r>
                <a:r>
                  <a:rPr lang="en-US" dirty="0"/>
                  <a:t>an edge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525963"/>
              </a:xfrm>
              <a:blipFill rotWithShape="1">
                <a:blip r:embed="rId4"/>
                <a:stretch>
                  <a:fillRect l="-1852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Penalty Graph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5410200"/>
            <a:ext cx="8153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Event “Central DB Server Access” occurs with 10% probability after “Post Firewall Access”. There is a 0.4 degradation factor for every bit of noise that occurs between these two events are observed.</a:t>
            </a:r>
            <a:endParaRPr lang="en-US" b="1" dirty="0"/>
          </a:p>
        </p:txBody>
      </p:sp>
      <p:pic>
        <p:nvPicPr>
          <p:cNvPr id="1026" name="Picture 2" descr="C:\Users\vs\Documents\MyPapers\andrea-p\PADUA\TOIT-Sub\PNGs\f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3758"/>
            <a:ext cx="7391400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97457" y="1791635"/>
            <a:ext cx="951565" cy="283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7" idx="1"/>
          </p:cNvCxnSpPr>
          <p:nvPr/>
        </p:nvCxnSpPr>
        <p:spPr>
          <a:xfrm flipH="1">
            <a:off x="4754389" y="1663758"/>
            <a:ext cx="1006527" cy="4116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5079" y="1402516"/>
            <a:ext cx="3042378" cy="77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Prob</a:t>
            </a:r>
            <a:r>
              <a:rPr lang="en-US" dirty="0" smtClean="0"/>
              <a:t> of transitioning from “</a:t>
            </a:r>
            <a:r>
              <a:rPr lang="en-US" dirty="0" err="1" smtClean="0"/>
              <a:t>PostFirewall</a:t>
            </a:r>
            <a:r>
              <a:rPr lang="en-US" dirty="0" smtClean="0"/>
              <a:t> Access” to “</a:t>
            </a:r>
            <a:r>
              <a:rPr lang="en-US" dirty="0" err="1" smtClean="0"/>
              <a:t>CentralDBServerAccess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60916" y="1274638"/>
            <a:ext cx="3042378" cy="77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Penalty assessed for any intervening observations b/w these 2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0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7778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Instance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it-IT" sz="2400" b="1" dirty="0" smtClean="0"/>
              <a:t>Observation sequence</a:t>
            </a:r>
            <a:r>
              <a:rPr lang="it-IT" sz="2400" dirty="0"/>
              <a:t> </a:t>
            </a:r>
            <a:r>
              <a:rPr lang="it-IT" sz="2400" dirty="0" smtClean="0"/>
              <a:t>(OS) Set of time stamped events.</a:t>
            </a:r>
          </a:p>
          <a:p>
            <a:pPr algn="just">
              <a:lnSpc>
                <a:spcPct val="90000"/>
              </a:lnSpc>
              <a:defRPr/>
            </a:pPr>
            <a:r>
              <a:rPr lang="it-IT" sz="2400" b="1" dirty="0" smtClean="0"/>
              <a:t>Occurrence of an activity </a:t>
            </a:r>
            <a:r>
              <a:rPr lang="it-IT" sz="2400" dirty="0" smtClean="0"/>
              <a:t>(OS) is a pair (L*,I*) s.t.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sz="2000" dirty="0" smtClean="0"/>
              <a:t>L* is a contiguous sequence [shown below]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sz="2000" dirty="0" smtClean="0"/>
              <a:t>I* is a subsequence of it [shown via shaded boxes below]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sz="2000" dirty="0" smtClean="0"/>
              <a:t>Edges in an activity must connect consecutive events in the subsequence [yellow edge]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sz="2000" dirty="0" smtClean="0"/>
              <a:t>Starts at a start node [</a:t>
            </a:r>
            <a:r>
              <a:rPr lang="it-IT" sz="2000" dirty="0" smtClean="0">
                <a:latin typeface="Bradley Hand ITC" panose="03070402050302030203" pitchFamily="66" charset="0"/>
              </a:rPr>
              <a:t>l</a:t>
            </a:r>
            <a:r>
              <a:rPr lang="it-IT" sz="2000" baseline="-25000" dirty="0" smtClean="0"/>
              <a:t>1</a:t>
            </a:r>
            <a:r>
              <a:rPr lang="it-IT" sz="2000" dirty="0" smtClean="0"/>
              <a:t> below]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sz="2000" dirty="0" smtClean="0"/>
              <a:t>Ends at an end node [</a:t>
            </a:r>
            <a:r>
              <a:rPr lang="it-IT" sz="2000" dirty="0" smtClean="0">
                <a:latin typeface="Bradley Hand ITC" panose="03070402050302030203" pitchFamily="66" charset="0"/>
              </a:rPr>
              <a:t>l</a:t>
            </a:r>
            <a:r>
              <a:rPr lang="it-IT" sz="2000" baseline="-25000" dirty="0" smtClean="0"/>
              <a:t>9</a:t>
            </a:r>
            <a:r>
              <a:rPr lang="it-IT" sz="2000" dirty="0" smtClean="0"/>
              <a:t> below]</a:t>
            </a:r>
          </a:p>
          <a:p>
            <a:pPr marL="457200" lvl="1" indent="0" algn="just">
              <a:lnSpc>
                <a:spcPct val="90000"/>
              </a:lnSpc>
              <a:buNone/>
              <a:defRPr/>
            </a:pPr>
            <a:endParaRPr lang="it-IT" sz="2000" dirty="0"/>
          </a:p>
          <a:p>
            <a:pPr algn="just">
              <a:lnSpc>
                <a:spcPct val="80000"/>
              </a:lnSpc>
              <a:defRPr/>
            </a:pPr>
            <a:endParaRPr lang="it-IT" sz="2400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it-IT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 descr="C:\Users\vs\Documents\MyPapers\andrea-p\PADUA\TOIT-Sub\PNGs\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86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723900" y="2858490"/>
            <a:ext cx="1905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5281" y="2858490"/>
            <a:ext cx="0" cy="255171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3549" y="5410200"/>
            <a:ext cx="3571751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05300" y="5089525"/>
            <a:ext cx="0" cy="320675"/>
          </a:xfrm>
          <a:prstGeom prst="line">
            <a:avLst/>
          </a:prstGeom>
          <a:ln w="508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19424" y="4495800"/>
            <a:ext cx="0" cy="22860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519424" y="4495800"/>
            <a:ext cx="1785876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05300" y="4495800"/>
            <a:ext cx="0" cy="228600"/>
          </a:xfrm>
          <a:prstGeom prst="line">
            <a:avLst/>
          </a:prstGeom>
          <a:ln w="50800">
            <a:solidFill>
              <a:srgbClr val="FFFF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9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of Occurrence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sz="2400" dirty="0" smtClean="0"/>
              <a:t>Score of this occurrence is calculated as: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2400" dirty="0" smtClean="0"/>
              <a:t>(</a:t>
            </a:r>
            <a:r>
              <a:rPr lang="it-IT" sz="2400" dirty="0" smtClean="0">
                <a:latin typeface="Symbol" panose="05050102010706020507" pitchFamily="18" charset="2"/>
              </a:rPr>
              <a:t>d</a:t>
            </a:r>
            <a:r>
              <a:rPr lang="it-IT" sz="2400" baseline="-25000" dirty="0" smtClean="0"/>
              <a:t>l1,l5</a:t>
            </a:r>
            <a:r>
              <a:rPr lang="it-IT" sz="2400" dirty="0" smtClean="0"/>
              <a:t>*</a:t>
            </a:r>
            <a:r>
              <a:rPr lang="it-IT" sz="2400" dirty="0" smtClean="0">
                <a:latin typeface="Symbol" panose="05050102010706020507" pitchFamily="18" charset="2"/>
              </a:rPr>
              <a:t>r</a:t>
            </a:r>
            <a:r>
              <a:rPr lang="it-IT" sz="2400" baseline="-25000" dirty="0" smtClean="0"/>
              <a:t>l1,l5</a:t>
            </a:r>
            <a:r>
              <a:rPr lang="it-IT" sz="2400" baseline="30000" dirty="0" smtClean="0"/>
              <a:t>3</a:t>
            </a:r>
            <a:r>
              <a:rPr lang="it-IT" sz="2400" dirty="0" smtClean="0"/>
              <a:t>)*(</a:t>
            </a:r>
            <a:r>
              <a:rPr lang="it-IT" sz="2400" dirty="0" smtClean="0">
                <a:latin typeface="Symbol" panose="05050102010706020507" pitchFamily="18" charset="2"/>
              </a:rPr>
              <a:t>d</a:t>
            </a:r>
            <a:r>
              <a:rPr lang="it-IT" sz="2400" baseline="-25000" dirty="0" smtClean="0"/>
              <a:t>l5,l6</a:t>
            </a:r>
            <a:r>
              <a:rPr lang="it-IT" sz="2400" dirty="0" smtClean="0"/>
              <a:t>*</a:t>
            </a:r>
            <a:r>
              <a:rPr lang="it-IT" sz="2400" dirty="0" smtClean="0">
                <a:latin typeface="Symbol" panose="05050102010706020507" pitchFamily="18" charset="2"/>
              </a:rPr>
              <a:t>r</a:t>
            </a:r>
            <a:r>
              <a:rPr lang="it-IT" sz="2400" baseline="-25000" dirty="0" smtClean="0"/>
              <a:t>l5,l6</a:t>
            </a:r>
            <a:r>
              <a:rPr lang="it-IT" sz="2400" baseline="30000" dirty="0" smtClean="0"/>
              <a:t>0</a:t>
            </a:r>
            <a:r>
              <a:rPr lang="it-IT" sz="2400" dirty="0" smtClean="0"/>
              <a:t>)*(</a:t>
            </a:r>
            <a:r>
              <a:rPr lang="it-IT" sz="2400" dirty="0" smtClean="0">
                <a:latin typeface="Symbol" panose="05050102010706020507" pitchFamily="18" charset="2"/>
              </a:rPr>
              <a:t>d</a:t>
            </a:r>
            <a:r>
              <a:rPr lang="it-IT" sz="2400" baseline="-25000" dirty="0" smtClean="0"/>
              <a:t>l6,l9</a:t>
            </a:r>
            <a:r>
              <a:rPr lang="it-IT" sz="2400" dirty="0" smtClean="0"/>
              <a:t>*</a:t>
            </a:r>
            <a:r>
              <a:rPr lang="it-IT" sz="2400" dirty="0" smtClean="0">
                <a:latin typeface="Symbol" panose="05050102010706020507" pitchFamily="18" charset="2"/>
              </a:rPr>
              <a:t>r</a:t>
            </a:r>
            <a:r>
              <a:rPr lang="it-IT" sz="2400" baseline="-25000" dirty="0" smtClean="0"/>
              <a:t>l6,l9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)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2400" dirty="0" smtClean="0">
                <a:latin typeface="Symbol" panose="05050102010706020507" pitchFamily="18" charset="2"/>
              </a:rPr>
              <a:t>d</a:t>
            </a:r>
            <a:r>
              <a:rPr lang="it-IT" sz="2400" baseline="-25000" dirty="0" smtClean="0"/>
              <a:t>l1,l5 </a:t>
            </a:r>
            <a:r>
              <a:rPr lang="it-IT" sz="2400" dirty="0" smtClean="0"/>
              <a:t>is the probability of transition from state l1 to l5.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2400" dirty="0" smtClean="0">
                <a:latin typeface="Symbol" panose="05050102010706020507" pitchFamily="18" charset="2"/>
              </a:rPr>
              <a:t>r</a:t>
            </a:r>
            <a:r>
              <a:rPr lang="it-IT" sz="2400" baseline="-25000" dirty="0" smtClean="0"/>
              <a:t>l1,l5 </a:t>
            </a:r>
            <a:r>
              <a:rPr lang="it-IT" sz="2400" dirty="0" smtClean="0"/>
              <a:t>is the penalty for each noise `` noise’’ item between l1 and l5.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2400" dirty="0" smtClean="0"/>
              <a:t>As more noise occurs, the score of the occurrence goes down in a manner specified by </a:t>
            </a:r>
            <a:r>
              <a:rPr lang="it-IT" sz="2400" dirty="0">
                <a:latin typeface="Symbol" panose="05050102010706020507" pitchFamily="18" charset="2"/>
              </a:rPr>
              <a:t>r</a:t>
            </a:r>
            <a:r>
              <a:rPr lang="it-IT" sz="2400" dirty="0" smtClean="0"/>
              <a:t>. </a:t>
            </a:r>
          </a:p>
          <a:p>
            <a:pPr algn="just">
              <a:lnSpc>
                <a:spcPct val="80000"/>
              </a:lnSpc>
              <a:defRPr/>
            </a:pPr>
            <a:endParaRPr lang="it-IT" sz="2400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it-IT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7</a:t>
            </a:fld>
            <a:endParaRPr lang="en-US"/>
          </a:p>
        </p:txBody>
      </p:sp>
      <p:pic>
        <p:nvPicPr>
          <p:cNvPr id="13" name="Picture 3" descr="C:\Users\vs\Documents\MyPapers\andrea-p\PADUA\TOIT-Sub\PNGs\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3886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 flipH="1">
            <a:off x="3200400" y="4260424"/>
            <a:ext cx="381000" cy="2057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 flipH="1">
            <a:off x="5219699" y="4457796"/>
            <a:ext cx="381001" cy="1676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 flipH="1">
            <a:off x="4358493" y="4129892"/>
            <a:ext cx="398581" cy="79043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55626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(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l1,l5</a:t>
            </a:r>
            <a:r>
              <a:rPr lang="it-IT" dirty="0" smtClean="0"/>
              <a:t>*</a:t>
            </a:r>
            <a:r>
              <a:rPr lang="it-IT" dirty="0" smtClean="0">
                <a:latin typeface="Symbol" panose="05050102010706020507" pitchFamily="18" charset="2"/>
              </a:rPr>
              <a:t>r</a:t>
            </a:r>
            <a:r>
              <a:rPr lang="it-IT" baseline="-25000" dirty="0" smtClean="0"/>
              <a:t>l1,l5</a:t>
            </a:r>
            <a:r>
              <a:rPr lang="it-IT" baseline="30000" dirty="0" smtClean="0"/>
              <a:t>3</a:t>
            </a:r>
            <a:r>
              <a:rPr lang="it-IT" dirty="0" smtClean="0"/>
              <a:t> 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5626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it-IT" dirty="0" smtClean="0"/>
              <a:t>(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baseline="-25000" dirty="0"/>
              <a:t>l6,l9</a:t>
            </a:r>
            <a:r>
              <a:rPr lang="it-IT" dirty="0"/>
              <a:t>*</a:t>
            </a:r>
            <a:r>
              <a:rPr lang="it-IT" dirty="0">
                <a:latin typeface="Symbol" panose="05050102010706020507" pitchFamily="18" charset="2"/>
              </a:rPr>
              <a:t>r</a:t>
            </a:r>
            <a:r>
              <a:rPr lang="it-IT" baseline="-25000" dirty="0"/>
              <a:t>l6,l9</a:t>
            </a:r>
            <a:r>
              <a:rPr lang="it-IT" baseline="30000" dirty="0"/>
              <a:t>2</a:t>
            </a:r>
            <a:r>
              <a:rPr lang="it-IT" dirty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799" y="3940269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defRPr/>
            </a:pPr>
            <a:r>
              <a:rPr lang="it-IT" dirty="0" smtClean="0"/>
              <a:t>(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baseline="-25000" dirty="0"/>
              <a:t>l5,l6</a:t>
            </a:r>
            <a:r>
              <a:rPr lang="it-IT" dirty="0"/>
              <a:t>*</a:t>
            </a:r>
            <a:r>
              <a:rPr lang="it-IT" dirty="0">
                <a:latin typeface="Symbol" panose="05050102010706020507" pitchFamily="18" charset="2"/>
              </a:rPr>
              <a:t>r</a:t>
            </a:r>
            <a:r>
              <a:rPr lang="it-IT" baseline="-25000" dirty="0"/>
              <a:t>l5,l6</a:t>
            </a:r>
            <a:r>
              <a:rPr lang="it-IT" baseline="30000" dirty="0"/>
              <a:t>0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45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Score of Occurrence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000" dirty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it-IT" sz="2400" dirty="0" smtClean="0">
              <a:latin typeface="cmmi10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it-IT" sz="20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219200"/>
            <a:ext cx="4648200" cy="229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04800" y="3518353"/>
                <a:ext cx="8458200" cy="303484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OBS LOG: </a:t>
                </a:r>
                <a:r>
                  <a:rPr lang="en-US" b="1" dirty="0" err="1" smtClean="0">
                    <a:solidFill>
                      <a:srgbClr val="F9F90D"/>
                    </a:solidFill>
                  </a:rPr>
                  <a:t>PostFirewallAccess</a:t>
                </a:r>
                <a:r>
                  <a:rPr lang="en-US" b="1" dirty="0">
                    <a:solidFill>
                      <a:srgbClr val="F9F90D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x, </a:t>
                </a:r>
                <a:r>
                  <a:rPr lang="en-US" b="1" dirty="0" err="1" smtClean="0">
                    <a:solidFill>
                      <a:srgbClr val="F9F90D"/>
                    </a:solidFill>
                  </a:rPr>
                  <a:t>MobileAppServerAccess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, </a:t>
                </a:r>
                <a:r>
                  <a:rPr lang="en-US" b="1" dirty="0" err="1" smtClean="0">
                    <a:solidFill>
                      <a:srgbClr val="F9F90D"/>
                    </a:solidFill>
                  </a:rPr>
                  <a:t>OrderProcessingServerAccess</a:t>
                </a:r>
                <a:r>
                  <a:rPr lang="en-US" b="1" dirty="0">
                    <a:solidFill>
                      <a:srgbClr val="F9F90D"/>
                    </a:solidFill>
                  </a:rPr>
                  <a:t>, 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y, </a:t>
                </a:r>
                <a:r>
                  <a:rPr lang="en-US" b="1" dirty="0">
                    <a:solidFill>
                      <a:srgbClr val="F9F90D"/>
                    </a:solidFill>
                  </a:rPr>
                  <a:t>z</a:t>
                </a:r>
                <a:r>
                  <a:rPr lang="en-US" b="1" dirty="0" smtClean="0">
                    <a:solidFill>
                      <a:srgbClr val="F9F90D"/>
                    </a:solidFill>
                  </a:rPr>
                  <a:t>, </a:t>
                </a:r>
                <a:r>
                  <a:rPr lang="en-US" b="1" dirty="0" err="1" smtClean="0">
                    <a:solidFill>
                      <a:srgbClr val="F9F90D"/>
                    </a:solidFill>
                  </a:rPr>
                  <a:t>CentralDBServerAccess</a:t>
                </a:r>
                <a:r>
                  <a:rPr lang="en-US" b="1" dirty="0">
                    <a:solidFill>
                      <a:srgbClr val="F9F90D"/>
                    </a:solidFill>
                  </a:rPr>
                  <a:t>, z</a:t>
                </a:r>
                <a:endParaRPr lang="en-US" b="1" dirty="0" smtClean="0">
                  <a:solidFill>
                    <a:srgbClr val="F9F90D"/>
                  </a:solidFill>
                </a:endParaRPr>
              </a:p>
              <a:p>
                <a:r>
                  <a:rPr lang="en-US" b="1" dirty="0" smtClean="0"/>
                  <a:t>OCCURRENCE = &lt;1,3,4,7&gt;, all observations except the </a:t>
                </a:r>
                <a:r>
                  <a:rPr lang="en-US" b="1" dirty="0" err="1" smtClean="0"/>
                  <a:t>x,y,z’s</a:t>
                </a:r>
                <a:endParaRPr lang="en-US" b="1" dirty="0" smtClean="0"/>
              </a:p>
              <a:p>
                <a14:m>
                  <m:oMathPara xmlns:m="http://schemas.openxmlformats.org/officeDocument/2006/math" xmlns="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𝑺𝑪𝑶𝑹𝑬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∗(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∗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Edge labeled (1) leads to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0.9∗0.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term because of one noise (x) between </a:t>
                </a:r>
                <a:r>
                  <a:rPr lang="en-US" dirty="0" err="1" smtClean="0"/>
                  <a:t>PostFirewallAccess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MobileAppServerAccess</a:t>
                </a:r>
                <a:endParaRPr lang="en-US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Edge labeled (2) leads to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term as there’s no noise b/w these two states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dirty="0" smtClean="0"/>
                  <a:t>Edge labeled (3) leads to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term as there are two noisy observations between </a:t>
                </a:r>
                <a:r>
                  <a:rPr lang="en-US" dirty="0" err="1" smtClean="0"/>
                  <a:t>OrderProcessingServerAccesss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CentralDBServerAccess</a:t>
                </a:r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18353"/>
                <a:ext cx="8458200" cy="3034847"/>
              </a:xfrm>
              <a:prstGeom prst="roundRect">
                <a:avLst/>
              </a:prstGeom>
              <a:blipFill rotWithShape="1">
                <a:blip r:embed="rId5"/>
                <a:stretch>
                  <a:fillRect b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85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16" y="2508023"/>
            <a:ext cx="385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91" y="2275674"/>
            <a:ext cx="385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3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solidFill>
            <a:srgbClr val="0FE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Unexplained Situation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sequence (L</a:t>
            </a:r>
            <a:r>
              <a:rPr lang="en-US" baseline="-25000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,I</a:t>
            </a:r>
            <a:r>
              <a:rPr lang="en-US" baseline="-25000" dirty="0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) satisfying: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/>
              <a:t>L</a:t>
            </a:r>
            <a:r>
              <a:rPr lang="en-US" baseline="-25000" dirty="0"/>
              <a:t>u</a:t>
            </a:r>
            <a:r>
              <a:rPr lang="it-IT" dirty="0" smtClean="0"/>
              <a:t> </a:t>
            </a:r>
            <a:r>
              <a:rPr lang="it-IT" dirty="0"/>
              <a:t>is a contiguous sequence </a:t>
            </a:r>
            <a:endParaRPr lang="it-IT" dirty="0" smtClean="0"/>
          </a:p>
          <a:p>
            <a:pPr lvl="1" algn="just">
              <a:lnSpc>
                <a:spcPct val="90000"/>
              </a:lnSpc>
              <a:defRPr/>
            </a:pPr>
            <a:r>
              <a:rPr lang="en-US" dirty="0" err="1"/>
              <a:t>I</a:t>
            </a:r>
            <a:r>
              <a:rPr lang="en-US" baseline="-25000" dirty="0" err="1"/>
              <a:t>u</a:t>
            </a:r>
            <a:r>
              <a:rPr lang="it-IT" dirty="0" smtClean="0"/>
              <a:t> is a </a:t>
            </a:r>
            <a:r>
              <a:rPr lang="it-IT" dirty="0"/>
              <a:t>subsequence of </a:t>
            </a:r>
            <a:r>
              <a:rPr lang="it-IT" dirty="0" smtClean="0"/>
              <a:t>it</a:t>
            </a:r>
            <a:endParaRPr lang="it-IT" dirty="0"/>
          </a:p>
          <a:p>
            <a:pPr lvl="1" algn="just">
              <a:lnSpc>
                <a:spcPct val="90000"/>
              </a:lnSpc>
              <a:defRPr/>
            </a:pPr>
            <a:r>
              <a:rPr lang="it-IT" dirty="0"/>
              <a:t>Edges in an activity must connect consecutive events in the subsequence 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dirty="0" smtClean="0"/>
              <a:t>Starts </a:t>
            </a:r>
            <a:r>
              <a:rPr lang="it-IT" dirty="0"/>
              <a:t>at a start </a:t>
            </a:r>
            <a:r>
              <a:rPr lang="it-IT" dirty="0" smtClean="0"/>
              <a:t>node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dirty="0" smtClean="0">
                <a:solidFill>
                  <a:schemeClr val="tx1"/>
                </a:solidFill>
              </a:rPr>
              <a:t>Last action is not an end node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dirty="0" smtClean="0"/>
              <a:t>No occurrence (</a:t>
            </a:r>
            <a:r>
              <a:rPr lang="en-US" dirty="0"/>
              <a:t>L</a:t>
            </a:r>
            <a:r>
              <a:rPr lang="en-US" baseline="-25000" dirty="0"/>
              <a:t>u</a:t>
            </a:r>
            <a:r>
              <a:rPr lang="it-IT" dirty="0" smtClean="0"/>
              <a:t>*,Iu*) s.t. </a:t>
            </a:r>
            <a:r>
              <a:rPr lang="en-US" dirty="0"/>
              <a:t>L</a:t>
            </a:r>
            <a:r>
              <a:rPr lang="en-US" baseline="-25000" dirty="0"/>
              <a:t>u</a:t>
            </a:r>
            <a:r>
              <a:rPr lang="it-IT" dirty="0" smtClean="0"/>
              <a:t> is a prefix of </a:t>
            </a:r>
            <a:r>
              <a:rPr lang="en-US" dirty="0"/>
              <a:t>L</a:t>
            </a:r>
            <a:r>
              <a:rPr lang="en-US" baseline="-25000" dirty="0"/>
              <a:t>u</a:t>
            </a:r>
            <a:r>
              <a:rPr lang="it-IT" dirty="0" smtClean="0"/>
              <a:t>* and </a:t>
            </a:r>
            <a:r>
              <a:rPr lang="en-US" dirty="0" err="1"/>
              <a:t>I</a:t>
            </a:r>
            <a:r>
              <a:rPr lang="en-US" baseline="-25000" dirty="0" err="1"/>
              <a:t>u</a:t>
            </a:r>
            <a:r>
              <a:rPr lang="it-IT" dirty="0" smtClean="0"/>
              <a:t> is a prefix of </a:t>
            </a:r>
            <a:r>
              <a:rPr lang="en-US" dirty="0" err="1"/>
              <a:t>I</a:t>
            </a:r>
            <a:r>
              <a:rPr lang="en-US" baseline="-25000" dirty="0" err="1"/>
              <a:t>u</a:t>
            </a:r>
            <a:r>
              <a:rPr lang="it-IT" dirty="0" smtClean="0"/>
              <a:t>*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dirty="0" smtClean="0">
                <a:solidFill>
                  <a:schemeClr val="tx1"/>
                </a:solidFill>
              </a:rPr>
              <a:t>No other pair (L’,U’) s.t. </a:t>
            </a:r>
            <a:r>
              <a:rPr lang="en-US" dirty="0"/>
              <a:t>L</a:t>
            </a:r>
            <a:r>
              <a:rPr lang="en-US" baseline="-25000" dirty="0"/>
              <a:t>u</a:t>
            </a:r>
            <a:r>
              <a:rPr lang="it-IT" dirty="0" smtClean="0"/>
              <a:t> is a prefix of </a:t>
            </a:r>
            <a:r>
              <a:rPr lang="en-US" dirty="0" smtClean="0"/>
              <a:t>L’</a:t>
            </a:r>
            <a:r>
              <a:rPr lang="it-IT" dirty="0" smtClean="0"/>
              <a:t>, </a:t>
            </a:r>
            <a:r>
              <a:rPr lang="en-US" dirty="0" err="1"/>
              <a:t>I</a:t>
            </a:r>
            <a:r>
              <a:rPr lang="en-US" baseline="-25000" dirty="0" err="1"/>
              <a:t>u</a:t>
            </a:r>
            <a:r>
              <a:rPr lang="it-IT" dirty="0" smtClean="0"/>
              <a:t> is a prefix of </a:t>
            </a:r>
            <a:r>
              <a:rPr lang="en-US" dirty="0" smtClean="0"/>
              <a:t>I’</a:t>
            </a:r>
            <a:r>
              <a:rPr lang="it-IT" dirty="0" smtClean="0"/>
              <a:t> and (L’,U’) satisfies all the above conditions.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it-IT" dirty="0" smtClean="0">
                <a:latin typeface="Symbol" panose="05050102010706020507" pitchFamily="18" charset="2"/>
              </a:rPr>
              <a:t>t</a:t>
            </a:r>
            <a:r>
              <a:rPr lang="it-IT" dirty="0" smtClean="0"/>
              <a:t>-unexplained situation is one with score </a:t>
            </a:r>
            <a:r>
              <a:rPr lang="it-IT" dirty="0">
                <a:latin typeface="Symbol" panose="05050102010706020507" pitchFamily="18" charset="2"/>
              </a:rPr>
              <a:t>t</a:t>
            </a:r>
            <a:r>
              <a:rPr lang="it-IT" dirty="0" smtClean="0"/>
              <a:t> or more:</a:t>
            </a:r>
          </a:p>
          <a:p>
            <a:pPr algn="just">
              <a:lnSpc>
                <a:spcPct val="90000"/>
              </a:lnSpc>
              <a:defRPr/>
            </a:pPr>
            <a:endParaRPr lang="it-IT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4"/>
            <a:ext cx="1447800" cy="44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73" y="16193"/>
            <a:ext cx="333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DE98-3F2F-4DC8-9F23-FBE482D0CD78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 descr="C:\Users\vs\Documents\MyPapers\andrea-p\PADUA\TOIT-Sub\PNGs\f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07157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MURI Review, Nov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2273</Words>
  <Application>Microsoft Macintosh PowerPoint</Application>
  <PresentationFormat>On-screen Show (4:3)</PresentationFormat>
  <Paragraphs>285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MURI Research on Computer Security</vt:lpstr>
      <vt:lpstr>Key Contributions</vt:lpstr>
      <vt:lpstr>PowerPoint Presentation</vt:lpstr>
      <vt:lpstr>Probabilistic Penalty Graph</vt:lpstr>
      <vt:lpstr>Probabilistic Penalty Graph</vt:lpstr>
      <vt:lpstr>Activity Instance</vt:lpstr>
      <vt:lpstr>Score of Occurrence</vt:lpstr>
      <vt:lpstr>Example: Score of Occurrence</vt:lpstr>
      <vt:lpstr>Unexplained Situation</vt:lpstr>
      <vt:lpstr>Example: Unexplained Situation</vt:lpstr>
      <vt:lpstr>Unexplained Situation</vt:lpstr>
      <vt:lpstr>Partitioning Super-PPGs</vt:lpstr>
      <vt:lpstr>Parallel Algorithm</vt:lpstr>
      <vt:lpstr>Experimental Setting</vt:lpstr>
      <vt:lpstr>Accuracy Results</vt:lpstr>
      <vt:lpstr>Experimental Setting</vt:lpstr>
      <vt:lpstr>Key Contributions</vt:lpstr>
      <vt:lpstr>Trolling</vt:lpstr>
      <vt:lpstr>Trolling on Twitter and Wikipedia</vt:lpstr>
      <vt:lpstr>Signed Social Network</vt:lpstr>
      <vt:lpstr>Users ranking: Centrality Measures</vt:lpstr>
      <vt:lpstr>Users ranking: Centrality Measures</vt:lpstr>
      <vt:lpstr>Requirements of a good ranking measure: Axioms</vt:lpstr>
      <vt:lpstr>Requirements of a good ranking measure:  Attack Models</vt:lpstr>
      <vt:lpstr>TIA: Troll Identification Algorithm </vt:lpstr>
      <vt:lpstr>Decluttering Operations</vt:lpstr>
      <vt:lpstr>TIA Example</vt:lpstr>
      <vt:lpstr>TIA Example</vt:lpstr>
      <vt:lpstr>TIA Example</vt:lpstr>
      <vt:lpstr>Experiments</vt:lpstr>
      <vt:lpstr>Experiments</vt:lpstr>
      <vt:lpstr>Contact Information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Forecasting, Adversaries and Behaviors</dc:title>
  <dc:creator>VS Subrahmanian</dc:creator>
  <cp:lastModifiedBy>Francesca-Mac</cp:lastModifiedBy>
  <cp:revision>307</cp:revision>
  <dcterms:created xsi:type="dcterms:W3CDTF">2011-08-27T12:05:50Z</dcterms:created>
  <dcterms:modified xsi:type="dcterms:W3CDTF">2014-11-18T16:25:17Z</dcterms:modified>
</cp:coreProperties>
</file>